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05840"/>
            <a:ext cx="5943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F4E79"/>
                </a:solidFill>
                <a:latin typeface="Roboto Slab"/>
              </a:defRPr>
            </a:pPr>
            <a:r>
              <a:t>YOUR CLUB TOOLKIT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2148840"/>
            <a:ext cx="501746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30363D"/>
                </a:solidFill>
                <a:latin typeface="Aptos"/>
              </a:defRPr>
            </a:pPr>
            <a:r>
              <a:rPr dirty="0"/>
              <a:t>Practical support to help clubs understand, </a:t>
            </a:r>
            <a:endParaRPr lang="en-GB" dirty="0"/>
          </a:p>
          <a:p>
            <a:pPr algn="ctr">
              <a:defRPr sz="2000">
                <a:solidFill>
                  <a:srgbClr val="30363D"/>
                </a:solidFill>
                <a:latin typeface="Aptos"/>
              </a:defRPr>
            </a:pPr>
            <a:r>
              <a:rPr dirty="0"/>
              <a:t>strengthen and become increasingly </a:t>
            </a:r>
            <a:endParaRPr lang="en-GB" dirty="0"/>
          </a:p>
          <a:p>
            <a:pPr algn="ctr">
              <a:defRPr sz="2000">
                <a:solidFill>
                  <a:srgbClr val="30363D"/>
                </a:solidFill>
                <a:latin typeface="Aptos"/>
              </a:defRPr>
            </a:pPr>
            <a:r>
              <a:rPr dirty="0"/>
              <a:t>fit for purpose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1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502920"/>
            <a:ext cx="4937760" cy="56692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7E2F94-540C-6599-87AD-D215209605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1690404" y="3883992"/>
            <a:ext cx="3076873" cy="11623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67665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4E79"/>
                </a:solidFill>
                <a:latin typeface="Roboto Slab"/>
              </a:defRPr>
            </a:pPr>
            <a:r>
              <a:t>Why This Toolkit?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1554480"/>
            <a:ext cx="5029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30363D"/>
                </a:solidFill>
                <a:latin typeface="Aptos"/>
              </a:defRPr>
            </a:pPr>
            <a:r>
              <a:t>This toolkit is designed to: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2240280"/>
            <a:ext cx="475488" cy="47548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2221992"/>
            <a:ext cx="8961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0363D"/>
                </a:solidFill>
                <a:latin typeface="Aptos"/>
              </a:defRPr>
            </a:pPr>
            <a:r>
              <a:t>Help clubs understand and respond to what their members need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3383280"/>
            <a:ext cx="475488" cy="475488"/>
          </a:xfrm>
          <a:prstGeom prst="ellipse">
            <a:avLst/>
          </a:prstGeom>
          <a:solidFill>
            <a:srgbClr val="F5A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429000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3364992"/>
            <a:ext cx="8961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0363D"/>
                </a:solidFill>
                <a:latin typeface="Aptos"/>
              </a:defRPr>
            </a:pPr>
            <a:r>
              <a:t>Signpost existing resources rather than recreate them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4526280"/>
            <a:ext cx="475488" cy="475488"/>
          </a:xfrm>
          <a:prstGeom prst="ellipse">
            <a:avLst/>
          </a:prstGeom>
          <a:solidFill>
            <a:srgbClr val="724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572000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507992"/>
            <a:ext cx="8961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0363D"/>
                </a:solidFill>
                <a:latin typeface="Aptos"/>
              </a:defRPr>
            </a:pPr>
            <a:r>
              <a:t>Support clubs in becoming increasingly fit for purpose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2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C4DE1E-9F94-BF5C-1A90-EA77E54F70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78" t="28789" b="27861"/>
          <a:stretch>
            <a:fillRect/>
          </a:stretch>
        </p:blipFill>
        <p:spPr>
          <a:xfrm>
            <a:off x="9895291" y="292237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67665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4E79"/>
                </a:solidFill>
                <a:latin typeface="Roboto Slab"/>
              </a:defRPr>
            </a:pPr>
            <a: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1417320"/>
            <a:ext cx="6583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30363D"/>
                </a:solidFill>
                <a:latin typeface="Aptos"/>
              </a:defRPr>
            </a:pPr>
            <a:r>
              <a:t>The toolkit is built around a simple four-step cycle you can return to at any time.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2743200"/>
            <a:ext cx="1828800" cy="182880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81328" y="297180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383280"/>
            <a:ext cx="1463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Understand</a:t>
            </a:r>
            <a:br/>
            <a:r>
              <a:t>the club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761488" y="3337560"/>
            <a:ext cx="731520" cy="502920"/>
          </a:xfrm>
          <a:prstGeom prst="rightArrow">
            <a:avLst/>
          </a:prstGeom>
          <a:solidFill>
            <a:srgbClr val="CCD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566160" y="2743200"/>
            <a:ext cx="1828800" cy="1828800"/>
          </a:xfrm>
          <a:prstGeom prst="ellipse">
            <a:avLst/>
          </a:prstGeom>
          <a:solidFill>
            <a:srgbClr val="F5A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24528" y="297180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39" y="3383280"/>
            <a:ext cx="1463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Prioritise</a:t>
            </a:r>
            <a:br/>
            <a:r>
              <a:t>what matters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504688" y="3337560"/>
            <a:ext cx="731520" cy="502920"/>
          </a:xfrm>
          <a:prstGeom prst="rightArrow">
            <a:avLst/>
          </a:prstGeom>
          <a:solidFill>
            <a:srgbClr val="CCD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09360" y="2743200"/>
            <a:ext cx="1828800" cy="1828800"/>
          </a:xfrm>
          <a:prstGeom prst="ellipse">
            <a:avLst/>
          </a:prstGeom>
          <a:solidFill>
            <a:srgbClr val="499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967728" y="297180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3383280"/>
            <a:ext cx="1463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Find support</a:t>
            </a:r>
            <a:br/>
            <a:r>
              <a:t>&amp; resources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8247888" y="3337560"/>
            <a:ext cx="731520" cy="502920"/>
          </a:xfrm>
          <a:prstGeom prst="rightArrow">
            <a:avLst/>
          </a:prstGeom>
          <a:solidFill>
            <a:srgbClr val="CCD3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052560" y="2743200"/>
            <a:ext cx="1828800" cy="1828800"/>
          </a:xfrm>
          <a:prstGeom prst="ellipse">
            <a:avLst/>
          </a:prstGeom>
          <a:solidFill>
            <a:srgbClr val="724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10928" y="2971800"/>
            <a:ext cx="502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383280"/>
            <a:ext cx="14630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Act &amp;</a:t>
            </a:r>
            <a:br/>
            <a:r>
              <a:t>review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3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C35D52-96E1-0772-ABBD-F6D575CE6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78" t="28789" b="27861"/>
          <a:stretch>
            <a:fillRect/>
          </a:stretch>
        </p:blipFill>
        <p:spPr>
          <a:xfrm>
            <a:off x="9861697" y="235437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67665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4E79"/>
                </a:solidFill>
                <a:latin typeface="Roboto Slab"/>
              </a:defRPr>
            </a:pPr>
            <a:r>
              <a:t>Choose What You Need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1417320"/>
            <a:ext cx="6583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30363D"/>
                </a:solidFill>
                <a:latin typeface="Aptos"/>
              </a:defRPr>
            </a:pPr>
            <a:r>
              <a:t>You don’t need to go through every door. Choose the one that takes you where you need to go.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148840"/>
            <a:ext cx="10241280" cy="50292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221992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" y="221284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Understanding Your Club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734056"/>
            <a:ext cx="10241280" cy="502920"/>
          </a:xfrm>
          <a:prstGeom prst="roundRect">
            <a:avLst/>
          </a:prstGeom>
          <a:solidFill>
            <a:srgbClr val="DD7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807208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798064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Creating a Club People Want to Belong 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319272"/>
            <a:ext cx="10241280" cy="502920"/>
          </a:xfrm>
          <a:prstGeom prst="roundRect">
            <a:avLst/>
          </a:prstGeom>
          <a:solidFill>
            <a:srgbClr val="739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3392424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3–5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3383280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Connecting People with Rotary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904488"/>
            <a:ext cx="10241280" cy="502920"/>
          </a:xfrm>
          <a:prstGeom prst="roundRect">
            <a:avLst/>
          </a:prstGeom>
          <a:solidFill>
            <a:srgbClr val="724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977640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968496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Strong Clubs — Planning, Leadership &amp; Sustainability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489704"/>
            <a:ext cx="10241280" cy="502920"/>
          </a:xfrm>
          <a:prstGeom prst="roundRect">
            <a:avLst/>
          </a:prstGeom>
          <a:solidFill>
            <a:srgbClr val="F5A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" y="4562856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91640" y="4553712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Projects, Partnerships &amp; Community Connection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5074920"/>
            <a:ext cx="10241280" cy="502920"/>
          </a:xfrm>
          <a:prstGeom prst="roundRect">
            <a:avLst/>
          </a:prstGeom>
          <a:solidFill>
            <a:srgbClr val="499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5148072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40" y="5138928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Telling Your Rotary Story — Public Image for Membership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" y="5660136"/>
            <a:ext cx="10241280" cy="502920"/>
          </a:xfrm>
          <a:prstGeom prst="roundRect">
            <a:avLst/>
          </a:prstGeom>
          <a:solidFill>
            <a:srgbClr val="C4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51560" y="5733288"/>
            <a:ext cx="685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724144"/>
            <a:ext cx="9052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From Conversation to Action — Practical Club Planning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4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5C0F72B-A368-E483-B9D5-BCF9AAE7DA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78" t="28789" b="27861"/>
          <a:stretch>
            <a:fillRect/>
          </a:stretch>
        </p:blipFill>
        <p:spPr>
          <a:xfrm>
            <a:off x="9821150" y="225140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Understanding Your Club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453510" cy="8771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Build an honest picture of where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your club is now and identify what,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if anything, needs attention.</a:t>
            </a:r>
          </a:p>
        </p:txBody>
      </p:sp>
      <p:pic>
        <p:nvPicPr>
          <p:cNvPr id="7" name="Picture 6" descr="s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rPr dirty="0"/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5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B903B9-04E4-22A4-F458-E77E021EEE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7559864" y="1232297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DD7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Creating a Club People Want to Belong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576428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Help all members feel welcomed,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valued, connected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and able to contribute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in ways that are meaningful to them.</a:t>
            </a:r>
          </a:p>
        </p:txBody>
      </p:sp>
      <p:pic>
        <p:nvPicPr>
          <p:cNvPr id="7" name="Picture 6" descr="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625AA8-7DB3-5F95-A560-02DB5D8A0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1051560" y="5259105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739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SECTIONS 3–5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Connecting People with Rotary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319883" cy="14003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Help people — existing members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and newcomers alike —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discover ways to connect,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contribute and experience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the wider world of Rotary.</a:t>
            </a:r>
          </a:p>
        </p:txBody>
      </p:sp>
      <p:pic>
        <p:nvPicPr>
          <p:cNvPr id="7" name="Picture 6" descr="s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BCA01B-7337-E4BE-0F4D-FD6978FE3A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887215" y="5493237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724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Strong Clubs — Planning, Leadership &amp; Sustainability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2744149" cy="14003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Help your club plan ahead,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share responsibility and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develop the people and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 leadership it needs for a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sustainable future.</a:t>
            </a:r>
          </a:p>
        </p:txBody>
      </p:sp>
      <p:pic>
        <p:nvPicPr>
          <p:cNvPr id="7" name="Picture 6" descr="s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BE9302-F818-9A70-225A-82325AD0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946771" y="5341208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F5A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Projects, Partnerships &amp; Community Connection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725635" cy="140038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Help your club respond to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community need through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 relevant projects and partnerships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that make good use of people’s skills,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interests and available resources.</a:t>
            </a:r>
          </a:p>
        </p:txBody>
      </p:sp>
      <p:pic>
        <p:nvPicPr>
          <p:cNvPr id="7" name="Picture 6" descr="s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9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ABFE3C-3F76-08D9-754E-B1F6881274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6596195" y="1143000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499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Telling Your Rotary Story — Public Image for Membership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706271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Help your club show Rotary in action,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share its impact and help people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understand what Rotary means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to the communities we serve.</a:t>
            </a:r>
          </a:p>
        </p:txBody>
      </p:sp>
      <p:pic>
        <p:nvPicPr>
          <p:cNvPr id="7" name="Picture 6" descr="s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10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F1EEC6-3D73-B538-5067-731AE79D7A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1051560" y="5382356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709160" cy="6446520"/>
          </a:xfrm>
          <a:prstGeom prst="rect">
            <a:avLst/>
          </a:prstGeom>
          <a:solidFill>
            <a:srgbClr val="C4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3474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t>SECTION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43000"/>
            <a:ext cx="3657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Roboto Slab"/>
              </a:defRPr>
            </a:pPr>
            <a:r>
              <a:t>From Conversation to Action — Practical Club Planning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3337560"/>
            <a:ext cx="914400" cy="36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3703320"/>
            <a:ext cx="3626634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Turn what your club has learned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into one or two realistic priorities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and a simple 90-day plan to become </a:t>
            </a:r>
            <a:endParaRPr lang="en-GB" dirty="0"/>
          </a:p>
          <a:p>
            <a:pPr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increasingly fit for purpose.</a:t>
            </a:r>
          </a:p>
        </p:txBody>
      </p:sp>
      <p:pic>
        <p:nvPicPr>
          <p:cNvPr id="7" name="Picture 6" descr="s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320040"/>
            <a:ext cx="7086600" cy="6126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94360" y="6510528"/>
            <a:ext cx="11018520" cy="9144"/>
          </a:xfrm>
          <a:prstGeom prst="rect">
            <a:avLst/>
          </a:prstGeom>
          <a:solidFill>
            <a:srgbClr val="E0E5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6547104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87EA5"/>
                </a:solidFill>
                <a:latin typeface="Aptos"/>
              </a:defRPr>
            </a:pPr>
            <a:r>
              <a:t>Club Membership Toolkit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53796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87EA5"/>
                </a:solidFill>
                <a:latin typeface="Aptos"/>
              </a:defRPr>
            </a:pPr>
            <a:r>
              <a:t>11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C36BA5-32AD-1FB0-8F0D-DCAF118657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78" t="28789" b="27861"/>
          <a:stretch>
            <a:fillRect/>
          </a:stretch>
        </p:blipFill>
        <p:spPr>
          <a:xfrm>
            <a:off x="1051560" y="5382356"/>
            <a:ext cx="2039325" cy="77040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viting_interior_infographic_illust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281" y="-86497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438</Words>
  <Application>Microsoft Macintosh PowerPoint</Application>
  <PresentationFormat>Widescreen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Philomena Dunkelman</cp:lastModifiedBy>
  <cp:revision>3</cp:revision>
  <dcterms:created xsi:type="dcterms:W3CDTF">2013-01-27T09:14:16Z</dcterms:created>
  <dcterms:modified xsi:type="dcterms:W3CDTF">2026-10-05T20:14:27Z</dcterms:modified>
  <cp:category/>
</cp:coreProperties>
</file>