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415" r:id="rId6"/>
    <p:sldId id="268" r:id="rId7"/>
    <p:sldId id="417" r:id="rId8"/>
    <p:sldId id="416" r:id="rId9"/>
    <p:sldId id="418" r:id="rId10"/>
    <p:sldId id="421" r:id="rId11"/>
    <p:sldId id="419" r:id="rId12"/>
    <p:sldId id="420" r:id="rId13"/>
    <p:sldId id="424" r:id="rId14"/>
    <p:sldId id="422" r:id="rId15"/>
    <p:sldId id="423" r:id="rId16"/>
    <p:sldId id="426" r:id="rId17"/>
    <p:sldId id="425" r:id="rId18"/>
    <p:sldId id="4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6FC1E-6A9F-9BEA-911F-CA864DE34F6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663BA-1257-04EF-7C09-48AD3DD47C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71A2A-C5DE-E8C1-3E56-5A133274AD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3E2347-9F1A-43D4-BB54-497686ED885D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006BD-E914-DAC9-978D-F3D09DF506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C6EE-F26A-CA3A-58F8-3BF971735C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EB471A-E6D1-4D99-B158-420C561CAD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8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066B-D772-6512-367D-AA2EE7FAE6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C458A-052C-1CA0-F5AF-F72087DCEB0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2BC3E-B22B-506D-EF19-3499FD70D9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144414-5AEA-4D94-810D-A46BFB942239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0584A-AB86-417B-B5EF-B44834E94F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33D9B-C255-15EF-4595-2F0AF13D98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7AE672-F576-4B7B-8FDC-1024331546C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93D98-6183-A02F-E97D-1777FE6CBE9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979CE-3513-AB36-97FB-15A02930651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5ECAE-55FA-1803-07DB-EE44EB99CA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E9968B-3D72-43FA-B9A4-9D220A294E02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D81C8-67D0-EFAD-5F82-565553C1A7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9071F-493C-24FA-65F7-B03F1D6916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F4392A-EF38-4EE4-90D3-5943676FD12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37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D132-B493-8AC7-A92E-1BCA12EDDE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D7E6-CC4E-9DBE-D63F-B4A13BE0617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0650-8144-D04E-BA66-77CE7647E3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31A47E-D763-4051-97AB-79A7560687E8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236E-6B93-DA5F-4611-9E440DCF6D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E7E8-79EB-A2E1-E338-CA2EEF5E13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9F31E6-C8DD-4DB0-A210-635DFC60DDD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30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8791-2E26-79DD-00E7-C19B86C5E9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0A910-4211-540D-7859-3B22409D48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6E353-52F8-B55F-62C1-363DB04367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57B035-5CF6-4F9B-8F8A-60CFA926ED94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C2516-BD4C-651C-3E48-435EFB980B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262C-C907-D18C-ADDC-F8F3F6AAB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C36BAB-B476-4FC2-9A74-C08E328DAD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46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85C6-B9C9-B2BF-A3DF-8F98345E2D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1F866-5BEF-774D-3EB9-13A7BBBD4D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4C49A-4383-EC84-DC51-4A33F498074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D87A3-87AF-BFC0-B3D0-3D7DD0E257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B747F7-85D9-4412-A347-09FDFFBC7FFC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466E1-6873-0013-D9F9-873E12217F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39EFC-A025-6DFA-7455-68F550EC42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3FE516-034E-4A9B-8E50-F616BB48928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5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510D-A86C-D1EC-F1FF-5A46D3B297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8121B-835B-F1E0-18F7-8C219CEB6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E7563-3BC7-5084-D233-D1275B0EFF9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2CCE9-4A53-C007-6047-55DB59AA3F9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26AEB-FF45-7986-0DE5-D9B7BEFF9A4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E95428-67D0-9AD5-8ACE-6302DE257A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598955-F507-4DBC-AD0F-E052B28EB3B1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4089E-49D9-4914-BF32-140C0359B6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8226D-8160-39D8-F381-443E0876FF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D93674-3287-476B-B873-CC3751AD00F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6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DD4E-30A4-D967-33D1-52E0F018E8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55DF42-B551-B570-5B40-582E97EB46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B8B578-939C-48BA-9767-315AAE334B20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366B0-FA75-B46A-C0E3-12765C35B3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78893-C50F-30FD-C22E-37B458F20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95352E-D8E1-451D-B86C-658DF3BF8CB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6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B9C75-3B1C-2D1C-1020-5D771EA920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1C368C-D5A1-4D62-9A0A-BC9DAB8B8EFB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EA563-9FEC-C0C0-6E45-5FCEF02D35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1D271-4552-2053-C993-CC98C0AD4D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49327-889A-4938-B238-BDED1D52DE1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713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1F39-F246-1AF9-05A2-35AC2594A5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E366-5443-3935-C0F0-5F242E97B3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B559F-8CD0-5BD8-3D79-642B6EF9846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C0475-68DF-797C-7B29-3E4F590E3D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8A6103-4F1B-4BEF-A81B-EA81FADDBCC0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035A4-27BB-7793-FDDB-D4E72ADDA2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F4EA9-009F-26BB-6FDD-A04C482659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77748-E7BC-45EA-89F9-E51179328EB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A5257-9EBB-3E2D-A6B5-008FF1B1D9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BB283-D1DB-074D-7353-17DEBC0A229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50772-DAE6-2C5A-689F-101A543CD23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4913C-DC5D-5F8C-8304-C723F3B67A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95C483-94BD-43B3-9F4B-FD5EE6E79015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7E5A1-5DD7-5CE3-BC50-5901840A63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32673-7796-6E7A-4CF2-DE56C2E279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B987BF-177A-4BF8-85F2-9370169F93F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5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8FC"/>
            </a:gs>
            <a:gs pos="100000">
              <a:srgbClr val="ABC0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2EE5C-1BC0-E637-8A63-DC750A83A2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DF7C6-B512-FC74-CAEB-BBB00C74FA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51677-9D9B-3392-6976-1B8034395B9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3A87435-2FBA-48CC-830C-65FD112E5FB4}" type="datetime1">
              <a:rPr lang="en-GB"/>
              <a:pPr lvl="0"/>
              <a:t>09/06/2026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91661-9995-C00F-D133-3FE0ED975E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12EB6-AA5C-9D18-D7D0-2E94871FE98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3E45208-F7DD-47FE-864C-11C904C2D42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GB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5D61-96F4-E315-FD21-B927C1EC87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7455" y="765179"/>
            <a:ext cx="8425875" cy="1758948"/>
          </a:xfrm>
        </p:spPr>
        <p:txBody>
          <a:bodyPr/>
          <a:lstStyle/>
          <a:p>
            <a:pPr lvl="0"/>
            <a:r>
              <a:rPr lang="en-GB" sz="6000" b="1"/>
              <a:t>THE IMPORTANCE</a:t>
            </a:r>
            <a:br>
              <a:rPr lang="en-GB" sz="6000" b="1"/>
            </a:br>
            <a:r>
              <a:rPr lang="en-GB" sz="6000" b="1"/>
              <a:t>OF  COMPLIANCE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16A4-C4B2-9D8E-8BFA-8CDAC1672CA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3200400"/>
            <a:ext cx="10210803" cy="297656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GB" sz="4400"/>
              <a:t>District 1150 Compliance Officer 2026-27</a:t>
            </a:r>
          </a:p>
          <a:p>
            <a:pPr marL="0" lvl="0" indent="0" algn="ctr">
              <a:buNone/>
            </a:pPr>
            <a:r>
              <a:rPr lang="en-GB" sz="4800"/>
              <a:t>Rotarian Mark Evans</a:t>
            </a:r>
          </a:p>
          <a:p>
            <a:pPr marL="0" lvl="0" indent="0" algn="ctr">
              <a:buNone/>
            </a:pPr>
            <a:r>
              <a:rPr lang="en-GB" sz="3600"/>
              <a:t>Rotary Club of Llanelli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DD350-64E0-0C2A-94A1-765045887A8A}"/>
              </a:ext>
            </a:extLst>
          </p:cNvPr>
          <p:cNvSpPr/>
          <p:nvPr/>
        </p:nvSpPr>
        <p:spPr>
          <a:xfrm>
            <a:off x="242050" y="6275289"/>
            <a:ext cx="2079811" cy="36755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626F6-0525-26BA-7EBC-B4EB08050808}"/>
              </a:ext>
            </a:extLst>
          </p:cNvPr>
          <p:cNvSpPr/>
          <p:nvPr/>
        </p:nvSpPr>
        <p:spPr>
          <a:xfrm>
            <a:off x="9914967" y="5405722"/>
            <a:ext cx="2034988" cy="1237128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F5240-AF16-9A77-C0E8-194357126D81}"/>
              </a:ext>
            </a:extLst>
          </p:cNvPr>
          <p:cNvSpPr txBox="1"/>
          <p:nvPr/>
        </p:nvSpPr>
        <p:spPr>
          <a:xfrm>
            <a:off x="1343610" y="3694925"/>
            <a:ext cx="9650714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OLD STYLE HI VIZ JACKETS ARE NO LONGER COMPLIANT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FOR ROTARY EVENTS DUE TO LACK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OF SIDE REFLECTIVE MARKINGS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BEED5-45F3-A1D8-870B-2F6BBBCD8D64}"/>
              </a:ext>
            </a:extLst>
          </p:cNvPr>
          <p:cNvSpPr txBox="1"/>
          <p:nvPr/>
        </p:nvSpPr>
        <p:spPr>
          <a:xfrm>
            <a:off x="2817842" y="970379"/>
            <a:ext cx="595303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HI VIZ SAFETY JACKETS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1CB3D5-6A2A-32D4-B801-10EA5842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8928" cy="30697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82BDD22-9199-C1FF-1F2F-22413C878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304" y="109"/>
            <a:ext cx="1797701" cy="30707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728E3A-1226-1640-D8D1-2F425B5E7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" y="0"/>
            <a:ext cx="5179143" cy="41915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E1A5F05-833E-056E-80B6-9F00405E8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582"/>
            <a:ext cx="3391372" cy="724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4568967-5641-6803-AA65-86B67BA79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109" y="0"/>
            <a:ext cx="2610209" cy="16956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5204230-16B6-DF63-D1EF-89E3EDDBD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939" y="1695690"/>
            <a:ext cx="5811057" cy="46297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ADDEB0-8EE5-64BB-6919-D374F269B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5804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8E0F3A2-B368-641D-508D-6E32F2291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140" y="0"/>
            <a:ext cx="5107865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2DB915-EB14-90B3-A53A-4C5E0264379A}"/>
              </a:ext>
            </a:extLst>
          </p:cNvPr>
          <p:cNvSpPr txBox="1"/>
          <p:nvPr/>
        </p:nvSpPr>
        <p:spPr>
          <a:xfrm>
            <a:off x="2360642" y="2659221"/>
            <a:ext cx="6721324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MARTYN’S LAW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EB95A6-A650-C074-8EEE-7C05BC21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337" y="0"/>
            <a:ext cx="7613779" cy="68444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8417BF-FB8C-3520-F370-20B4B3BC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1057" cy="3010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0EDDD30-A200-D331-5AFC-909BCA25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073" y="0"/>
            <a:ext cx="5870932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29D050-820D-A4A8-5DE5-E4A81E4773A4}"/>
              </a:ext>
            </a:extLst>
          </p:cNvPr>
          <p:cNvSpPr txBox="1"/>
          <p:nvPr/>
        </p:nvSpPr>
        <p:spPr>
          <a:xfrm>
            <a:off x="1855692" y="726143"/>
            <a:ext cx="760053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PROCEDURES FOR WELL ESTABLISHED RISK AREAS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8168A-815F-4FA0-144D-18583F349C42}"/>
              </a:ext>
            </a:extLst>
          </p:cNvPr>
          <p:cNvSpPr txBox="1"/>
          <p:nvPr/>
        </p:nvSpPr>
        <p:spPr>
          <a:xfrm>
            <a:off x="219812" y="1736463"/>
            <a:ext cx="10890485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THERE ARE ESTABLISHED PROCEDURES ISSUED BY RGBI/BARTLETTS INSURANCE FOR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HIGH RISK EVENTS --- E.G SANTA SLEIGH / FIREWORKS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11513-D0F1-ABA0-FED2-A6AAE3AB8772}"/>
              </a:ext>
            </a:extLst>
          </p:cNvPr>
          <p:cNvSpPr txBox="1"/>
          <p:nvPr/>
        </p:nvSpPr>
        <p:spPr>
          <a:xfrm>
            <a:off x="219812" y="3429000"/>
            <a:ext cx="10422916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AS ROTARY CLUBS IT’S UNFORTUNATE THAT WE DO NOT RESPECT THESE CLEAR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GUIDELINES AND THERE ARE CONTINUED EXAMPLES OF INCIDENTS HAPPENING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F8A80-1AEA-8386-15EF-305587E5842C}"/>
              </a:ext>
            </a:extLst>
          </p:cNvPr>
          <p:cNvSpPr txBox="1"/>
          <p:nvPr/>
        </p:nvSpPr>
        <p:spPr>
          <a:xfrm>
            <a:off x="321896" y="5121536"/>
            <a:ext cx="10236003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SO PLEASE CAREFULLY READ THE GUIDELINES AS THEY HAVE BEEN DEVELOPED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BASED ON EXPENSIVE INSURANCE CLAIMS IN THE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CBCE6A-1FD7-5BD3-B96E-850182D37624}"/>
              </a:ext>
            </a:extLst>
          </p:cNvPr>
          <p:cNvSpPr txBox="1"/>
          <p:nvPr/>
        </p:nvSpPr>
        <p:spPr>
          <a:xfrm>
            <a:off x="2075779" y="57643"/>
            <a:ext cx="818698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SOME DAY TO DAY CHALLENGES THAT HAVE ARISEN IN ROTARY</a:t>
            </a: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C414CA32-CA10-7B39-D288-299F0CB1188A}"/>
              </a:ext>
            </a:extLst>
          </p:cNvPr>
          <p:cNvCxnSpPr/>
          <p:nvPr/>
        </p:nvCxnSpPr>
        <p:spPr>
          <a:xfrm>
            <a:off x="5542379" y="457200"/>
            <a:ext cx="0" cy="6326157"/>
          </a:xfrm>
          <a:prstGeom prst="straightConnector1">
            <a:avLst/>
          </a:prstGeom>
          <a:noFill/>
          <a:ln w="76196" cap="flat">
            <a:solidFill>
              <a:srgbClr val="4472C4"/>
            </a:solidFill>
            <a:prstDash val="solid"/>
            <a:miter/>
          </a:ln>
        </p:spPr>
      </p:cxnSp>
      <p:sp>
        <p:nvSpPr>
          <p:cNvPr id="4" name="TextBox 4">
            <a:extLst>
              <a:ext uri="{FF2B5EF4-FFF2-40B4-BE49-F238E27FC236}">
                <a16:creationId xmlns:a16="http://schemas.microsoft.com/office/drawing/2014/main" id="{68853144-1758-18C6-B15A-ACB77B139C5C}"/>
              </a:ext>
            </a:extLst>
          </p:cNvPr>
          <p:cNvSpPr txBox="1"/>
          <p:nvPr/>
        </p:nvSpPr>
        <p:spPr>
          <a:xfrm>
            <a:off x="360749" y="536304"/>
            <a:ext cx="429643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SALE OF SECOND HAND ELECTRICAL GOODS</a:t>
            </a:r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226F61EC-A6D8-D536-A732-23A06607D343}"/>
              </a:ext>
            </a:extLst>
          </p:cNvPr>
          <p:cNvGrpSpPr/>
          <p:nvPr/>
        </p:nvGrpSpPr>
        <p:grpSpPr>
          <a:xfrm>
            <a:off x="5791553" y="483443"/>
            <a:ext cx="6039694" cy="646333"/>
            <a:chOff x="5791553" y="483443"/>
            <a:chExt cx="6039694" cy="646333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407074C1-F61E-F58A-2A96-11F471876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1553" y="959159"/>
              <a:ext cx="6039694" cy="17061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DFE082D-CA63-95C8-9184-BFC0A2BDFF64}"/>
                </a:ext>
              </a:extLst>
            </p:cNvPr>
            <p:cNvSpPr txBox="1"/>
            <p:nvPr/>
          </p:nvSpPr>
          <p:spPr>
            <a:xfrm>
              <a:off x="5989201" y="483443"/>
              <a:ext cx="3344445" cy="31499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MY ADVISE-DON’T GET INVOLVED</a:t>
              </a: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D9B6039E-730D-48F0-3D81-D08D5BEBB2F4}"/>
              </a:ext>
            </a:extLst>
          </p:cNvPr>
          <p:cNvSpPr txBox="1"/>
          <p:nvPr/>
        </p:nvSpPr>
        <p:spPr>
          <a:xfrm>
            <a:off x="360749" y="1247543"/>
            <a:ext cx="4812404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PHOTOGRAPHS OF CHILDREN AND VUNERABLE ADULTS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D9382FA-8CF6-8A95-9883-60C3535D3AC0}"/>
              </a:ext>
            </a:extLst>
          </p:cNvPr>
          <p:cNvSpPr txBox="1"/>
          <p:nvPr/>
        </p:nvSpPr>
        <p:spPr>
          <a:xfrm>
            <a:off x="5989201" y="1295046"/>
            <a:ext cx="4488341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NEW PROCEDURE IN D1150 COMPLIANCE SECTION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5C6B4AB-43FE-ACED-0C66-E690876DD510}"/>
              </a:ext>
            </a:extLst>
          </p:cNvPr>
          <p:cNvSpPr txBox="1"/>
          <p:nvPr/>
        </p:nvSpPr>
        <p:spPr>
          <a:xfrm>
            <a:off x="382557" y="2077681"/>
            <a:ext cx="4053288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APPLICATION ENHANCED DBS REQUIREMENTS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7DC634D-49B6-D5A4-3A05-64403052229C}"/>
              </a:ext>
            </a:extLst>
          </p:cNvPr>
          <p:cNvSpPr txBox="1"/>
          <p:nvPr/>
        </p:nvSpPr>
        <p:spPr>
          <a:xfrm>
            <a:off x="5989201" y="2034366"/>
            <a:ext cx="399679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NEW DIGITAL SYSTEM INTRODUCED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MUST BE A REGULATED ACTIVITY TO COMPLY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4E0A83E-77EB-52BA-3AA3-BDFC5B4930F3}"/>
              </a:ext>
            </a:extLst>
          </p:cNvPr>
          <p:cNvSpPr txBox="1"/>
          <p:nvPr/>
        </p:nvSpPr>
        <p:spPr>
          <a:xfrm>
            <a:off x="382557" y="3104516"/>
            <a:ext cx="271490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WORKING WITH CHILDREN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F806B50-D845-85BC-B20F-E70DC8147946}"/>
              </a:ext>
            </a:extLst>
          </p:cNvPr>
          <p:cNvSpPr txBox="1"/>
          <p:nvPr/>
        </p:nvSpPr>
        <p:spPr>
          <a:xfrm>
            <a:off x="5970721" y="2973354"/>
            <a:ext cx="6215158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ALWAYS BE IN COMPANY/DO NOT TOUCH(IN CASE OF CHILDREN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WITH LEARNING DIFFICULTIES WHO ARE TACTILE USE 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HIGH 5 OR FIST PUNCH)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</a:rPr>
              <a:t>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 AWARE OF ENTRAPMENT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3D1A5854-A281-33FD-A44E-F696CB813B30}"/>
              </a:ext>
            </a:extLst>
          </p:cNvPr>
          <p:cNvSpPr txBox="1"/>
          <p:nvPr/>
        </p:nvSpPr>
        <p:spPr>
          <a:xfrm>
            <a:off x="382557" y="4162129"/>
            <a:ext cx="284905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INAPPROPRIATE BEHAVIOUR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0D783F5-25DA-9AED-9BAD-5D14ED5C9828}"/>
              </a:ext>
            </a:extLst>
          </p:cNvPr>
          <p:cNvSpPr txBox="1"/>
          <p:nvPr/>
        </p:nvSpPr>
        <p:spPr>
          <a:xfrm>
            <a:off x="5970721" y="4199930"/>
            <a:ext cx="570367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LIST OF IMMEDIATE RESPONSES AVAILABLE ON D1150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COMPLIANCE SECTION –TACKLE ISSUES IMMEDIETLY AND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MAKE EVERY EFFORT TO RESOLVE DISPUTES WITHIN CLUB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F63DA99-4DBF-6F29-E157-CE72D7C65D52}"/>
              </a:ext>
            </a:extLst>
          </p:cNvPr>
          <p:cNvSpPr txBox="1"/>
          <p:nvPr/>
        </p:nvSpPr>
        <p:spPr>
          <a:xfrm>
            <a:off x="372489" y="5241130"/>
            <a:ext cx="407342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PROVIDING FOOD AS ROTARY MORNINGS</a:t>
            </a:r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7C2A97F1-8D0C-9D6F-C339-0A1A03A57646}"/>
              </a:ext>
            </a:extLst>
          </p:cNvPr>
          <p:cNvGrpSpPr/>
          <p:nvPr/>
        </p:nvGrpSpPr>
        <p:grpSpPr>
          <a:xfrm>
            <a:off x="5970721" y="5221754"/>
            <a:ext cx="5784018" cy="923333"/>
            <a:chOff x="5970721" y="5221754"/>
            <a:chExt cx="5784018" cy="923333"/>
          </a:xfrm>
        </p:grpSpPr>
        <p:pic>
          <p:nvPicPr>
            <p:cNvPr id="18" name="Picture 19">
              <a:extLst>
                <a:ext uri="{FF2B5EF4-FFF2-40B4-BE49-F238E27FC236}">
                  <a16:creationId xmlns:a16="http://schemas.microsoft.com/office/drawing/2014/main" id="{BC1F26E1-E349-8DA1-FA01-1FAA939FE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0237" y="5810317"/>
              <a:ext cx="5525097" cy="33477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6DE760EA-4A62-5FCB-3445-FFE3E2C8D74A}"/>
                </a:ext>
              </a:extLst>
            </p:cNvPr>
            <p:cNvSpPr txBox="1"/>
            <p:nvPr/>
          </p:nvSpPr>
          <p:spPr>
            <a:xfrm>
              <a:off x="5970721" y="5221754"/>
              <a:ext cx="5784018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MY ADVISE-PRE PURCHASE WITH ALL </a:t>
              </a:r>
              <a:r>
                <a:rPr lang="en-GB" sz="18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</a:rPr>
                <a:t>INGREDIENTS</a:t>
              </a: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VISIBLE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FOR CONSUMER ALLERGEN IDENTIFICATION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7430753-F84C-DEA2-8FD3-4731709AD00E}"/>
              </a:ext>
            </a:extLst>
          </p:cNvPr>
          <p:cNvSpPr txBox="1"/>
          <p:nvPr/>
        </p:nvSpPr>
        <p:spPr>
          <a:xfrm>
            <a:off x="448238" y="6418731"/>
            <a:ext cx="37561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ROTARIANS BEEN TAKEN ILL AT VENUE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15E454F5-4FF7-A089-6271-F000BF762171}"/>
              </a:ext>
            </a:extLst>
          </p:cNvPr>
          <p:cNvSpPr txBox="1"/>
          <p:nvPr/>
        </p:nvSpPr>
        <p:spPr>
          <a:xfrm>
            <a:off x="5970721" y="6234059"/>
            <a:ext cx="624716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IF THIRD PARTY LOCATION e.g HOTEL-Report issue to them to act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IF AT A ROTARIAN MANAGED EVENT-Ring Emergency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B95A8D-6BB0-350F-DFD7-3391B1A51650}"/>
              </a:ext>
            </a:extLst>
          </p:cNvPr>
          <p:cNvSpPr txBox="1"/>
          <p:nvPr/>
        </p:nvSpPr>
        <p:spPr>
          <a:xfrm>
            <a:off x="1013008" y="531769"/>
            <a:ext cx="942039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WHERE TO GO IF YOU HAVE ANY DOUBT ABOUT COMPLIANCE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DC39C42-6A15-58AD-BAD3-827E576B64AA}"/>
              </a:ext>
            </a:extLst>
          </p:cNvPr>
          <p:cNvGrpSpPr/>
          <p:nvPr/>
        </p:nvGrpSpPr>
        <p:grpSpPr>
          <a:xfrm>
            <a:off x="493062" y="1362236"/>
            <a:ext cx="11748531" cy="830997"/>
            <a:chOff x="493062" y="1362236"/>
            <a:chExt cx="11748531" cy="830997"/>
          </a:xfrm>
        </p:grpSpPr>
        <p:sp>
          <p:nvSpPr>
            <p:cNvPr id="4" name="Arrow: Right 2">
              <a:extLst>
                <a:ext uri="{FF2B5EF4-FFF2-40B4-BE49-F238E27FC236}">
                  <a16:creationId xmlns:a16="http://schemas.microsoft.com/office/drawing/2014/main" id="{12887EF7-0ADE-F82F-192B-028C524C627C}"/>
                </a:ext>
              </a:extLst>
            </p:cNvPr>
            <p:cNvSpPr/>
            <p:nvPr/>
          </p:nvSpPr>
          <p:spPr>
            <a:xfrm>
              <a:off x="493062" y="1362236"/>
              <a:ext cx="672349" cy="510985"/>
            </a:xfrm>
            <a:custGeom>
              <a:avLst>
                <a:gd name="f0" fmla="val 13392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172C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7027862A-F29E-7AC0-60EA-5207BCD37E24}"/>
                </a:ext>
              </a:extLst>
            </p:cNvPr>
            <p:cNvSpPr txBox="1"/>
            <p:nvPr/>
          </p:nvSpPr>
          <p:spPr>
            <a:xfrm>
              <a:off x="1443316" y="1362236"/>
              <a:ext cx="10798277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rPr>
                <a:t>BE ENCOURAGED TO FIND YOUR ANSWERS ON D1150 WEBSITE OR RGBI WEBSIGHT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rPr>
                <a:t> –IT’S A GOOD LEARNING PROCESS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6F0808-F798-1099-A66D-55F3627C8B32}"/>
              </a:ext>
            </a:extLst>
          </p:cNvPr>
          <p:cNvGrpSpPr/>
          <p:nvPr/>
        </p:nvGrpSpPr>
        <p:grpSpPr>
          <a:xfrm>
            <a:off x="493062" y="3829781"/>
            <a:ext cx="9651739" cy="510985"/>
            <a:chOff x="493062" y="3829781"/>
            <a:chExt cx="9651739" cy="510985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1B5EBA4D-690F-8424-9AD2-11F66D0BEE0E}"/>
                </a:ext>
              </a:extLst>
            </p:cNvPr>
            <p:cNvSpPr/>
            <p:nvPr/>
          </p:nvSpPr>
          <p:spPr>
            <a:xfrm>
              <a:off x="493062" y="3829781"/>
              <a:ext cx="672349" cy="510985"/>
            </a:xfrm>
            <a:custGeom>
              <a:avLst>
                <a:gd name="f0" fmla="val 13392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172C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F45AB0-2228-0EA3-2AB3-B298D94FD6F2}"/>
                </a:ext>
              </a:extLst>
            </p:cNvPr>
            <p:cNvSpPr txBox="1"/>
            <p:nvPr/>
          </p:nvSpPr>
          <p:spPr>
            <a:xfrm>
              <a:off x="1443316" y="3829781"/>
              <a:ext cx="8701485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rPr>
                <a:t>HAVE YOUR COMPLIANCE REPRESENTATIVE CONTACT ME DIRECTLY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71C8D0-FDFE-D279-4190-A4E3D39C88D1}"/>
              </a:ext>
            </a:extLst>
          </p:cNvPr>
          <p:cNvGrpSpPr/>
          <p:nvPr/>
        </p:nvGrpSpPr>
        <p:grpSpPr>
          <a:xfrm>
            <a:off x="493062" y="2566556"/>
            <a:ext cx="9223223" cy="510985"/>
            <a:chOff x="493062" y="2566556"/>
            <a:chExt cx="9223223" cy="510985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F1B407C-4711-E9C7-12B3-F58ABF9F1770}"/>
                </a:ext>
              </a:extLst>
            </p:cNvPr>
            <p:cNvSpPr/>
            <p:nvPr/>
          </p:nvSpPr>
          <p:spPr>
            <a:xfrm>
              <a:off x="493062" y="2566556"/>
              <a:ext cx="672349" cy="510985"/>
            </a:xfrm>
            <a:custGeom>
              <a:avLst>
                <a:gd name="f0" fmla="val 13392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172C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07FDAA-3582-DC1F-FFD4-3299D024BD74}"/>
                </a:ext>
              </a:extLst>
            </p:cNvPr>
            <p:cNvSpPr txBox="1"/>
            <p:nvPr/>
          </p:nvSpPr>
          <p:spPr>
            <a:xfrm>
              <a:off x="1443316" y="2566556"/>
              <a:ext cx="8272969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rPr>
                <a:t>IF IT’S AN INSURANCE QUESTION –CONTACT BARTLETTS DIRECT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5041CC-53CD-C336-FD39-384F71D4D583}"/>
              </a:ext>
            </a:extLst>
          </p:cNvPr>
          <p:cNvGrpSpPr/>
          <p:nvPr/>
        </p:nvGrpSpPr>
        <p:grpSpPr>
          <a:xfrm>
            <a:off x="493062" y="5142338"/>
            <a:ext cx="11698897" cy="1200332"/>
            <a:chOff x="493062" y="5142338"/>
            <a:chExt cx="11698897" cy="1200332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64A340E-D9A0-70FE-A8E3-13AC872CD576}"/>
                </a:ext>
              </a:extLst>
            </p:cNvPr>
            <p:cNvSpPr/>
            <p:nvPr/>
          </p:nvSpPr>
          <p:spPr>
            <a:xfrm>
              <a:off x="493062" y="5142338"/>
              <a:ext cx="672349" cy="510985"/>
            </a:xfrm>
            <a:custGeom>
              <a:avLst>
                <a:gd name="f0" fmla="val 13392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172C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A099B2-EB10-5E8B-4B1D-3F201EFA73E8}"/>
                </a:ext>
              </a:extLst>
            </p:cNvPr>
            <p:cNvSpPr txBox="1"/>
            <p:nvPr/>
          </p:nvSpPr>
          <p:spPr>
            <a:xfrm>
              <a:off x="1443316" y="5142338"/>
              <a:ext cx="10748643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rPr>
                <a:t>POLICIES AND PROCEDURES ARE CONSTANTLY CHANGING –PLEASE DON’T ASSUME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rPr>
                <a:t>YOU HAVE THE CORRECT ANSWER BASED ON A PREVIOUS SIMILAR SITUATION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rPr>
                <a:t>IN THE DISTANT PAST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7A038ED-CB1B-6F2C-38AA-4F21C33D070D}"/>
              </a:ext>
            </a:extLst>
          </p:cNvPr>
          <p:cNvSpPr txBox="1"/>
          <p:nvPr/>
        </p:nvSpPr>
        <p:spPr>
          <a:xfrm>
            <a:off x="2720129" y="420066"/>
            <a:ext cx="7060009" cy="21236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There are </a:t>
            </a:r>
            <a:r>
              <a:rPr lang="en-GB" sz="2800" b="1" i="0" u="sng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THREE</a:t>
            </a: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overwhelming reasons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        why we as clubs and rotarians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Need to actively practice </a:t>
            </a:r>
            <a:r>
              <a:rPr lang="en-GB" sz="2800" b="1" i="0" u="sng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DUE DILIGENCE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             in engaging </a:t>
            </a:r>
            <a:r>
              <a:rPr lang="en-GB" sz="2800" b="1" i="0" u="sng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COMPLIANCE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735853D-AFC0-6E23-7A51-CF45A76C6112}"/>
              </a:ext>
            </a:extLst>
          </p:cNvPr>
          <p:cNvSpPr txBox="1"/>
          <p:nvPr/>
        </p:nvSpPr>
        <p:spPr>
          <a:xfrm>
            <a:off x="361480" y="2653552"/>
            <a:ext cx="10658941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1)Protect our Rotarians in the public activities we pursue.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1397573-875E-9569-1506-D1F424C8B929}"/>
              </a:ext>
            </a:extLst>
          </p:cNvPr>
          <p:cNvSpPr txBox="1"/>
          <p:nvPr/>
        </p:nvSpPr>
        <p:spPr>
          <a:xfrm>
            <a:off x="361480" y="3681228"/>
            <a:ext cx="724743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2)Protect the people with whom we engage.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DBBF130-895C-88A4-0780-34C7BAC5E967}"/>
              </a:ext>
            </a:extLst>
          </p:cNvPr>
          <p:cNvSpPr txBox="1"/>
          <p:nvPr/>
        </p:nvSpPr>
        <p:spPr>
          <a:xfrm>
            <a:off x="361480" y="4708903"/>
            <a:ext cx="4994251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3)Protect the image of Rotary.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F73BAC0-527A-5E50-3990-4632491AD35D}"/>
              </a:ext>
            </a:extLst>
          </p:cNvPr>
          <p:cNvSpPr/>
          <p:nvPr/>
        </p:nvSpPr>
        <p:spPr>
          <a:xfrm>
            <a:off x="242050" y="6275289"/>
            <a:ext cx="2079811" cy="36755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5FAB7-9B16-BE8B-DB4F-B182BDA94129}"/>
              </a:ext>
            </a:extLst>
          </p:cNvPr>
          <p:cNvSpPr/>
          <p:nvPr/>
        </p:nvSpPr>
        <p:spPr>
          <a:xfrm>
            <a:off x="9914967" y="5405722"/>
            <a:ext cx="2034988" cy="1237128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BE424E54-BC97-A7C3-8C24-C602EC109FA2}"/>
              </a:ext>
            </a:extLst>
          </p:cNvPr>
          <p:cNvSpPr txBox="1"/>
          <p:nvPr/>
        </p:nvSpPr>
        <p:spPr>
          <a:xfrm>
            <a:off x="3122557" y="564779"/>
            <a:ext cx="6689265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HOW DO YOUR CLUB LEADERSHIP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        AND MEMBERS PERCEIVE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           ROTARY COMPLIANCE?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282A1D35-2DA9-E40F-524E-29185B31AC79}"/>
              </a:ext>
            </a:extLst>
          </p:cNvPr>
          <p:cNvGrpSpPr/>
          <p:nvPr/>
        </p:nvGrpSpPr>
        <p:grpSpPr>
          <a:xfrm>
            <a:off x="552480" y="2249295"/>
            <a:ext cx="5401022" cy="3837736"/>
            <a:chOff x="552480" y="2249295"/>
            <a:chExt cx="5401022" cy="3837736"/>
          </a:xfrm>
        </p:grpSpPr>
        <p:pic>
          <p:nvPicPr>
            <p:cNvPr id="4" name="Picture 11">
              <a:extLst>
                <a:ext uri="{FF2B5EF4-FFF2-40B4-BE49-F238E27FC236}">
                  <a16:creationId xmlns:a16="http://schemas.microsoft.com/office/drawing/2014/main" id="{A98755E3-F725-C99A-54B1-FD60AF26D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480" y="2249295"/>
              <a:ext cx="3221659" cy="383773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ectangle: Rounded Corners 13">
              <a:extLst>
                <a:ext uri="{FF2B5EF4-FFF2-40B4-BE49-F238E27FC236}">
                  <a16:creationId xmlns:a16="http://schemas.microsoft.com/office/drawing/2014/main" id="{E07193C2-7C6A-F228-00F7-6387FE58A93E}"/>
                </a:ext>
              </a:extLst>
            </p:cNvPr>
            <p:cNvSpPr/>
            <p:nvPr/>
          </p:nvSpPr>
          <p:spPr>
            <a:xfrm>
              <a:off x="3774140" y="2249295"/>
              <a:ext cx="2179362" cy="2008945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00"/>
            </a:solidFill>
            <a:ln w="12701" cap="flat">
              <a:solidFill>
                <a:srgbClr val="172C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HEADACHE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CAN’T BE BOTHERED –PLEASE GO AWAY</a:t>
              </a: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FE801E34-ABB0-1DF6-4CB5-50BE80E51B5B}"/>
              </a:ext>
            </a:extLst>
          </p:cNvPr>
          <p:cNvGrpSpPr/>
          <p:nvPr/>
        </p:nvGrpSpPr>
        <p:grpSpPr>
          <a:xfrm>
            <a:off x="5235388" y="2249295"/>
            <a:ext cx="4973987" cy="3927805"/>
            <a:chOff x="5235388" y="2249295"/>
            <a:chExt cx="4973987" cy="3927805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3149C52-C9C4-F319-C221-DAFE01ED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4750" y="2249295"/>
              <a:ext cx="2794625" cy="383773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Rectangle: Rounded Corners 14">
              <a:extLst>
                <a:ext uri="{FF2B5EF4-FFF2-40B4-BE49-F238E27FC236}">
                  <a16:creationId xmlns:a16="http://schemas.microsoft.com/office/drawing/2014/main" id="{B47A1AA2-B399-A974-DD72-207DB479232B}"/>
                </a:ext>
              </a:extLst>
            </p:cNvPr>
            <p:cNvSpPr/>
            <p:nvPr/>
          </p:nvSpPr>
          <p:spPr>
            <a:xfrm>
              <a:off x="5235388" y="4258232"/>
              <a:ext cx="2191871" cy="1918868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C5E0B4"/>
            </a:solidFill>
            <a:ln w="12701" cap="flat">
              <a:solidFill>
                <a:srgbClr val="172C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REWARDING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EXPERIENCE IN DELIVERING</a:t>
              </a:r>
            </a:p>
          </p:txBody>
        </p:sp>
      </p:grpSp>
      <p:sp>
        <p:nvSpPr>
          <p:cNvPr id="9" name="Rectangle 1">
            <a:extLst>
              <a:ext uri="{FF2B5EF4-FFF2-40B4-BE49-F238E27FC236}">
                <a16:creationId xmlns:a16="http://schemas.microsoft.com/office/drawing/2014/main" id="{44685EDD-94B8-BD9F-6C7E-14A74793E4F7}"/>
              </a:ext>
            </a:extLst>
          </p:cNvPr>
          <p:cNvSpPr/>
          <p:nvPr/>
        </p:nvSpPr>
        <p:spPr>
          <a:xfrm>
            <a:off x="242050" y="6275289"/>
            <a:ext cx="2079811" cy="36755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83A013E-6B22-69DA-8E2D-3668825B57D4}"/>
              </a:ext>
            </a:extLst>
          </p:cNvPr>
          <p:cNvSpPr/>
          <p:nvPr/>
        </p:nvSpPr>
        <p:spPr>
          <a:xfrm>
            <a:off x="9914967" y="5405722"/>
            <a:ext cx="2034988" cy="1237128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4BCB95-0065-A08F-AF26-4A9419E93D66}"/>
              </a:ext>
            </a:extLst>
          </p:cNvPr>
          <p:cNvSpPr txBox="1"/>
          <p:nvPr/>
        </p:nvSpPr>
        <p:spPr>
          <a:xfrm>
            <a:off x="570649" y="1058637"/>
            <a:ext cx="11050688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From my 8 years of experience being District 1150 Compliance Officer,  it is the following points that move a club to the “rewarding experience”.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5D776-EA45-A5D8-7251-1288E220D096}"/>
              </a:ext>
            </a:extLst>
          </p:cNvPr>
          <p:cNvSpPr txBox="1"/>
          <p:nvPr/>
        </p:nvSpPr>
        <p:spPr>
          <a:xfrm>
            <a:off x="529465" y="2686708"/>
            <a:ext cx="11133066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23999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1) An ownership at Club Council where the most long term continuity of club guidance and deployment exists.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3E7B5-83A5-3759-E89B-8CDC48EF2D96}"/>
              </a:ext>
            </a:extLst>
          </p:cNvPr>
          <p:cNvSpPr txBox="1"/>
          <p:nvPr/>
        </p:nvSpPr>
        <p:spPr>
          <a:xfrm>
            <a:off x="529465" y="3883886"/>
            <a:ext cx="1102829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59999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2) The election of a Club Compliance Officer (there is now a job description available on compliance website).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F1D6E-B6A7-5BB7-9E49-0270DC757143}"/>
              </a:ext>
            </a:extLst>
          </p:cNvPr>
          <p:cNvSpPr txBox="1"/>
          <p:nvPr/>
        </p:nvSpPr>
        <p:spPr>
          <a:xfrm>
            <a:off x="529465" y="5081064"/>
            <a:ext cx="9642686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59999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3) The knowledge of where to go for </a:t>
            </a:r>
            <a:r>
              <a:rPr lang="en-GB" sz="2800" b="1" i="0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support, guidance and answers</a:t>
            </a: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to any issues.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E82EF-BF05-6CAF-EB84-5EFB7B2FE86F}"/>
              </a:ext>
            </a:extLst>
          </p:cNvPr>
          <p:cNvSpPr/>
          <p:nvPr/>
        </p:nvSpPr>
        <p:spPr>
          <a:xfrm>
            <a:off x="242050" y="6275289"/>
            <a:ext cx="2079811" cy="36755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85847-295C-3EC5-E21B-BC5B6A93BC4A}"/>
              </a:ext>
            </a:extLst>
          </p:cNvPr>
          <p:cNvSpPr/>
          <p:nvPr/>
        </p:nvSpPr>
        <p:spPr>
          <a:xfrm>
            <a:off x="9914967" y="5405722"/>
            <a:ext cx="2034988" cy="1237128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BA4135-EFA6-10E1-5A13-A5407C944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53" y="1131432"/>
            <a:ext cx="8859484" cy="11526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3E8D8FD-CE90-E569-1AE2-1EA1FBDD4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8" y="2357368"/>
            <a:ext cx="7783007" cy="9240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B4F8031-3FCF-5872-8028-1988F6D4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38" y="3354677"/>
            <a:ext cx="8011643" cy="8573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90F1FF6-EE36-7E60-9F10-ECB6A2614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38" y="4285299"/>
            <a:ext cx="8487963" cy="10478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168F1DE2-35BA-57D3-830C-0E5E08D32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039" y="5333201"/>
            <a:ext cx="8668960" cy="12574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A24368A-FA82-FEA9-EBF1-B377B1182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4448" y="374090"/>
            <a:ext cx="9116696" cy="4667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EF4BAF8-A313-07F4-AA3C-C38C98F8528C}"/>
              </a:ext>
            </a:extLst>
          </p:cNvPr>
          <p:cNvSpPr/>
          <p:nvPr/>
        </p:nvSpPr>
        <p:spPr>
          <a:xfrm>
            <a:off x="9914967" y="5405722"/>
            <a:ext cx="2034988" cy="1237128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4">
            <a:extLst>
              <a:ext uri="{FF2B5EF4-FFF2-40B4-BE49-F238E27FC236}">
                <a16:creationId xmlns:a16="http://schemas.microsoft.com/office/drawing/2014/main" id="{3EA00248-96BC-508E-7F0C-4112B509AA3F}"/>
              </a:ext>
            </a:extLst>
          </p:cNvPr>
          <p:cNvSpPr/>
          <p:nvPr/>
        </p:nvSpPr>
        <p:spPr>
          <a:xfrm>
            <a:off x="2800423" y="2037923"/>
            <a:ext cx="2306775" cy="41247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CD4DE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19429506-08ED-F539-F551-C67A33951B95}"/>
              </a:ext>
            </a:extLst>
          </p:cNvPr>
          <p:cNvSpPr/>
          <p:nvPr/>
        </p:nvSpPr>
        <p:spPr>
          <a:xfrm>
            <a:off x="5316102" y="2037923"/>
            <a:ext cx="2087511" cy="41247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CD4DE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Rectangle: Rounded Corners 16">
            <a:extLst>
              <a:ext uri="{FF2B5EF4-FFF2-40B4-BE49-F238E27FC236}">
                <a16:creationId xmlns:a16="http://schemas.microsoft.com/office/drawing/2014/main" id="{EB30D7F2-E2BF-FBF3-A416-54D4E206D007}"/>
              </a:ext>
            </a:extLst>
          </p:cNvPr>
          <p:cNvSpPr/>
          <p:nvPr/>
        </p:nvSpPr>
        <p:spPr>
          <a:xfrm>
            <a:off x="7605576" y="2037923"/>
            <a:ext cx="2085764" cy="41247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CD4DE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Rectangle: Rounded Corners 18">
            <a:extLst>
              <a:ext uri="{FF2B5EF4-FFF2-40B4-BE49-F238E27FC236}">
                <a16:creationId xmlns:a16="http://schemas.microsoft.com/office/drawing/2014/main" id="{3B4E3BF7-BE8B-4BF6-6210-8C05D4F1E4AF}"/>
              </a:ext>
            </a:extLst>
          </p:cNvPr>
          <p:cNvSpPr/>
          <p:nvPr/>
        </p:nvSpPr>
        <p:spPr>
          <a:xfrm>
            <a:off x="9851105" y="2037923"/>
            <a:ext cx="2085764" cy="41247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CD4DE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9BF974D1-1104-9EFC-16D7-657B7695B6E4}"/>
              </a:ext>
            </a:extLst>
          </p:cNvPr>
          <p:cNvSpPr/>
          <p:nvPr/>
        </p:nvSpPr>
        <p:spPr>
          <a:xfrm>
            <a:off x="509403" y="2037923"/>
            <a:ext cx="2085764" cy="412475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CCD4DE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D3542584-AD07-1E46-AD57-DA8476D0B24D}"/>
              </a:ext>
            </a:extLst>
          </p:cNvPr>
          <p:cNvSpPr/>
          <p:nvPr/>
        </p:nvSpPr>
        <p:spPr>
          <a:xfrm>
            <a:off x="606484" y="2211357"/>
            <a:ext cx="1884779" cy="121764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HEALTH AND SAFETY</a:t>
            </a:r>
          </a:p>
        </p:txBody>
      </p: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15761715-8966-A7EB-4D4F-52B639982815}"/>
              </a:ext>
            </a:extLst>
          </p:cNvPr>
          <p:cNvSpPr/>
          <p:nvPr/>
        </p:nvSpPr>
        <p:spPr>
          <a:xfrm>
            <a:off x="2874114" y="2211357"/>
            <a:ext cx="2159392" cy="121764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SAFEGUARDING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3F7544E6-4058-18D8-D0B9-8DB464062F70}"/>
              </a:ext>
            </a:extLst>
          </p:cNvPr>
          <p:cNvSpPr/>
          <p:nvPr/>
        </p:nvSpPr>
        <p:spPr>
          <a:xfrm>
            <a:off x="5416347" y="2182352"/>
            <a:ext cx="1884779" cy="121764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GDPR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General Data Protection Legislation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23958212-EC74-CFA0-4DAC-9FB59CDBD62D}"/>
              </a:ext>
            </a:extLst>
          </p:cNvPr>
          <p:cNvSpPr/>
          <p:nvPr/>
        </p:nvSpPr>
        <p:spPr>
          <a:xfrm>
            <a:off x="7683968" y="2198135"/>
            <a:ext cx="1884779" cy="121764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EQUALITY DIVERSITY  INCLUSION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&amp; EQUITY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B81553CA-E9C3-0118-A60C-115435FB9B02}"/>
              </a:ext>
            </a:extLst>
          </p:cNvPr>
          <p:cNvSpPr/>
          <p:nvPr/>
        </p:nvSpPr>
        <p:spPr>
          <a:xfrm>
            <a:off x="9951588" y="2211357"/>
            <a:ext cx="1884779" cy="121764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DISPUTE MANAGEMENT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51B727AF-6E4B-5239-BE57-DD86697F2017}"/>
              </a:ext>
            </a:extLst>
          </p:cNvPr>
          <p:cNvSpPr txBox="1"/>
          <p:nvPr/>
        </p:nvSpPr>
        <p:spPr>
          <a:xfrm>
            <a:off x="606484" y="1024310"/>
            <a:ext cx="1028749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1" u="sng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COMPLIANCE IS SEGMENTED INTO FIVE  CATEGORIES</a:t>
            </a: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2AFD4A50-A027-BFAB-DED6-2D5B45DDA71C}"/>
              </a:ext>
            </a:extLst>
          </p:cNvPr>
          <p:cNvGrpSpPr/>
          <p:nvPr/>
        </p:nvGrpSpPr>
        <p:grpSpPr>
          <a:xfrm>
            <a:off x="665161" y="3738881"/>
            <a:ext cx="11017431" cy="461662"/>
            <a:chOff x="665161" y="3738881"/>
            <a:chExt cx="11017431" cy="461662"/>
          </a:xfrm>
        </p:grpSpPr>
        <p:sp>
          <p:nvSpPr>
            <p:cNvPr id="14" name="Rectangle: Rounded Corners 19">
              <a:extLst>
                <a:ext uri="{FF2B5EF4-FFF2-40B4-BE49-F238E27FC236}">
                  <a16:creationId xmlns:a16="http://schemas.microsoft.com/office/drawing/2014/main" id="{4B421C12-15C6-C1C7-229F-98D56FAE7923}"/>
                </a:ext>
              </a:extLst>
            </p:cNvPr>
            <p:cNvSpPr/>
            <p:nvPr/>
          </p:nvSpPr>
          <p:spPr>
            <a:xfrm>
              <a:off x="665161" y="3738881"/>
              <a:ext cx="11017431" cy="461662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172C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B03083E6-7523-DADC-31DB-277D65D5767B}"/>
                </a:ext>
              </a:extLst>
            </p:cNvPr>
            <p:cNvSpPr txBox="1"/>
            <p:nvPr/>
          </p:nvSpPr>
          <p:spPr>
            <a:xfrm>
              <a:off x="770217" y="3738881"/>
              <a:ext cx="10810265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000000"/>
                  </a:solidFill>
                  <a:uFillTx/>
                  <a:latin typeface="Aptos"/>
                </a:rPr>
                <a:t>HOW OFTEN ARE WE LIKELY TO ENCOUNTER COMPLIANCE EXPECTATIONS? </a:t>
              </a:r>
            </a:p>
          </p:txBody>
        </p:sp>
      </p:grpSp>
      <p:sp>
        <p:nvSpPr>
          <p:cNvPr id="16" name="TextBox 8">
            <a:extLst>
              <a:ext uri="{FF2B5EF4-FFF2-40B4-BE49-F238E27FC236}">
                <a16:creationId xmlns:a16="http://schemas.microsoft.com/office/drawing/2014/main" id="{D9C933D8-AEAD-22F1-8EB6-06137F58B1C1}"/>
              </a:ext>
            </a:extLst>
          </p:cNvPr>
          <p:cNvSpPr txBox="1"/>
          <p:nvPr/>
        </p:nvSpPr>
        <p:spPr>
          <a:xfrm>
            <a:off x="665161" y="4476280"/>
            <a:ext cx="169237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1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ALL ROTARY ORGANISED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1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EVENTS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7B475E9F-5698-B031-4BA8-FE085CDA4224}"/>
              </a:ext>
            </a:extLst>
          </p:cNvPr>
          <p:cNvSpPr txBox="1"/>
          <p:nvPr/>
        </p:nvSpPr>
        <p:spPr>
          <a:xfrm>
            <a:off x="2842833" y="4304446"/>
            <a:ext cx="2221955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1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ALL ACTIVITIES WITH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1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VULNERABLE PEOPLE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1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(CHILDREN AND ADULTS AT RISK)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AF9944F5-4824-DADC-D8EA-A8267E5F4D60}"/>
              </a:ext>
            </a:extLst>
          </p:cNvPr>
          <p:cNvSpPr txBox="1"/>
          <p:nvPr/>
        </p:nvSpPr>
        <p:spPr>
          <a:xfrm>
            <a:off x="5544500" y="4476280"/>
            <a:ext cx="171354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1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ANNUALLY OR BY AGREED FREQUENCY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1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OR CONTRACT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36D0D6E7-7B4B-C907-A0E7-E4C2CA3BBF5E}"/>
              </a:ext>
            </a:extLst>
          </p:cNvPr>
          <p:cNvSpPr txBox="1"/>
          <p:nvPr/>
        </p:nvSpPr>
        <p:spPr>
          <a:xfrm>
            <a:off x="7811362" y="4476280"/>
            <a:ext cx="171354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1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ALL PERSONAL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1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OR GROUP INTERACTION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C8810C91-7001-CAF7-2F20-6E78708B41C5}"/>
              </a:ext>
            </a:extLst>
          </p:cNvPr>
          <p:cNvSpPr txBox="1"/>
          <p:nvPr/>
        </p:nvSpPr>
        <p:spPr>
          <a:xfrm>
            <a:off x="9894466" y="4476280"/>
            <a:ext cx="2085764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1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INFREQUENTLY /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1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AS AND WHEN REQUIRED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B6A4607-F75B-CE21-0356-74FBAB1B15F8}"/>
              </a:ext>
            </a:extLst>
          </p:cNvPr>
          <p:cNvSpPr/>
          <p:nvPr/>
        </p:nvSpPr>
        <p:spPr>
          <a:xfrm>
            <a:off x="242050" y="6275289"/>
            <a:ext cx="2079811" cy="367552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0728B5-5E48-EFD8-EADD-6BB99FA92D4F}"/>
              </a:ext>
            </a:extLst>
          </p:cNvPr>
          <p:cNvSpPr txBox="1"/>
          <p:nvPr/>
        </p:nvSpPr>
        <p:spPr>
          <a:xfrm>
            <a:off x="1618177" y="233263"/>
            <a:ext cx="8511436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MINIMUM COMPULSORY COMPLIANCE ROLE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REQUIREMENT THAT EACH CLUB NEEDS TO HAVE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5245F229-E2F5-A7BB-8149-9AD27A4FDBFB}"/>
              </a:ext>
            </a:extLst>
          </p:cNvPr>
          <p:cNvGrpSpPr/>
          <p:nvPr/>
        </p:nvGrpSpPr>
        <p:grpSpPr>
          <a:xfrm>
            <a:off x="1063694" y="2024746"/>
            <a:ext cx="2901820" cy="1156999"/>
            <a:chOff x="1063694" y="2024746"/>
            <a:chExt cx="2901820" cy="11569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366F2DA-3C90-F1C3-7B15-F430AF49EE24}"/>
                </a:ext>
              </a:extLst>
            </p:cNvPr>
            <p:cNvSpPr/>
            <p:nvPr/>
          </p:nvSpPr>
          <p:spPr>
            <a:xfrm>
              <a:off x="1063694" y="2024746"/>
              <a:ext cx="2901820" cy="11569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172C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E54B7070-1DEC-E5D6-736B-3CE634A6C727}"/>
                </a:ext>
              </a:extLst>
            </p:cNvPr>
            <p:cNvSpPr txBox="1"/>
            <p:nvPr/>
          </p:nvSpPr>
          <p:spPr>
            <a:xfrm>
              <a:off x="1418252" y="2379305"/>
              <a:ext cx="2119231" cy="369335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HEALTH AND SAFETY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1176460-3F2F-354B-7772-23651DCF0BBB}"/>
              </a:ext>
            </a:extLst>
          </p:cNvPr>
          <p:cNvGrpSpPr/>
          <p:nvPr/>
        </p:nvGrpSpPr>
        <p:grpSpPr>
          <a:xfrm>
            <a:off x="6683825" y="2024746"/>
            <a:ext cx="2901820" cy="1156999"/>
            <a:chOff x="6683825" y="2024746"/>
            <a:chExt cx="2901820" cy="115699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4DCF57F-3055-4A29-60AA-5E5BD3A7ACEB}"/>
                </a:ext>
              </a:extLst>
            </p:cNvPr>
            <p:cNvSpPr/>
            <p:nvPr/>
          </p:nvSpPr>
          <p:spPr>
            <a:xfrm>
              <a:off x="6683825" y="2024746"/>
              <a:ext cx="2901820" cy="11569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172C51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7846BA-7A76-9378-E42C-79E0C5DC7AC6}"/>
                </a:ext>
              </a:extLst>
            </p:cNvPr>
            <p:cNvSpPr txBox="1"/>
            <p:nvPr/>
          </p:nvSpPr>
          <p:spPr>
            <a:xfrm>
              <a:off x="7295311" y="2418578"/>
              <a:ext cx="1678856" cy="369335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SAFEGUARDING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7E07B67-E22B-EA83-564A-9F02FC8B0209}"/>
              </a:ext>
            </a:extLst>
          </p:cNvPr>
          <p:cNvSpPr txBox="1"/>
          <p:nvPr/>
        </p:nvSpPr>
        <p:spPr>
          <a:xfrm>
            <a:off x="1063694" y="3896002"/>
            <a:ext cx="968393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IT IS ALSO A REQUIREMENT THAT ALL CLUBS HAVE AN UPDATED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POLICY FOR BOTH APPROVED AT CLUB COUNCIL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0E3E1-AFF0-0C9F-AEDE-7E1F2F43B6C1}"/>
              </a:ext>
            </a:extLst>
          </p:cNvPr>
          <p:cNvSpPr txBox="1"/>
          <p:nvPr/>
        </p:nvSpPr>
        <p:spPr>
          <a:xfrm>
            <a:off x="1063694" y="5458995"/>
            <a:ext cx="9306909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HYBRID RGBI VERSION IS AVAILABLE TO DOWNLOAD FROM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THE D1150 COMPLIANCE SECTION TO SIGN OFF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A8DAEE-2F56-22C5-6227-90EC46504544}"/>
              </a:ext>
            </a:extLst>
          </p:cNvPr>
          <p:cNvSpPr txBox="1"/>
          <p:nvPr/>
        </p:nvSpPr>
        <p:spPr>
          <a:xfrm>
            <a:off x="331534" y="513188"/>
            <a:ext cx="11528928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WE HAVE JUST COVERED THE STRUCTURE OF COMPLIANCE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AND THE CLUB COMMITMENTS TO REVIEW AND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SIGN OFF POLICIES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4167C-44DD-DC90-CD7F-4FFB88E9C195}"/>
              </a:ext>
            </a:extLst>
          </p:cNvPr>
          <p:cNvSpPr txBox="1"/>
          <p:nvPr/>
        </p:nvSpPr>
        <p:spPr>
          <a:xfrm>
            <a:off x="331534" y="3517641"/>
            <a:ext cx="10792763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 NOW WANT TO TAKE YOU THROUGH SOME FAMILIAR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EXPECTATIONS AND ALSO NEW BULLETINS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REGARDING COMPLIANCE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NEW BULLETINS CAN BE SEEN ON THE D1150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COMPLIANCE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126A0-E14D-E729-6A16-EE3E8155D17C}"/>
              </a:ext>
            </a:extLst>
          </p:cNvPr>
          <p:cNvSpPr txBox="1"/>
          <p:nvPr/>
        </p:nvSpPr>
        <p:spPr>
          <a:xfrm>
            <a:off x="1026368" y="298579"/>
            <a:ext cx="10308460" cy="144655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ALL EVENTS ORGANISED BY ROTARY CLUBS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MUST HAVE THE FOLLOWING IN PLACE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42880-6D16-4DA3-8235-9763C475C975}"/>
              </a:ext>
            </a:extLst>
          </p:cNvPr>
          <p:cNvSpPr txBox="1"/>
          <p:nvPr/>
        </p:nvSpPr>
        <p:spPr>
          <a:xfrm>
            <a:off x="1026368" y="1720443"/>
            <a:ext cx="367792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RISK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BB793-0E49-8124-403B-3108A1019FFE}"/>
              </a:ext>
            </a:extLst>
          </p:cNvPr>
          <p:cNvSpPr txBox="1"/>
          <p:nvPr/>
        </p:nvSpPr>
        <p:spPr>
          <a:xfrm>
            <a:off x="1026368" y="2410907"/>
            <a:ext cx="256993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EVENT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CEE84-8BD0-096E-4E97-2AB41FE48140}"/>
              </a:ext>
            </a:extLst>
          </p:cNvPr>
          <p:cNvSpPr txBox="1"/>
          <p:nvPr/>
        </p:nvSpPr>
        <p:spPr>
          <a:xfrm>
            <a:off x="999466" y="3154423"/>
            <a:ext cx="373173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EMERGENCY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EE7C7-24B2-A3CE-E45B-8BDF1C7BCE88}"/>
              </a:ext>
            </a:extLst>
          </p:cNvPr>
          <p:cNvSpPr txBox="1"/>
          <p:nvPr/>
        </p:nvSpPr>
        <p:spPr>
          <a:xfrm>
            <a:off x="940030" y="3601565"/>
            <a:ext cx="11073932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LINKED TO THAT EMERGENCY PLAN NEEDS TO BE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 DESIGNATED SAFETY OFFICER FOR THE EVENT AND AN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ACCIDENT BOOK WITH </a:t>
            </a:r>
            <a:r>
              <a:rPr lang="en-GB" sz="3600" b="1" i="0" u="none" strike="noStrike" kern="1200" cap="none" spc="0" baseline="0">
                <a:solidFill>
                  <a:srgbClr val="70AD47"/>
                </a:solidFill>
                <a:uFillTx/>
                <a:latin typeface="Calibri"/>
              </a:rPr>
              <a:t>GUIDELINES</a:t>
            </a:r>
            <a:r>
              <a:rPr lang="en-GB" sz="3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FOR RECORDING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0" cap="none" spc="0" baseline="0">
                <a:solidFill>
                  <a:srgbClr val="70AD47"/>
                </a:solidFill>
                <a:uFillTx/>
                <a:latin typeface="Calibri"/>
              </a:rPr>
              <a:t>(AGAIN AVAILABLE ON D1150 COMPLIANCE SECTION)</a:t>
            </a:r>
            <a:endParaRPr lang="en-GB" sz="3600" b="1" i="0" u="none" strike="noStrike" kern="1200" cap="none" spc="0" baseline="0">
              <a:solidFill>
                <a:srgbClr val="70AD47"/>
              </a:solidFill>
              <a:uFillTx/>
              <a:latin typeface="Calibri"/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471A4F0C-D7F4-72E4-A1D8-D2B62DBB99DB}"/>
              </a:ext>
            </a:extLst>
          </p:cNvPr>
          <p:cNvGrpSpPr/>
          <p:nvPr/>
        </p:nvGrpSpPr>
        <p:grpSpPr>
          <a:xfrm>
            <a:off x="294116" y="5823786"/>
            <a:ext cx="10203707" cy="1034213"/>
            <a:chOff x="294116" y="5823786"/>
            <a:chExt cx="10203707" cy="1034213"/>
          </a:xfrm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88BEA876-5E15-D1A0-3BA0-2DFA55509CC0}"/>
                </a:ext>
              </a:extLst>
            </p:cNvPr>
            <p:cNvSpPr txBox="1"/>
            <p:nvPr/>
          </p:nvSpPr>
          <p:spPr>
            <a:xfrm>
              <a:off x="1124236" y="6027002"/>
              <a:ext cx="9373587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rPr>
                <a:t>ONE OF THE BEST COMPLETE EXAMPLE I HAVE SEEN RECENTLY IS WHEN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FF0000"/>
                  </a:solidFill>
                  <a:uFillTx/>
                  <a:latin typeface="Calibri"/>
                </a:rPr>
                <a:t>RC SAUNDERSFOOT ORGANISED A FUN RUN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FD0EBB-5D70-1FDE-7A2F-71678F25E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16" y="5823786"/>
              <a:ext cx="699698" cy="64633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730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Office Theme</vt:lpstr>
      <vt:lpstr>THE IMPORTANCE OF  COMPLIANCE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Evans</dc:creator>
  <cp:lastModifiedBy>Mark Evans</cp:lastModifiedBy>
  <cp:revision>3</cp:revision>
  <dcterms:created xsi:type="dcterms:W3CDTF">2026-06-08T10:13:41Z</dcterms:created>
  <dcterms:modified xsi:type="dcterms:W3CDTF">2026-06-09T12:56:20Z</dcterms:modified>
</cp:coreProperties>
</file>