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1" r:id="rId3"/>
    <p:sldId id="262" r:id="rId4"/>
    <p:sldId id="263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52"/>
    <p:restoredTop sz="94658"/>
  </p:normalViewPr>
  <p:slideViewPr>
    <p:cSldViewPr snapToGrid="0">
      <p:cViewPr varScale="1">
        <p:scale>
          <a:sx n="111" d="100"/>
          <a:sy n="111" d="100"/>
        </p:scale>
        <p:origin x="21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2B61A-41FF-4DD8-01AA-5DDF92935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53AD9-341D-26BF-258D-804075D67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DC526-D739-C1EE-3153-57E295705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D0B5D-FC50-C0CE-EF9F-9788C3F5A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4D2A1-AC57-2C04-E415-6D9ED8C5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59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76A8-B885-B7A9-EF51-BBCB4E5C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49400-A667-1E50-7425-A1AB3BAA1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A9690-099C-051F-4010-131E3C16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B1CCE-BC3E-C7AB-8173-89001F57E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4D19C-5521-777D-C9FB-97C1EC89E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84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B624-9A25-B155-54DA-FF752DE92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6B581-D480-C337-E84B-39EFDE152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F5E44-DDB0-9FBC-E64A-F4EA410E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D7341-0036-8EFE-08CD-AD0D75A1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1DAEF-072B-A024-149D-BE86D6225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0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9A53A-821A-E558-2A59-7DE1C282C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D75CF-76D4-D9BF-713F-E1A0E8E4E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A573C4-8C52-5BA7-5B4B-8159A9840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2B27F8-299A-4F38-4D3E-F05D8B5ED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7F93A-EE32-B6BA-9440-7CFF29BE8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A36E4-6017-EBA2-2EA1-54D72BAE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0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00EFE-6122-C4A3-546C-341BB82DB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B75FF-D27B-6094-DD4B-A0B1B587F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C359A-AD51-C734-760B-EC2E83575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8FCF6-9BBE-640A-D551-4785BACEC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816CAF-B2EC-BD4A-4777-92DB60FF8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B904A-828D-2A84-B03C-5BC12C92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C673F7-41AD-002E-D0F4-57F8984B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2AEBA8-8CFA-881C-144E-090CC335F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2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36277-1C56-DA93-CBAB-36E20BCEC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DABD53-4639-8F96-8086-08BE76BB5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C80C6-5ABF-CB5E-D7F2-A86E79E85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710B6-8AD1-B791-93B1-FC1944EB2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3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CC6C3-EEB4-9475-88B3-5FF1F2415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CEDACA-8F3D-4B17-2B1D-45D1A4D26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982B5-2EF6-44F0-F72A-10A662550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3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7DE2-5CA4-52BA-5147-B0E0E6E9E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5A29B-EC38-4586-57DA-3C708703C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AC388-1A53-2648-E964-67F4F4372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690D6-9FF1-4930-E279-3E8EA3F1F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BA844-FA4A-DDB3-7D78-AFF10146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645CA-5C73-63E3-84E6-11E677A95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9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7C942-A0DA-BD77-C5BA-D0FA82CB5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4D7423-3D1D-3F2A-3E50-338415560D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21E4E-9BFA-2238-FAAA-4A02EDAAE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B5448-80F0-F1F1-1C4F-7A9E0ACD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ECC9C-CCAA-D2A0-2136-98F34A417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0962FE-B30D-D383-FECA-328AE3C54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42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2F479-6A65-C1C7-14D1-660071E8D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C4596-9023-EE2B-9B0C-9E1428CE7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626B5-AA12-D816-3A02-2C30842C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4DD32-03F1-3611-8B66-7B5C18045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9D463-F4EC-0D6B-7F74-03C2B0B90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7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5EEE23-CC69-1675-F4E9-624FE69165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4C763A-92BA-EFA9-C00D-123143FE0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04FA1-86C3-6417-5E57-57B43FAF6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393AC-3285-868A-1CA9-D1183FC02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FB468-B92C-11F8-E7C8-194E6B66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0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40533C-7348-7E58-D45D-925AB4DA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B280F-E883-0E3F-BE28-B29D5EB95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02061-4197-4048-6344-EF0A1D6F7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2B1E1F-61FD-084D-ACEF-E153D333FB2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406D2-52F3-C8D5-614D-E3195005B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22CC5-06C7-C7F7-9ECA-703DB6D176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CBD8B4-C9DF-2D40-B5DC-7CB8CCC4D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5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7BBE8-D939-37CA-924F-4F020CD07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24C176-9087-AAA2-FE99-D75AFF6B8E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45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6360298-4CE7-E3BE-CE9A-5DAC66163D96}"/>
              </a:ext>
            </a:extLst>
          </p:cNvPr>
          <p:cNvSpPr txBox="1">
            <a:spLocks/>
          </p:cNvSpPr>
          <p:nvPr/>
        </p:nvSpPr>
        <p:spPr>
          <a:xfrm>
            <a:off x="1524000" y="315668"/>
            <a:ext cx="9144000" cy="8667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chemeClr val="bg1"/>
                </a:solidFill>
              </a:rPr>
              <a:t>District 1100 Results 2025-2026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DCE1D7F-1631-EF20-227C-0B1D17129FE2}"/>
              </a:ext>
            </a:extLst>
          </p:cNvPr>
          <p:cNvSpPr txBox="1">
            <a:spLocks/>
          </p:cNvSpPr>
          <p:nvPr/>
        </p:nvSpPr>
        <p:spPr>
          <a:xfrm>
            <a:off x="554182" y="1668112"/>
            <a:ext cx="11083636" cy="43236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</a:rPr>
              <a:t>Raised $84,500 for the Annual Fund</a:t>
            </a:r>
          </a:p>
          <a:p>
            <a:r>
              <a:rPr lang="en-US" sz="3200" dirty="0">
                <a:solidFill>
                  <a:schemeClr val="bg1"/>
                </a:solidFill>
              </a:rPr>
              <a:t>$65.31 per capita, an increase of 13.4%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Donations of $40,500 to Polio</a:t>
            </a:r>
          </a:p>
          <a:p>
            <a:r>
              <a:rPr lang="en-US" sz="3200" dirty="0">
                <a:solidFill>
                  <a:schemeClr val="bg1"/>
                </a:solidFill>
              </a:rPr>
              <a:t>A small decrease of only $90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There were no contributions to the Endowment Fund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96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2C420-D847-77CD-8535-18B48FF13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57DC8E-09D2-A034-CFB8-2DBF4840A564}"/>
              </a:ext>
            </a:extLst>
          </p:cNvPr>
          <p:cNvSpPr/>
          <p:nvPr/>
        </p:nvSpPr>
        <p:spPr>
          <a:xfrm>
            <a:off x="0" y="0"/>
            <a:ext cx="12192000" cy="1222744"/>
          </a:xfrm>
          <a:prstGeom prst="rect">
            <a:avLst/>
          </a:prstGeom>
          <a:solidFill>
            <a:srgbClr val="1745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38C72C-D000-3BD7-F269-9C43DCFA1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0978"/>
            <a:ext cx="9144000" cy="866736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Grants: Progress to 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DC0E16-267A-7A45-CE88-4640F015E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564" y="1950769"/>
            <a:ext cx="4385124" cy="3521775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17458F"/>
                </a:solidFill>
              </a:rPr>
              <a:t>District Grants: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15 Applications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2 Withdrawn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13 Approved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$14,000 in grants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Projects of £100,000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6EB83B8-F845-2689-F406-428D4F463A75}"/>
              </a:ext>
            </a:extLst>
          </p:cNvPr>
          <p:cNvSpPr txBox="1">
            <a:spLocks/>
          </p:cNvSpPr>
          <p:nvPr/>
        </p:nvSpPr>
        <p:spPr>
          <a:xfrm>
            <a:off x="6548688" y="1950769"/>
            <a:ext cx="4839747" cy="3521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17458F"/>
                </a:solidFill>
              </a:rPr>
              <a:t>Global Grants: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20 currently in progress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6 inward scholarships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17458F"/>
                </a:solidFill>
              </a:rPr>
              <a:t>7 Clubs with requests</a:t>
            </a:r>
          </a:p>
        </p:txBody>
      </p:sp>
    </p:spTree>
    <p:extLst>
      <p:ext uri="{BB962C8B-B14F-4D97-AF65-F5344CB8AC3E}">
        <p14:creationId xmlns:p14="http://schemas.microsoft.com/office/powerpoint/2010/main" val="313846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0F78F-174C-64AA-E5EF-F0477078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53DA9D-6FC3-3693-E49E-D111B849F57C}"/>
              </a:ext>
            </a:extLst>
          </p:cNvPr>
          <p:cNvSpPr/>
          <p:nvPr/>
        </p:nvSpPr>
        <p:spPr>
          <a:xfrm>
            <a:off x="0" y="0"/>
            <a:ext cx="12192000" cy="1222744"/>
          </a:xfrm>
          <a:prstGeom prst="rect">
            <a:avLst/>
          </a:prstGeom>
          <a:solidFill>
            <a:srgbClr val="1745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213C-9F1C-D0D6-A7F8-102EC1A2A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4121" y="226465"/>
            <a:ext cx="9144000" cy="866736"/>
          </a:xfrm>
        </p:spPr>
        <p:txBody>
          <a:bodyPr anchor="t">
            <a:normAutofit fontScale="9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Grant Support/Partnership Opportunities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6EDED5-7767-031E-C658-26E61C420EFD}"/>
              </a:ext>
            </a:extLst>
          </p:cNvPr>
          <p:cNvSpPr txBox="1"/>
          <p:nvPr/>
        </p:nvSpPr>
        <p:spPr>
          <a:xfrm>
            <a:off x="1166812" y="2065897"/>
            <a:ext cx="985837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5DAA"/>
                </a:solidFill>
              </a:rPr>
              <a:t>GIMMEE The giant mosquito, Europe 		Thornbury (GG2798742)		£20,000</a:t>
            </a:r>
          </a:p>
          <a:p>
            <a:endParaRPr lang="en-US" dirty="0">
              <a:solidFill>
                <a:srgbClr val="005DAA"/>
              </a:solidFill>
            </a:endParaRPr>
          </a:p>
          <a:p>
            <a:r>
              <a:rPr lang="en-US" dirty="0">
                <a:solidFill>
                  <a:srgbClr val="005DAA"/>
                </a:solidFill>
              </a:rPr>
              <a:t>Aswan Rehabilitation Centre, Egypt		Monmouth (GG2701242)		£30,000</a:t>
            </a:r>
          </a:p>
          <a:p>
            <a:endParaRPr lang="en-US" dirty="0">
              <a:solidFill>
                <a:srgbClr val="005DAA"/>
              </a:solidFill>
            </a:endParaRPr>
          </a:p>
          <a:p>
            <a:r>
              <a:rPr lang="en-US" dirty="0">
                <a:solidFill>
                  <a:srgbClr val="005DAA"/>
                </a:solidFill>
              </a:rPr>
              <a:t>Nepal Hospice: Stage 2			Hereford City (2027-28)		£100,000</a:t>
            </a:r>
          </a:p>
          <a:p>
            <a:endParaRPr lang="en-US" dirty="0">
              <a:solidFill>
                <a:srgbClr val="005DAA"/>
              </a:solidFill>
            </a:endParaRPr>
          </a:p>
          <a:p>
            <a:r>
              <a:rPr lang="en-US" dirty="0">
                <a:solidFill>
                  <a:srgbClr val="005DAA"/>
                </a:solidFill>
              </a:rPr>
              <a:t>Veteran’s Centre in Ukraine			Hereford Elgar 			£100,000</a:t>
            </a:r>
          </a:p>
          <a:p>
            <a:endParaRPr lang="en-US" dirty="0">
              <a:solidFill>
                <a:srgbClr val="005DAA"/>
              </a:solidFill>
            </a:endParaRPr>
          </a:p>
          <a:p>
            <a:r>
              <a:rPr lang="en-US" dirty="0">
                <a:solidFill>
                  <a:srgbClr val="005DAA"/>
                </a:solidFill>
              </a:rPr>
              <a:t>Mangrove Planting in Bahamas		E-Club of the Caribbean		$80,000</a:t>
            </a:r>
          </a:p>
          <a:p>
            <a:endParaRPr lang="en-US" dirty="0">
              <a:solidFill>
                <a:srgbClr val="005DAA"/>
              </a:solidFill>
            </a:endParaRPr>
          </a:p>
          <a:p>
            <a:r>
              <a:rPr lang="en-US" dirty="0">
                <a:solidFill>
                  <a:srgbClr val="005DAA"/>
                </a:solidFill>
              </a:rPr>
              <a:t>North </a:t>
            </a:r>
            <a:r>
              <a:rPr lang="en-US" dirty="0" err="1">
                <a:solidFill>
                  <a:srgbClr val="005DAA"/>
                </a:solidFill>
              </a:rPr>
              <a:t>Cotswolds</a:t>
            </a:r>
            <a:r>
              <a:rPr lang="en-US" dirty="0">
                <a:solidFill>
                  <a:srgbClr val="005DAA"/>
                </a:solidFill>
              </a:rPr>
              <a:t> Food Bank Delivery Van	North </a:t>
            </a:r>
            <a:r>
              <a:rPr lang="en-US" dirty="0" err="1">
                <a:solidFill>
                  <a:srgbClr val="005DAA"/>
                </a:solidFill>
              </a:rPr>
              <a:t>Cotswolds</a:t>
            </a:r>
            <a:r>
              <a:rPr lang="en-US" dirty="0">
                <a:solidFill>
                  <a:srgbClr val="005DAA"/>
                </a:solidFill>
              </a:rPr>
              <a:t>			£25,000</a:t>
            </a:r>
          </a:p>
          <a:p>
            <a:endParaRPr lang="en-US" dirty="0">
              <a:solidFill>
                <a:srgbClr val="005DAA"/>
              </a:solidFill>
            </a:endParaRPr>
          </a:p>
          <a:p>
            <a:r>
              <a:rPr lang="en-US" dirty="0">
                <a:solidFill>
                  <a:srgbClr val="005DAA"/>
                </a:solidFill>
              </a:rPr>
              <a:t>Rural School in Ghana			Swindon				£25,000</a:t>
            </a:r>
          </a:p>
          <a:p>
            <a:endParaRPr lang="en-US" dirty="0">
              <a:solidFill>
                <a:srgbClr val="005DAA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To partner in any of these initiatives, please contact us at 1100Foundation@gmail.com</a:t>
            </a:r>
          </a:p>
        </p:txBody>
      </p:sp>
    </p:spTree>
    <p:extLst>
      <p:ext uri="{BB962C8B-B14F-4D97-AF65-F5344CB8AC3E}">
        <p14:creationId xmlns:p14="http://schemas.microsoft.com/office/powerpoint/2010/main" val="56621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06EEF-E2F1-3515-1562-1D41A1E58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376D73-279A-CE45-F4B3-9DF796124A11}"/>
              </a:ext>
            </a:extLst>
          </p:cNvPr>
          <p:cNvSpPr/>
          <p:nvPr/>
        </p:nvSpPr>
        <p:spPr>
          <a:xfrm>
            <a:off x="0" y="0"/>
            <a:ext cx="12192000" cy="1222744"/>
          </a:xfrm>
          <a:prstGeom prst="rect">
            <a:avLst/>
          </a:prstGeom>
          <a:solidFill>
            <a:srgbClr val="1745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208DD-A62F-B4D0-7123-6C30946E6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977" y="190978"/>
            <a:ext cx="10754291" cy="866736"/>
          </a:xfrm>
        </p:spPr>
        <p:txBody>
          <a:bodyPr anchor="t">
            <a:normAutofit fontScale="9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Experience a Polio Immunization Campaign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E92D-43D7-DA76-A68B-1AFCBECD2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731" y="1553520"/>
            <a:ext cx="10594538" cy="352177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17458F"/>
                </a:solidFill>
              </a:rPr>
              <a:t>Opportunity for members to participate in an immunization campaign in Agra, India in March 2027 </a:t>
            </a:r>
          </a:p>
          <a:p>
            <a:pPr algn="l"/>
            <a:endParaRPr lang="en-US" sz="3200" dirty="0">
              <a:solidFill>
                <a:srgbClr val="17458F"/>
              </a:solidFill>
            </a:endParaRPr>
          </a:p>
          <a:p>
            <a:pPr algn="l"/>
            <a:r>
              <a:rPr lang="en-US" sz="3200" dirty="0">
                <a:solidFill>
                  <a:srgbClr val="17458F"/>
                </a:solidFill>
              </a:rPr>
              <a:t>Group size is 30 </a:t>
            </a:r>
          </a:p>
          <a:p>
            <a:pPr algn="l"/>
            <a:r>
              <a:rPr lang="en-US" sz="3200" dirty="0">
                <a:solidFill>
                  <a:srgbClr val="17458F"/>
                </a:solidFill>
              </a:rPr>
              <a:t>8 people already registered</a:t>
            </a:r>
          </a:p>
          <a:p>
            <a:pPr algn="l"/>
            <a:r>
              <a:rPr lang="en-US" sz="3200" dirty="0">
                <a:solidFill>
                  <a:srgbClr val="17458F"/>
                </a:solidFill>
              </a:rPr>
              <a:t>Some are family or friends of Rotarians</a:t>
            </a:r>
          </a:p>
          <a:p>
            <a:pPr algn="l"/>
            <a:r>
              <a:rPr lang="en-US" sz="3200" dirty="0">
                <a:solidFill>
                  <a:srgbClr val="17458F"/>
                </a:solidFill>
              </a:rPr>
              <a:t>All are welcome</a:t>
            </a:r>
          </a:p>
          <a:p>
            <a:pPr algn="l"/>
            <a:endParaRPr lang="en-US" sz="3000" dirty="0">
              <a:solidFill>
                <a:srgbClr val="17458F"/>
              </a:solidFill>
            </a:endParaRPr>
          </a:p>
          <a:p>
            <a:pPr algn="l"/>
            <a:r>
              <a:rPr lang="en-US" sz="3000" dirty="0">
                <a:solidFill>
                  <a:srgbClr val="17458F"/>
                </a:solidFill>
              </a:rPr>
              <a:t>$1,715.00pp double occupancy     $2,335pp single occupancy</a:t>
            </a:r>
          </a:p>
          <a:p>
            <a:pPr algn="l"/>
            <a:endParaRPr lang="en-US" sz="3200" dirty="0">
              <a:solidFill>
                <a:srgbClr val="17458F"/>
              </a:solidFill>
            </a:endParaRPr>
          </a:p>
          <a:p>
            <a:pPr algn="l"/>
            <a:endParaRPr lang="en-US" sz="3200" dirty="0">
              <a:solidFill>
                <a:srgbClr val="17458F"/>
              </a:solidFill>
            </a:endParaRPr>
          </a:p>
          <a:p>
            <a:pPr algn="l"/>
            <a:endParaRPr lang="en-US" sz="3200" dirty="0">
              <a:solidFill>
                <a:srgbClr val="1745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02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946DD-88D0-7F1C-7D8F-E7945737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711200-5716-56F7-F9AE-1E06328605EF}"/>
              </a:ext>
            </a:extLst>
          </p:cNvPr>
          <p:cNvSpPr/>
          <p:nvPr/>
        </p:nvSpPr>
        <p:spPr>
          <a:xfrm>
            <a:off x="0" y="1786270"/>
            <a:ext cx="12192000" cy="5071730"/>
          </a:xfrm>
          <a:prstGeom prst="rect">
            <a:avLst/>
          </a:prstGeom>
          <a:solidFill>
            <a:srgbClr val="1745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A6664F-3F34-9F85-704C-29939598654B}"/>
              </a:ext>
            </a:extLst>
          </p:cNvPr>
          <p:cNvSpPr txBox="1">
            <a:spLocks/>
          </p:cNvSpPr>
          <p:nvPr/>
        </p:nvSpPr>
        <p:spPr>
          <a:xfrm>
            <a:off x="1524000" y="570849"/>
            <a:ext cx="9144000" cy="8667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rgbClr val="17458F"/>
                </a:solidFill>
              </a:rPr>
              <a:t>District 1100 Foundation Team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9507B1C-E568-2B35-F224-EFC82F660360}"/>
              </a:ext>
            </a:extLst>
          </p:cNvPr>
          <p:cNvSpPr txBox="1">
            <a:spLocks/>
          </p:cNvSpPr>
          <p:nvPr/>
        </p:nvSpPr>
        <p:spPr>
          <a:xfrm>
            <a:off x="554182" y="2534386"/>
            <a:ext cx="11083636" cy="343047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i="1" dirty="0">
                <a:solidFill>
                  <a:schemeClr val="bg1"/>
                </a:solidFill>
              </a:rPr>
              <a:t>1100Foundation@gmail.com</a:t>
            </a:r>
          </a:p>
          <a:p>
            <a:pPr algn="ctr"/>
            <a:endParaRPr lang="en-US" sz="4800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38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260</Words>
  <Application>Microsoft Macintosh PowerPoint</Application>
  <PresentationFormat>Widescreen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Grants: Progress to Date</vt:lpstr>
      <vt:lpstr>Grant Support/Partnership Opportunities</vt:lpstr>
      <vt:lpstr>Experience a Polio Immunization Campaign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White (Governor)</dc:creator>
  <cp:lastModifiedBy>Diana White (Governor)</cp:lastModifiedBy>
  <cp:revision>7</cp:revision>
  <dcterms:created xsi:type="dcterms:W3CDTF">2026-09-08T17:03:22Z</dcterms:created>
  <dcterms:modified xsi:type="dcterms:W3CDTF">2026-09-23T18:47:50Z</dcterms:modified>
</cp:coreProperties>
</file>