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57" r:id="rId3"/>
    <p:sldId id="337" r:id="rId4"/>
    <p:sldId id="267" r:id="rId5"/>
    <p:sldId id="265" r:id="rId6"/>
    <p:sldId id="266" r:id="rId7"/>
    <p:sldId id="276" r:id="rId8"/>
    <p:sldId id="296" r:id="rId9"/>
    <p:sldId id="313" r:id="rId10"/>
    <p:sldId id="375" r:id="rId11"/>
    <p:sldId id="305" r:id="rId12"/>
    <p:sldId id="377" r:id="rId13"/>
    <p:sldId id="376" r:id="rId14"/>
    <p:sldId id="272" r:id="rId15"/>
    <p:sldId id="378" r:id="rId16"/>
    <p:sldId id="271" r:id="rId17"/>
    <p:sldId id="309" r:id="rId18"/>
    <p:sldId id="270" r:id="rId19"/>
    <p:sldId id="308" r:id="rId20"/>
    <p:sldId id="278" r:id="rId21"/>
    <p:sldId id="307" r:id="rId22"/>
    <p:sldId id="379" r:id="rId23"/>
    <p:sldId id="314" r:id="rId24"/>
    <p:sldId id="315" r:id="rId25"/>
    <p:sldId id="317" r:id="rId26"/>
    <p:sldId id="318" r:id="rId27"/>
    <p:sldId id="319" r:id="rId28"/>
    <p:sldId id="321" r:id="rId29"/>
    <p:sldId id="320" r:id="rId30"/>
    <p:sldId id="340" r:id="rId31"/>
    <p:sldId id="380" r:id="rId32"/>
    <p:sldId id="316" r:id="rId33"/>
    <p:sldId id="381" r:id="rId34"/>
    <p:sldId id="373" r:id="rId35"/>
    <p:sldId id="374" r:id="rId36"/>
    <p:sldId id="342" r:id="rId37"/>
    <p:sldId id="280" r:id="rId38"/>
    <p:sldId id="283" r:id="rId39"/>
    <p:sldId id="323" r:id="rId40"/>
    <p:sldId id="347" r:id="rId41"/>
    <p:sldId id="345" r:id="rId42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73487"/>
    <a:srgbClr val="E9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750" autoAdjust="0"/>
  </p:normalViewPr>
  <p:slideViewPr>
    <p:cSldViewPr>
      <p:cViewPr varScale="1">
        <p:scale>
          <a:sx n="98" d="100"/>
          <a:sy n="98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4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1094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F6D899-7138-48FE-8594-542942F427B7}" type="datetimeFigureOut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60397"/>
            <a:ext cx="5511800" cy="450984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40E77D-228C-4948-BA91-8CE6E04DF8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5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94263-9C73-4F32-8DB7-647565B76D5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7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0E77D-228C-4948-BA91-8CE6E04DF85C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9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32D0-A543-463F-B028-7F163AC0ECAA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A0F5-C97D-4D14-B15A-6F9AC359EA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49AA-CCB6-4BE4-8456-2F1ABAE47DCA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FD36-38DE-4F97-B9FB-888E82728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0822-C133-4DC8-92A9-DF23899977F3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61DE-9B98-40A6-A257-8A31B15686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56F8-A649-4F69-B47E-EB8D2372B6C7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FB08-E631-4B7D-B61D-9E65C83B69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5878-A550-4A1C-AAA9-C5B1E95FF13F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B300-A72F-4D94-9846-6EE395C3FC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79-41DB-45DA-AAC3-BE540C60680E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A085-CC08-40E1-BA30-5D0D40E32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D6A7-67B8-4413-9BE8-050AD18D6FAF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A776-0D8F-4971-962A-22086F7A5F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82E0-3879-4A99-A5B1-49A69FD04E4A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ECC5-7B83-440D-B8F3-23E591A46F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8815-C74D-493E-AA5B-2A46C2919D53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D5E4-7A19-4DCE-86BE-6CB0F8F629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D805-162B-447B-A43B-234941CE88C9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6698-AC73-4CA6-AF2B-ADA07EB83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B53C-B97C-4D18-83DF-57EE94431928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72E8-9FBB-46E5-AA8F-FCD963E341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1F0EB7-2FEB-4DBB-AA39-949E12EC04D0}" type="datetime1">
              <a:rPr lang="en-GB"/>
              <a:pPr>
                <a:defRPr/>
              </a:pPr>
              <a:t>17/09/2024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34D0E-B2C6-47F5-8149-CD4B8132EC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4068"/>
            <a:ext cx="9144000" cy="4941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3" y="369269"/>
            <a:ext cx="9144000" cy="251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GB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Schools Quiz</a:t>
            </a:r>
          </a:p>
          <a:p>
            <a:pPr algn="ctr">
              <a:lnSpc>
                <a:spcPts val="10000"/>
              </a:lnSpc>
            </a:pPr>
            <a:r>
              <a:rPr lang="en-GB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en-US" sz="6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085184"/>
            <a:ext cx="4248472" cy="154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76544"/>
            <a:ext cx="2386836" cy="2813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96283D-2C59-137D-0CC8-99850EDF0245}"/>
              </a:ext>
            </a:extLst>
          </p:cNvPr>
          <p:cNvSpPr txBox="1"/>
          <p:nvPr/>
        </p:nvSpPr>
        <p:spPr>
          <a:xfrm>
            <a:off x="2987824" y="2099570"/>
            <a:ext cx="4850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Quiz</a:t>
            </a:r>
          </a:p>
          <a:p>
            <a:pPr algn="ctr"/>
            <a:r>
              <a:rPr lang="en-GB" sz="6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2024 - 2025</a:t>
            </a:r>
            <a:endParaRPr lang="en-GB" sz="6000" dirty="0"/>
          </a:p>
        </p:txBody>
      </p:sp>
      <p:pic>
        <p:nvPicPr>
          <p:cNvPr id="4" name="Picture 3" descr="Annual Theme">
            <a:extLst>
              <a:ext uri="{FF2B5EF4-FFF2-40B4-BE49-F238E27FC236}">
                <a16:creationId xmlns:a16="http://schemas.microsoft.com/office/drawing/2014/main" id="{3F15F0BE-7635-A08F-F48F-82E88A41B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3" y="5328276"/>
            <a:ext cx="195961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25BC8C-AFB1-4942-B3DA-D1EC3199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3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Human Body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AE2CD-BE2B-4219-8D82-10B0EB6E0070}"/>
              </a:ext>
            </a:extLst>
          </p:cNvPr>
          <p:cNvSpPr/>
          <p:nvPr/>
        </p:nvSpPr>
        <p:spPr>
          <a:xfrm>
            <a:off x="468313" y="1484313"/>
            <a:ext cx="813613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organ pumps blood around the body?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identifying marks are found on your hands?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In humans, what is the most common colour of eyes?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nostrils do humans have?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5 letter word describes having an abnormally high temperature?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the instrument that doctors use to listen to a heart beating and other internal sounds?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E24C1-4661-49DD-B98D-5DFE3B713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2 -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Geography</a:t>
            </a:r>
            <a:endParaRPr lang="en-GB" sz="40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88" y="1282700"/>
            <a:ext cx="741732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Name the capital city of Italy?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Rome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longest river in Scotland?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River Tay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which country would you find New South Wales?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Australia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Which cereal crop beginning with “R” is grown in flooded fields?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Rice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given to a “lake” in Scotland?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Loch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city is the most northerly – Perth or Dundee?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Dundee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4 -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Mathematics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661313"/>
            <a:ext cx="806489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number is represented by the Roman Numerals   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XXIX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?</a:t>
            </a:r>
            <a:r>
              <a:rPr lang="en-GB" sz="2400" b="1" dirty="0">
                <a:latin typeface="Tahoma" pitchFamily="34" charset="0"/>
                <a:ea typeface="Calibri"/>
                <a:cs typeface="Tahoma" pitchFamily="34" charset="0"/>
              </a:rPr>
              <a:t>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faces are there on a cube?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Calculate   3.8  +  9.7  -  2.2 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next number in this sequence –             39, 29, 20, 12, …… 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Add 3</a:t>
            </a:r>
            <a:r>
              <a:rPr lang="en-GB" sz="2400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to 5</a:t>
            </a:r>
            <a:r>
              <a:rPr lang="en-GB" sz="2400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?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mathematical meaning of this symbol </a:t>
            </a:r>
            <a:r>
              <a:rPr lang="en-GB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&lt;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49280"/>
            <a:ext cx="789813" cy="78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42E164-34F4-4E7C-885C-DDCB0873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3 – Human Body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EF363-3DC8-45B9-8EC2-B53E6AA35D37}"/>
              </a:ext>
            </a:extLst>
          </p:cNvPr>
          <p:cNvSpPr/>
          <p:nvPr/>
        </p:nvSpPr>
        <p:spPr>
          <a:xfrm>
            <a:off x="431800" y="1187466"/>
            <a:ext cx="8280400" cy="5247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organ pumps blood around the body?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Heart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identifying marks are found on your hands?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Fingerprints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 humans, what is the most common colour of eyes?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Brown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nostrils do humans have?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2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5 letter word describes having an abnormally high temperature?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Fever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the instrument that doctors use to listen to a heart beating and other internal sounds?         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GB" sz="2000" b="1" dirty="0">
                <a:latin typeface="Tahoma" pitchFamily="34" charset="0"/>
                <a:cs typeface="Tahoma" pitchFamily="34" charset="0"/>
              </a:rPr>
              <a:t>Stethoscope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3E798-5263-4B5E-9814-2ECBD1D6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5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Science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849" y="1988840"/>
            <a:ext cx="827963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At what temperature does fresh water freeze?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Which is the lightest gas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do you call the force that resists motion?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do compass needles point towards?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another word for speed that begins with the letter “V”?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Which is the smallest planet in our solar system?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4 -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Mathematics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1268413"/>
            <a:ext cx="7920037" cy="47551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number is represented by the Roman Numerals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XXIX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/>
                <a:cs typeface="Tahoma" pitchFamily="34" charset="0"/>
              </a:rPr>
              <a:t> 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29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faces are there on a cube? 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6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Calculate  3.8 + 9.7 – 2.2 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11.3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next number in the sequence – 39, 29, 20, 12, ….. 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5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GB" sz="2000" b="1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to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GB" sz="2000" b="1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34 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mathematical meaning of this symbol </a:t>
            </a:r>
            <a:r>
              <a:rPr lang="en-GB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&lt;</a:t>
            </a:r>
            <a:r>
              <a:rPr lang="en-GB" dirty="0">
                <a:latin typeface="Tahoma" pitchFamily="34" charset="0"/>
                <a:cs typeface="Tahoma" pitchFamily="34" charset="0"/>
              </a:rPr>
              <a:t>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Less than </a:t>
            </a:r>
            <a:endParaRPr lang="en-GB" sz="2000" b="1" baseline="30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6 - Music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662" y="1772816"/>
            <a:ext cx="848682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musical instrument has 88 keys?</a:t>
            </a:r>
            <a:endParaRPr lang="en-GB" sz="2400" b="1" dirty="0">
              <a:latin typeface="Tahoma" pitchFamily="34" charset="0"/>
              <a:ea typeface="Calibri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notes comes next in the following musical sequence   C  D  E  F  G  ……?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Who sang the song “If I were a boy”?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was the name of Adele’s first album, released in 2008?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group of instruments is named after a metal? 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musicians are there is a Quartet?  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5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Science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2" y="1484313"/>
            <a:ext cx="8568183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At what temperature does fresh water freeze?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0</a:t>
            </a:r>
            <a:r>
              <a:rPr lang="en-GB" sz="2200" b="1" baseline="30000" dirty="0">
                <a:latin typeface="Tahoma" pitchFamily="34" charset="0"/>
                <a:cs typeface="Tahoma" pitchFamily="34" charset="0"/>
              </a:rPr>
              <a:t>o</a:t>
            </a:r>
            <a:r>
              <a:rPr lang="en-GB" sz="2200" b="1" dirty="0">
                <a:latin typeface="Tahoma" pitchFamily="34" charset="0"/>
                <a:cs typeface="Tahoma" pitchFamily="34" charset="0"/>
              </a:rPr>
              <a:t>C  or 32</a:t>
            </a:r>
            <a:r>
              <a:rPr lang="en-GB" sz="2200" b="1" baseline="30000" dirty="0">
                <a:latin typeface="Tahoma" pitchFamily="34" charset="0"/>
                <a:cs typeface="Tahoma" pitchFamily="34" charset="0"/>
              </a:rPr>
              <a:t>o</a:t>
            </a:r>
            <a:r>
              <a:rPr lang="en-GB" sz="2200" b="1" dirty="0">
                <a:latin typeface="Tahoma" pitchFamily="34" charset="0"/>
                <a:cs typeface="Tahoma" pitchFamily="34" charset="0"/>
              </a:rPr>
              <a:t>F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is the lightest gas?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Hydrogen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the force that resists motion?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Friction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compass needles point towards?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Magnetic North (for 2 points) or North (for 1 point)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another word for speed that begins with the letter “V”?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Velocity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is the smallest planet in our solar system?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Mercury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45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7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Written Word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484784"/>
            <a:ext cx="784887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Who wrote the  book “An Eagle in the Snow”?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a word that has the same or similar meaning as another word?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past tense of “catch”?</a:t>
            </a: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name of the boy in the David Walliams book “Billionaire Boy”?</a:t>
            </a:r>
            <a:endParaRPr lang="en-GB" sz="2400" i="1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do you call this symbol  </a:t>
            </a:r>
            <a:r>
              <a:rPr lang="en-GB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#</a:t>
            </a:r>
            <a:r>
              <a:rPr lang="en-GB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opposite of “yesterday”?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6 -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Music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981" y="1412776"/>
            <a:ext cx="7920037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musical instrument has 88 keys?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Calibri"/>
              <a:cs typeface="Tahoma" pitchFamily="34" charset="0"/>
            </a:endParaRP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Piano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note comes next in the following musical sequence          C  D  E  F  G  …..? 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A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Who sang the song “If I were a boy”?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Beyonce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was the name of Adele’s first album, released in 2008?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19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group of instruments is named after a metal?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Brass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musicians are there in a Quartet?</a:t>
            </a:r>
          </a:p>
          <a:p>
            <a:pPr marL="1428750" lvl="2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4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324544" y="2348879"/>
            <a:ext cx="4067175" cy="1368154"/>
          </a:xfrm>
        </p:spPr>
        <p:txBody>
          <a:bodyPr rtlCol="0">
            <a:noAutofit/>
          </a:bodyPr>
          <a:lstStyle/>
          <a:p>
            <a:pPr marL="468000" eaLnBrk="1" fontAlgn="auto" hangingPunct="1"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6000" dirty="0">
                <a:solidFill>
                  <a:srgbClr val="000099"/>
                </a:solidFill>
                <a:latin typeface="Tahoma" pitchFamily="34" charset="0"/>
                <a:ea typeface="+mn-ea"/>
                <a:cs typeface="Tahoma" pitchFamily="34" charset="0"/>
              </a:rPr>
              <a:t>Let’s welcome all the school teams!</a:t>
            </a:r>
          </a:p>
        </p:txBody>
      </p:sp>
      <p:pic>
        <p:nvPicPr>
          <p:cNvPr id="5123" name="Picture 5" descr="http://2.bp.blogspot.com/-8Qo6F8vQiLQ/TZ4U63cFw6I/AAAAAAAAAWE/r08j6_IqE_A/s1600/HANDCLAPP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32023"/>
            <a:ext cx="47879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8D119-F2A5-2F1F-3316-FC6272A22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8 - General Knowledge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097" y="1556792"/>
            <a:ext cx="791934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colour is “Azure”?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is the name of Mickey Mouse’s dog?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Which company produced the iPad, the iPod &amp; the iPhone?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How many inches are there in 1 yard?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kind of food is “Penne”?</a:t>
            </a:r>
          </a:p>
          <a:p>
            <a:pPr marL="457200" indent="-457200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number is also known as a “Century”?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7 –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Written Word</a:t>
            </a:r>
            <a:endParaRPr lang="en-GB" sz="4000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9" y="1125538"/>
            <a:ext cx="8281167" cy="548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Who wrote the book “An Eagle in the Snow” 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Michael Morpurgo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a word that has the same or similar meaning as another word?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2200" b="1" dirty="0">
                <a:latin typeface="Tahoma" pitchFamily="34" charset="0"/>
                <a:cs typeface="Tahoma" pitchFamily="34" charset="0"/>
              </a:rPr>
              <a:t>Synonym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past tense of “catch”?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Caught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the boy in the David Walliams book “Billionaire Boy”?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Joe Spud</a:t>
            </a: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this symbol  </a:t>
            </a:r>
            <a:r>
              <a:rPr lang="en-GB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#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Hash or Hashtag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  <a:p>
            <a:pPr marL="514350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opposite of “yesterday”?</a:t>
            </a:r>
          </a:p>
          <a:p>
            <a:pPr marL="1428750" lvl="2" indent="-514350" fontAlgn="auto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Tomorrow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1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C6CBE6-38E1-493B-A8CA-A803B5BF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9 – Sport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3F2CD-11CB-4F63-9873-154B312A2874}"/>
              </a:ext>
            </a:extLst>
          </p:cNvPr>
          <p:cNvSpPr/>
          <p:nvPr/>
        </p:nvSpPr>
        <p:spPr>
          <a:xfrm>
            <a:off x="684213" y="1628775"/>
            <a:ext cx="76327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The 5 colours in the Olympic Rings symbol are;        </a:t>
            </a:r>
            <a:r>
              <a:rPr lang="en-GB" sz="2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Blue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, 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Yellow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, Black, </a:t>
            </a:r>
            <a:r>
              <a:rPr lang="en-GB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> &amp; …….. what else?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Scottish Premier League football club has a home strip of green and white hoops?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Beach volleyball is normally held on a court made up of what substance?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country does Roger Federer come from?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highest score achievable from throwing a single dart?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players are there in a netball team?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626B8-5555-49EB-8FD8-285BB9730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143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8 – General Knowledge</a:t>
            </a:r>
            <a:endParaRPr lang="en-GB" sz="40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610" y="1204168"/>
            <a:ext cx="8424862" cy="4719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colour is “Azure”?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Blue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Mickey Mouse’s dog?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Pluto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company produced the iPad, the iPod and the iPhone?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Apple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inches are there in 1 yard?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36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kind of food is “Penne”?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Pasta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number is also known as a “Century”?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100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424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do you call this nut?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Walnut - Wikipedia">
            <a:extLst>
              <a:ext uri="{FF2B5EF4-FFF2-40B4-BE49-F238E27FC236}">
                <a16:creationId xmlns:a16="http://schemas.microsoft.com/office/drawing/2014/main" id="{8EB6B7AA-54C0-BF81-EDEA-3C47ED52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24" y="2261592"/>
            <a:ext cx="6395628" cy="42637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7704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2"/>
              <a:defRPr/>
            </a:pPr>
            <a:r>
              <a:rPr lang="en-GB" sz="2400" dirty="0"/>
              <a:t>What is the name of this Glasgow landmark?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SEC Armadillo, Glasgow | The Scottish Photography Experience">
            <a:extLst>
              <a:ext uri="{FF2B5EF4-FFF2-40B4-BE49-F238E27FC236}">
                <a16:creationId xmlns:a16="http://schemas.microsoft.com/office/drawing/2014/main" id="{620E369B-5A93-7A9F-F432-6DDCE986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2" y="2204864"/>
            <a:ext cx="6507836" cy="432048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62880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3"/>
              <a:defRPr/>
            </a:pPr>
            <a:r>
              <a:rPr lang="en-GB" sz="2400" dirty="0"/>
              <a:t>Which character has these performers played?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3074" name="Picture 2" descr="BBC One - Doctor Who">
            <a:extLst>
              <a:ext uri="{FF2B5EF4-FFF2-40B4-BE49-F238E27FC236}">
                <a16:creationId xmlns:a16="http://schemas.microsoft.com/office/drawing/2014/main" id="{F9D88563-44EC-C837-DD6A-6A402B44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1" y="2348880"/>
            <a:ext cx="6912767" cy="38884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213" y="1628775"/>
            <a:ext cx="7272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4"/>
              <a:defRPr/>
            </a:pPr>
            <a:r>
              <a:rPr lang="en-GB" sz="2400" dirty="0"/>
              <a:t>What is the name of this cartoon program?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PAW PATROL: ON A ROLL | Official Website (EN)">
            <a:extLst>
              <a:ext uri="{FF2B5EF4-FFF2-40B4-BE49-F238E27FC236}">
                <a16:creationId xmlns:a16="http://schemas.microsoft.com/office/drawing/2014/main" id="{79A00E43-FB61-52EA-0DE6-2BCE69E6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84" y="2348880"/>
            <a:ext cx="6656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612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5"/>
              <a:defRPr/>
            </a:pPr>
            <a:r>
              <a:rPr lang="en-GB" sz="2400" dirty="0"/>
              <a:t>In which sport would you use this ball?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Which Cricket Ball Swings More? Red or White? – Western Sports Centre">
            <a:extLst>
              <a:ext uri="{FF2B5EF4-FFF2-40B4-BE49-F238E27FC236}">
                <a16:creationId xmlns:a16="http://schemas.microsoft.com/office/drawing/2014/main" id="{691FE68F-1461-0C81-0E7A-759396534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/>
          <a:stretch/>
        </p:blipFill>
        <p:spPr bwMode="auto">
          <a:xfrm>
            <a:off x="1403648" y="2257610"/>
            <a:ext cx="5687987" cy="441770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10 -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213" y="1628775"/>
            <a:ext cx="7560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 startAt="6"/>
              <a:defRPr/>
            </a:pPr>
            <a:r>
              <a:rPr lang="en-GB" sz="2400" dirty="0"/>
              <a:t>What is the name given to this type of structure?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Lighthouse | Definition, History, Equipment, &amp; Facts | Britannica">
            <a:extLst>
              <a:ext uri="{FF2B5EF4-FFF2-40B4-BE49-F238E27FC236}">
                <a16:creationId xmlns:a16="http://schemas.microsoft.com/office/drawing/2014/main" id="{CF810509-F6CE-7360-47B3-7D3055738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/>
          <a:stretch/>
        </p:blipFill>
        <p:spPr bwMode="auto">
          <a:xfrm>
            <a:off x="1763688" y="2276872"/>
            <a:ext cx="5025498" cy="44816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 flipH="1">
            <a:off x="1583666" y="4077072"/>
            <a:ext cx="5976665" cy="2016299"/>
          </a:xfrm>
          <a:solidFill>
            <a:schemeClr val="bg2">
              <a:lumMod val="90000"/>
            </a:schemeClr>
          </a:solidFill>
          <a:ln w="12700">
            <a:solidFill>
              <a:schemeClr val="accent1"/>
            </a:solidFill>
            <a:round/>
          </a:ln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GB" sz="12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b="1" dirty="0"/>
              <a:t>The names of schools participating in the competition will be listed here.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Club Heat - Schools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522"/>
          <a:stretch/>
        </p:blipFill>
        <p:spPr>
          <a:xfrm>
            <a:off x="-1" y="1404081"/>
            <a:ext cx="9144000" cy="2240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cmbinfo.com/Portals/75217/images/Conference%20table%20scorecard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9949"/>
            <a:ext cx="75272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6971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solidFill>
                  <a:schemeClr val="bg1"/>
                </a:solidFill>
              </a:rPr>
              <a:t>Scorers at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5892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/>
              <a:t>No pressure guys!</a:t>
            </a:r>
          </a:p>
        </p:txBody>
      </p:sp>
    </p:spTree>
    <p:extLst>
      <p:ext uri="{BB962C8B-B14F-4D97-AF65-F5344CB8AC3E}">
        <p14:creationId xmlns:p14="http://schemas.microsoft.com/office/powerpoint/2010/main" val="3353377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C54C16-150B-4C85-A2A2-383B2A29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9 - Sport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22752-88E7-44C9-A2AA-6DFC928D10F3}"/>
              </a:ext>
            </a:extLst>
          </p:cNvPr>
          <p:cNvSpPr/>
          <p:nvPr/>
        </p:nvSpPr>
        <p:spPr>
          <a:xfrm>
            <a:off x="250825" y="1273175"/>
            <a:ext cx="8785671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The 5 colours in the Olympic Rings symbol are;                      </a:t>
            </a:r>
            <a:r>
              <a:rPr lang="en-GB" sz="2200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Blue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sz="22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Yellow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sz="2200" dirty="0">
                <a:latin typeface="Tahoma" pitchFamily="34" charset="0"/>
                <a:cs typeface="Tahoma" pitchFamily="34" charset="0"/>
              </a:rPr>
              <a:t>Black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GB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……… what else?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Green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Scottish Premier League football club has a home strip of green and white hoops?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Celtic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Beach volleyball is normally held on a court made up of what substance?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Sand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country does Roger Federer come from?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Switzerland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highest score achievable from throwing a single dart?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60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players are there in a netball team?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7 in each team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FED4E-BC08-463C-85CF-BBB724524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10 -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Pictures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340768"/>
            <a:ext cx="62646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do you call this nut?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Walnut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this Glasgow landmark?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Armadillo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character has these performers played?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Dr Who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of this cartoon program?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Paw Patrol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sport would use this ball?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Cricket</a:t>
            </a:r>
          </a:p>
          <a:p>
            <a:pPr marL="468000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name given to this type of structure?</a:t>
            </a:r>
          </a:p>
          <a:p>
            <a:pPr marL="1382400" lvl="2" indent="-468000" eaLnBrk="0" fontAlgn="auto" hangingPunc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000" b="1" dirty="0">
                <a:latin typeface="Tahoma" pitchFamily="34" charset="0"/>
                <a:cs typeface="Tahoma" pitchFamily="34" charset="0"/>
              </a:rPr>
              <a:t>Lighthouse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" name="Picture 2" descr="Walnut - Wikipedia">
            <a:extLst>
              <a:ext uri="{FF2B5EF4-FFF2-40B4-BE49-F238E27FC236}">
                <a16:creationId xmlns:a16="http://schemas.microsoft.com/office/drawing/2014/main" id="{64C8BE24-8C70-2F96-8250-E6AC60C5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21" y="1227336"/>
            <a:ext cx="1640867" cy="109391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C Armadillo, Glasgow | The Scottish Photography Experience">
            <a:extLst>
              <a:ext uri="{FF2B5EF4-FFF2-40B4-BE49-F238E27FC236}">
                <a16:creationId xmlns:a16="http://schemas.microsoft.com/office/drawing/2014/main" id="{7A9D039B-DA55-BA2D-C6E7-DBD15008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73" y="1515374"/>
            <a:ext cx="1700813" cy="11291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BC One - Doctor Who">
            <a:extLst>
              <a:ext uri="{FF2B5EF4-FFF2-40B4-BE49-F238E27FC236}">
                <a16:creationId xmlns:a16="http://schemas.microsoft.com/office/drawing/2014/main" id="{EEDF9B47-9663-D543-0E24-452D08FA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66" y="2729662"/>
            <a:ext cx="1944734" cy="109391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AW PATROL: ON A ROLL | Official Website (EN)">
            <a:extLst>
              <a:ext uri="{FF2B5EF4-FFF2-40B4-BE49-F238E27FC236}">
                <a16:creationId xmlns:a16="http://schemas.microsoft.com/office/drawing/2014/main" id="{6CC852F8-0102-3B23-B89B-73CF24E5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38" y="3941708"/>
            <a:ext cx="1944734" cy="109391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ich Cricket Ball Swings More? Red or White? – Western Sports Centre">
            <a:extLst>
              <a:ext uri="{FF2B5EF4-FFF2-40B4-BE49-F238E27FC236}">
                <a16:creationId xmlns:a16="http://schemas.microsoft.com/office/drawing/2014/main" id="{EFEFBF94-2545-CB94-09CD-248D4B95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/>
          <a:stretch/>
        </p:blipFill>
        <p:spPr bwMode="auto">
          <a:xfrm>
            <a:off x="4801619" y="4536752"/>
            <a:ext cx="1508393" cy="1171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ighthouse | Definition, History, Equipment, &amp; Facts | Britannica">
            <a:extLst>
              <a:ext uri="{FF2B5EF4-FFF2-40B4-BE49-F238E27FC236}">
                <a16:creationId xmlns:a16="http://schemas.microsoft.com/office/drawing/2014/main" id="{DA2290D1-6A1C-AB83-0D46-FAE486DAE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/>
          <a:stretch/>
        </p:blipFill>
        <p:spPr bwMode="auto">
          <a:xfrm>
            <a:off x="6525519" y="5410236"/>
            <a:ext cx="1445589" cy="128915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FB2DB-5603-7F0D-A679-C7D8B9E2AB81}"/>
              </a:ext>
            </a:extLst>
          </p:cNvPr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Primary Schools Quiz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3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25888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Tie Break 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1412875"/>
            <a:ext cx="806412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season comes after Winter?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country has Paris as its capital city?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How many sides has a Nonagon?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Divide the number of legs on an Ant by the number of legs on an Ostrich?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Which flower does the spice Saffron come from?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>
                <a:latin typeface="Tahoma" pitchFamily="34" charset="0"/>
                <a:cs typeface="Tahoma" pitchFamily="34" charset="0"/>
              </a:rPr>
              <a:t>What is the hardest form of Carbon?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6513" y="0"/>
            <a:ext cx="9180513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Tie Break 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288" y="1196975"/>
            <a:ext cx="8209160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season comes after Winter?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Spring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country has Paris as its capital city?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France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How many sides has a Nonagon?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9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Divide the number of legs on an Ant by the number of legs on an Ostrich?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3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Which flower does the spice Saffron come from?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Crocus</a:t>
            </a:r>
          </a:p>
          <a:p>
            <a:pPr marL="468000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is the hardest form of Carbon?</a:t>
            </a:r>
          </a:p>
          <a:p>
            <a:pPr marL="1382400" lvl="2" indent="-468000" eaLnBrk="0" fontAlgn="auto" hangingPunct="0">
              <a:spcBef>
                <a:spcPts val="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Diamond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75" y="5951555"/>
            <a:ext cx="789813" cy="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7EF9C-21D5-F1AF-38A5-5B0F0D6811DA}"/>
              </a:ext>
            </a:extLst>
          </p:cNvPr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Primary Schools Quiz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5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7"/>
          <p:cNvSpPr>
            <a:spLocks noGrp="1"/>
          </p:cNvSpPr>
          <p:nvPr>
            <p:ph idx="1"/>
          </p:nvPr>
        </p:nvSpPr>
        <p:spPr>
          <a:xfrm>
            <a:off x="323528" y="1773238"/>
            <a:ext cx="8640960" cy="45259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8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Maximum of three questions in this round.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GB" sz="8000" dirty="0">
              <a:solidFill>
                <a:srgbClr val="000099"/>
              </a:solidFill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First team to call out the correct answer wins.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8000" dirty="0"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7600" i="1" dirty="0">
                <a:cs typeface="Tahoma" pitchFamily="34" charset="0"/>
              </a:rPr>
              <a:t>   </a:t>
            </a:r>
            <a:r>
              <a:rPr lang="en-GB" sz="9000" dirty="0">
                <a:solidFill>
                  <a:srgbClr val="000099"/>
                </a:solidFill>
                <a:cs typeface="Tahoma" pitchFamily="34" charset="0"/>
              </a:rPr>
              <a:t>If the team calling out first gets the wrong answer the other team wins if their answer is correct.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b="1" dirty="0">
                <a:latin typeface="Tahoma" pitchFamily="34" charset="0"/>
                <a:cs typeface="Tahoma" pitchFamily="34" charset="0"/>
              </a:rPr>
              <a:t>					</a:t>
            </a:r>
            <a:r>
              <a:rPr lang="en-GB" b="1" dirty="0"/>
              <a:t>				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503547" y="1793480"/>
            <a:ext cx="8136903" cy="401178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 What is the title of this 2023 film?</a:t>
            </a:r>
            <a:endParaRPr lang="en-GB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C718BE8-80C2-34EA-3650-A4297C07D8F4}"/>
              </a:ext>
            </a:extLst>
          </p:cNvPr>
          <p:cNvSpPr txBox="1">
            <a:spLocks/>
          </p:cNvSpPr>
          <p:nvPr/>
        </p:nvSpPr>
        <p:spPr bwMode="auto">
          <a:xfrm>
            <a:off x="2231739" y="5949280"/>
            <a:ext cx="468052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Wonka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400" b="1" dirty="0">
              <a:latin typeface="+mn-lt"/>
              <a:cs typeface="+mn-cs"/>
            </a:endParaRPr>
          </a:p>
        </p:txBody>
      </p:sp>
      <p:pic>
        <p:nvPicPr>
          <p:cNvPr id="1026" name="Picture 2" descr="Wonka' Tops Opening Box Office Weekend $151.4M USD Globally | Hypebeast">
            <a:extLst>
              <a:ext uri="{FF2B5EF4-FFF2-40B4-BE49-F238E27FC236}">
                <a16:creationId xmlns:a16="http://schemas.microsoft.com/office/drawing/2014/main" id="{8B7D7E2F-1528-F686-A68B-0B6D5095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98240"/>
            <a:ext cx="4661750" cy="3107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251520" y="1787062"/>
            <a:ext cx="8280920" cy="3669804"/>
          </a:xfrm>
        </p:spPr>
        <p:txBody>
          <a:bodyPr rtlCol="0">
            <a:normAutofit/>
          </a:bodyPr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  This is the national flag of which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       country?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484837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2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1261752" y="4397234"/>
            <a:ext cx="2340261" cy="7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Japan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400" b="1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pic>
        <p:nvPicPr>
          <p:cNvPr id="2050" name="Picture 2" descr="National Flag of Japan | Culture Guide | Japan City Tour">
            <a:extLst>
              <a:ext uri="{FF2B5EF4-FFF2-40B4-BE49-F238E27FC236}">
                <a16:creationId xmlns:a16="http://schemas.microsoft.com/office/drawing/2014/main" id="{D6686C0D-8F6C-D323-C7AB-B3A97408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16" y="2636912"/>
            <a:ext cx="3389362" cy="25420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7"/>
          <p:cNvSpPr>
            <a:spLocks noGrp="1"/>
          </p:cNvSpPr>
          <p:nvPr>
            <p:ph idx="1"/>
          </p:nvPr>
        </p:nvSpPr>
        <p:spPr>
          <a:xfrm>
            <a:off x="1835150" y="1341438"/>
            <a:ext cx="5761038" cy="52419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1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Alphabet Quiz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2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Geography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3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Human Body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4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Mathematics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5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Science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Font typeface="Arial" charset="0"/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6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Music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7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The Written Word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8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General Knowledge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9 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Sport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000099"/>
              </a:buClr>
              <a:buFont typeface="Arial" charset="0"/>
              <a:buNone/>
            </a:pPr>
            <a:r>
              <a:rPr lang="en-GB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Round 10 	</a:t>
            </a:r>
            <a:r>
              <a:rPr lang="en-GB" sz="2400" b="1" dirty="0">
                <a:latin typeface="Tahoma" pitchFamily="34" charset="0"/>
                <a:cs typeface="Tahoma" pitchFamily="34" charset="0"/>
              </a:rPr>
              <a:t>Pictures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Quiz Subjects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1081839"/>
          </a:xfrm>
        </p:spPr>
        <p:txBody>
          <a:bodyPr rtlCol="0">
            <a:norm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dirty="0">
                <a:solidFill>
                  <a:srgbClr val="000099"/>
                </a:solidFill>
              </a:rPr>
              <a:t>What is the currency of Norway?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483648"/>
            <a:ext cx="91440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sz="6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Sudden Death 3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807804" y="5409183"/>
            <a:ext cx="352839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GB" sz="4800" b="1" dirty="0">
                <a:latin typeface="Tahoma" pitchFamily="34" charset="0"/>
                <a:cs typeface="Tahoma" pitchFamily="34" charset="0"/>
              </a:rPr>
              <a:t>Krone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4400" b="1" dirty="0">
              <a:latin typeface="+mn-lt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  <p:sp>
        <p:nvSpPr>
          <p:cNvPr id="2" name="AutoShape 4" descr="Norwegian Krone Stock Footage ~ Royalty Free Stock Videos | Pond5">
            <a:extLst>
              <a:ext uri="{FF2B5EF4-FFF2-40B4-BE49-F238E27FC236}">
                <a16:creationId xmlns:a16="http://schemas.microsoft.com/office/drawing/2014/main" id="{55729E37-1F89-8AAE-E852-1528AB02A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456656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Norwegian Krone Notes Bundles Stock Image - Image of notes, money: 42744791">
            <a:extLst>
              <a:ext uri="{FF2B5EF4-FFF2-40B4-BE49-F238E27FC236}">
                <a16:creationId xmlns:a16="http://schemas.microsoft.com/office/drawing/2014/main" id="{AA1D75FA-02B5-9094-E53C-3E601ECD0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0"/>
          <a:stretch/>
        </p:blipFill>
        <p:spPr bwMode="auto">
          <a:xfrm>
            <a:off x="2504913" y="2671329"/>
            <a:ext cx="4062165" cy="27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7" y="549844"/>
            <a:ext cx="3839523" cy="452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207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District 1010</a:t>
            </a:r>
          </a:p>
          <a:p>
            <a:pPr algn="ctr"/>
            <a:r>
              <a:rPr lang="en-GB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Primary Schools Quiz</a:t>
            </a: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7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rtlCol="0">
            <a:normAutofit fontScale="85000" lnSpcReduction="20000"/>
          </a:bodyPr>
          <a:lstStyle/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Please ensure mobile phones and other devices are turned off for the duration of the competition.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Supporters,  please ….no shouting out, PLEASE do not even whisper - let’s be fair to all.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There are 6 questions in each of the 10 rounds.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Your answer sheets will be collected and scored at the      end of each round.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To give the markers time, questions for Rounds 1 and 2    will directly follow each other.  </a:t>
            </a:r>
          </a:p>
          <a:p>
            <a:pPr marL="468000" indent="-4680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After round 2, you will be given the answers to round 1. After round 3 you will be given the answers to round 2     and so 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Competition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buClr>
                <a:srgbClr val="000099"/>
              </a:buClr>
              <a:buFontTx/>
              <a:buChar char="•"/>
              <a:defRPr/>
            </a:pPr>
            <a:endParaRPr lang="en-GB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Should there be a draw after round 10 there will be a Tie Break round. If there is still a draw we will move on to the Sudden Death questions!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All correct answers will get 2 points (or 1 point for each answer in some questions).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If answer is considered to be close, then 1 point may be awarded – but at the discretion of the Head Marker.</a:t>
            </a:r>
          </a:p>
          <a:p>
            <a:pPr marL="468000" indent="-4680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600" dirty="0">
                <a:latin typeface="Tahoma" pitchFamily="34" charset="0"/>
                <a:cs typeface="Tahoma" pitchFamily="34" charset="0"/>
              </a:rPr>
              <a:t>The Head Marker is the Adjudicator.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 ……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1 –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Alphabet Quiz</a:t>
            </a:r>
            <a:endParaRPr lang="en-GB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2" y="1628775"/>
            <a:ext cx="81362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R</a:t>
            </a:r>
            <a:r>
              <a:rPr lang="en-GB" sz="2400" dirty="0"/>
              <a:t> is the opposite of “wrong”?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O </a:t>
            </a:r>
            <a:r>
              <a:rPr lang="en-GB" sz="2400" dirty="0"/>
              <a:t>is the gas that we breathe in?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T</a:t>
            </a:r>
            <a:r>
              <a:rPr lang="en-GB" sz="2400" dirty="0"/>
              <a:t> is the collective name for buses, trains and planes?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 is the name for a person in space?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R </a:t>
            </a:r>
            <a:r>
              <a:rPr lang="en-GB" sz="2400" dirty="0"/>
              <a:t>is an appliance used to keep things cold?</a:t>
            </a:r>
          </a:p>
          <a:p>
            <a:pPr marL="468000" indent="-468000"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</a:t>
            </a:r>
            <a:r>
              <a:rPr lang="en-GB" sz="2400" b="1" dirty="0">
                <a:solidFill>
                  <a:srgbClr val="FF0000"/>
                </a:solidFill>
              </a:rPr>
              <a:t>Y </a:t>
            </a:r>
            <a:r>
              <a:rPr lang="en-GB" sz="2400" dirty="0"/>
              <a:t>means to shout very loudly?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Round 2 - </a:t>
            </a:r>
            <a:r>
              <a:rPr lang="en-GB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Geography</a:t>
            </a:r>
            <a:r>
              <a:rPr lang="en-GB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700213"/>
            <a:ext cx="79928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Name the capital city of Italy?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longest river in Scotland?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In which country would you find New South Wales?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Which cereal crop beginning with “R” is grown in flooded fields?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What is the name given to a “lake” in Scotland?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400" dirty="0"/>
              <a:t>Which city is the most northerly – Perth or Dundee?</a:t>
            </a:r>
            <a:endParaRPr lang="en-GB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Answers for Round 1-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Alphabet Quiz</a:t>
            </a:r>
            <a:r>
              <a:rPr lang="en-GB" sz="40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273175"/>
            <a:ext cx="8497888" cy="4578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</a:t>
            </a:r>
            <a:r>
              <a:rPr lang="en-GB" sz="2000" dirty="0"/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the opposite of “wrong”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Right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the gas that we breathe in?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Oxygen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the collective name for buses, trains and planes?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Transport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is the name for a person in space?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Astronaut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 an appliance used to keep things cold?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Refrigerator</a:t>
            </a:r>
          </a:p>
          <a:p>
            <a:pPr marL="468000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Y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means to shout very loudly?</a:t>
            </a:r>
          </a:p>
          <a:p>
            <a:pPr marL="1382400" lvl="2" indent="-468000" eaLnBrk="0" fontAlgn="auto" hangingPunct="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GB" sz="2200" b="1" dirty="0">
                <a:latin typeface="Tahoma" pitchFamily="34" charset="0"/>
                <a:cs typeface="Tahoma" pitchFamily="34" charset="0"/>
              </a:rPr>
              <a:t>Yell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8052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19142</TotalTime>
  <Words>2009</Words>
  <Application>Microsoft Office PowerPoint</Application>
  <PresentationFormat>On-screen Show (4:3)</PresentationFormat>
  <Paragraphs>286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Wingdings 3</vt:lpstr>
      <vt:lpstr>Office Theme</vt:lpstr>
      <vt:lpstr>PowerPoint Presentation</vt:lpstr>
      <vt:lpstr>Let’s welcome all the school teams!</vt:lpstr>
      <vt:lpstr>Club Heat - Schools</vt:lpstr>
      <vt:lpstr>Quiz Subjects</vt:lpstr>
      <vt:lpstr>Competition rules</vt:lpstr>
      <vt:lpstr>And ……</vt:lpstr>
      <vt:lpstr>Round 1 – Alphabet Quiz</vt:lpstr>
      <vt:lpstr>Round 2 - Geography </vt:lpstr>
      <vt:lpstr>Answers for Round 1- Alphabet Quiz </vt:lpstr>
      <vt:lpstr>Round 3 – Human Body </vt:lpstr>
      <vt:lpstr>Answers for Round 2 - Geography</vt:lpstr>
      <vt:lpstr>  Round 4 - Mathematics</vt:lpstr>
      <vt:lpstr>Answers for Round 3 – Human Body</vt:lpstr>
      <vt:lpstr>Round 5 – Science</vt:lpstr>
      <vt:lpstr> Answers for Round 4 - Mathematics </vt:lpstr>
      <vt:lpstr>  Round 6 - Music</vt:lpstr>
      <vt:lpstr>Answers for Round 5 – Science</vt:lpstr>
      <vt:lpstr> Round 7 – The Written Word</vt:lpstr>
      <vt:lpstr> Answers for Round 6 - Music </vt:lpstr>
      <vt:lpstr>Round 8 - General Knowledge</vt:lpstr>
      <vt:lpstr> Answers for Round 7 – The Written Word</vt:lpstr>
      <vt:lpstr>Round 9 – Sport </vt:lpstr>
      <vt:lpstr>Answers for Round 8 – General Knowledge</vt:lpstr>
      <vt:lpstr>Round 10 - Pictures </vt:lpstr>
      <vt:lpstr>Round 10 - Pictures </vt:lpstr>
      <vt:lpstr>Round 10 - Pictures </vt:lpstr>
      <vt:lpstr>Round 10 - Pictures </vt:lpstr>
      <vt:lpstr>Round 10 - Pictures </vt:lpstr>
      <vt:lpstr>Round 10 - Pictures </vt:lpstr>
      <vt:lpstr>PowerPoint Presentation</vt:lpstr>
      <vt:lpstr>Answers for Round 9 - Sport  </vt:lpstr>
      <vt:lpstr>Answers for Round 10 - Pictures </vt:lpstr>
      <vt:lpstr>PowerPoint Presentation</vt:lpstr>
      <vt:lpstr>Tie Break Round</vt:lpstr>
      <vt:lpstr>Answers for Tie Break Round</vt:lpstr>
      <vt:lpstr>PowerPoint Presentation</vt:lpstr>
      <vt:lpstr> Sudden Death</vt:lpstr>
      <vt:lpstr> Sudden Death 1</vt:lpstr>
      <vt:lpstr> Sudden Death 2</vt:lpstr>
      <vt:lpstr> Sudden Death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Schools Quiz</dc:title>
  <dc:creator>Stephen</dc:creator>
  <cp:lastModifiedBy>Sandy Ritchie</cp:lastModifiedBy>
  <cp:revision>356</cp:revision>
  <cp:lastPrinted>2024-01-20T15:24:10Z</cp:lastPrinted>
  <dcterms:created xsi:type="dcterms:W3CDTF">2012-02-16T09:19:20Z</dcterms:created>
  <dcterms:modified xsi:type="dcterms:W3CDTF">2024-09-17T14:02:19Z</dcterms:modified>
</cp:coreProperties>
</file>