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C_0.xml" ContentType="application/vnd.ms-powerpoint.comments+xml"/>
  <Override PartName="/ppt/notesSlides/notesSlide12.xml" ContentType="application/vnd.openxmlformats-officedocument.presentationml.notesSlide+xml"/>
  <Override PartName="/ppt/comments/modernComment_10D_0.xml" ContentType="application/vnd.ms-powerpoint.comments+xml"/>
  <Override PartName="/ppt/notesSlides/notesSlide13.xml" ContentType="application/vnd.openxmlformats-officedocument.presentationml.notesSlide+xml"/>
  <Override PartName="/ppt/comments/modernComment_10E_0.xml" ContentType="application/vnd.ms-powerpoint.comments+xml"/>
  <Override PartName="/ppt/notesSlides/notesSlide14.xml" ContentType="application/vnd.openxmlformats-officedocument.presentationml.notesSlide+xml"/>
  <Override PartName="/ppt/comments/modernComment_10F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8" r:id="rId5"/>
    <p:sldMasterId id="2147483680" r:id="rId6"/>
  </p:sldMasterIdLst>
  <p:notesMasterIdLst>
    <p:notesMasterId r:id="rId34"/>
  </p:notesMasterIdLst>
  <p:sldIdLst>
    <p:sldId id="310" r:id="rId7"/>
    <p:sldId id="317" r:id="rId8"/>
    <p:sldId id="318" r:id="rId9"/>
    <p:sldId id="319" r:id="rId10"/>
    <p:sldId id="351" r:id="rId11"/>
    <p:sldId id="356" r:id="rId12"/>
    <p:sldId id="263" r:id="rId13"/>
    <p:sldId id="266" r:id="rId14"/>
    <p:sldId id="267" r:id="rId15"/>
    <p:sldId id="265" r:id="rId16"/>
    <p:sldId id="268" r:id="rId17"/>
    <p:sldId id="269" r:id="rId18"/>
    <p:sldId id="270" r:id="rId19"/>
    <p:sldId id="271" r:id="rId20"/>
    <p:sldId id="313" r:id="rId21"/>
    <p:sldId id="314" r:id="rId22"/>
    <p:sldId id="272" r:id="rId23"/>
    <p:sldId id="273" r:id="rId24"/>
    <p:sldId id="275" r:id="rId25"/>
    <p:sldId id="282" r:id="rId26"/>
    <p:sldId id="283" r:id="rId27"/>
    <p:sldId id="285" r:id="rId28"/>
    <p:sldId id="316" r:id="rId29"/>
    <p:sldId id="315" r:id="rId30"/>
    <p:sldId id="357" r:id="rId31"/>
    <p:sldId id="320" r:id="rId32"/>
    <p:sldId id="358" r:id="rId33"/>
  </p:sldIdLst>
  <p:sldSz cx="9144000" cy="5145088"/>
  <p:notesSz cx="6888163" cy="10018713"/>
  <p:embeddedFontLs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Montserrat SemiBold" panose="00000700000000000000" pitchFamily="2"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05">
          <p15:clr>
            <a:srgbClr val="A4A3A4"/>
          </p15:clr>
        </p15:guide>
        <p15:guide id="2" orient="horz" pos="736">
          <p15:clr>
            <a:srgbClr val="A4A3A4"/>
          </p15:clr>
        </p15:guide>
        <p15:guide id="3" pos="2676">
          <p15:clr>
            <a:srgbClr val="A4A3A4"/>
          </p15:clr>
        </p15:guide>
        <p15:guide id="4" pos="272">
          <p15:clr>
            <a:srgbClr val="A4A3A4"/>
          </p15:clr>
        </p15:guide>
        <p15:guide id="5" pos="13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i/h8d4DH70XfXYkoR5HkRju3w+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243A74-78BA-9831-00DF-BFE1FC20A6CD}" name="Ann Prosser @IEP" initials="AP@" userId="S::aprosser@economicsandpeace.org::163d62c8-cdef-44b6-8653-246f1e77140b" providerId="AD"/>
  <p188:author id="{6DFA4790-E088-18FF-56DA-DBE5B3E33277}" name="Steve Killelea" initials="SK" userId="S::skillelea@economicsandpeace.org::e0804324-2096-414d-921d-9c77a090e0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B51"/>
    <a:srgbClr val="FF5050"/>
    <a:srgbClr val="FF99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3A174F-FD2C-4B1B-80BA-BC1BE7F994FC}">
  <a:tblStyle styleId="{093A174F-FD2C-4B1B-80BA-BC1BE7F994F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2505"/>
        <p:guide orient="horz" pos="736"/>
        <p:guide pos="2676"/>
        <p:guide pos="272"/>
        <p:guide pos="1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6"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font" Target="fonts/font12.fntdata"/><Relationship Id="rId71"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2.xml"/><Relationship Id="rId51" Type="http://schemas.openxmlformats.org/officeDocument/2006/relationships/font" Target="fonts/font17.fntdata"/><Relationship Id="rId72" Type="http://schemas.openxmlformats.org/officeDocument/2006/relationships/presProps" Target="presProps.xml"/><Relationship Id="rId3" Type="http://schemas.openxmlformats.org/officeDocument/2006/relationships/customXml" Target="../customXml/item3.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3F47A2AC-F6E1-44C5-A3C9-C288E203E46A}" authorId="{6DFA4790-E088-18FF-56DA-DBE5B3E33277}" status="resolved" created="2023-06-21T13:12:24.311" complete="100000">
    <pc:sldMkLst xmlns:pc="http://schemas.microsoft.com/office/powerpoint/2013/main/command">
      <pc:docMk/>
      <pc:sldMk cId="0" sldId="268"/>
    </pc:sldMkLst>
    <p188:txBody>
      <a:bodyPr/>
      <a:lstStyle/>
      <a:p>
        <a:r>
          <a:rPr lang="en-AU"/>
          <a:t>Make all float in as in previous years</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65F3F659-3C00-4903-BC4F-42D48ADCD59F}" authorId="{6DFA4790-E088-18FF-56DA-DBE5B3E33277}" status="resolved" created="2023-06-21T13:12:44.505" complete="100000">
    <pc:sldMkLst xmlns:pc="http://schemas.microsoft.com/office/powerpoint/2013/main/command">
      <pc:docMk/>
      <pc:sldMk cId="0" sldId="269"/>
    </pc:sldMkLst>
    <p188:txBody>
      <a:bodyPr/>
      <a:lstStyle/>
      <a:p>
        <a:r>
          <a:rPr lang="en-AU"/>
          <a:t>Make all float in as in previous years</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54A4C52D-C7CF-44A8-B69F-4B32DFF3838C}" authorId="{6DFA4790-E088-18FF-56DA-DBE5B3E33277}" status="resolved" created="2023-06-21T13:13:11.170" complete="100000">
    <pc:sldMkLst xmlns:pc="http://schemas.microsoft.com/office/powerpoint/2013/main/command">
      <pc:docMk/>
      <pc:sldMk cId="0" sldId="270"/>
    </pc:sldMkLst>
    <p188:txBody>
      <a:bodyPr/>
      <a:lstStyle/>
      <a:p>
        <a:r>
          <a:rPr lang="en-AU"/>
          <a:t>Make float in as in previous years</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57F7E0C6-88A8-4072-A44B-E7909EEA509C}" authorId="{6DFA4790-E088-18FF-56DA-DBE5B3E33277}" status="resolved" created="2023-06-21T13:13:30.226" complete="100000">
    <pc:sldMkLst xmlns:pc="http://schemas.microsoft.com/office/powerpoint/2013/main/command">
      <pc:docMk/>
      <pc:sldMk cId="0" sldId="271"/>
    </pc:sldMkLst>
    <p188:txBody>
      <a:bodyPr/>
      <a:lstStyle/>
      <a:p>
        <a:r>
          <a:rPr lang="en-AU"/>
          <a:t>Make float in as in previous years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0936"/>
          </a:xfrm>
          <a:prstGeom prst="rect">
            <a:avLst/>
          </a:prstGeom>
          <a:noFill/>
          <a:ln>
            <a:noFill/>
          </a:ln>
        </p:spPr>
        <p:txBody>
          <a:bodyPr spcFirstLastPara="1" wrap="square" lIns="96591" tIns="48282" rIns="96591" bIns="48282"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0936"/>
          </a:xfrm>
          <a:prstGeom prst="rect">
            <a:avLst/>
          </a:prstGeom>
          <a:noFill/>
          <a:ln>
            <a:noFill/>
          </a:ln>
        </p:spPr>
        <p:txBody>
          <a:bodyPr spcFirstLastPara="1" wrap="square" lIns="96591" tIns="48282" rIns="96591" bIns="48282"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6363" y="750888"/>
            <a:ext cx="6675437"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8889"/>
            <a:ext cx="5510530" cy="4508421"/>
          </a:xfrm>
          <a:prstGeom prst="rect">
            <a:avLst/>
          </a:prstGeom>
          <a:noFill/>
          <a:ln>
            <a:noFill/>
          </a:ln>
        </p:spPr>
        <p:txBody>
          <a:bodyPr spcFirstLastPara="1" wrap="square" lIns="96591" tIns="48282" rIns="96591" bIns="4828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8"/>
            <a:ext cx="2984871" cy="500936"/>
          </a:xfrm>
          <a:prstGeom prst="rect">
            <a:avLst/>
          </a:prstGeom>
          <a:noFill/>
          <a:ln>
            <a:noFill/>
          </a:ln>
        </p:spPr>
        <p:txBody>
          <a:bodyPr spcFirstLastPara="1" wrap="square" lIns="96591" tIns="48282" rIns="96591" bIns="48282"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8"/>
            <a:ext cx="2984871" cy="500936"/>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0" i="0" dirty="0">
                <a:solidFill>
                  <a:srgbClr val="39424A"/>
                </a:solidFill>
                <a:effectLst/>
                <a:latin typeface="Open Sans" panose="020B0606030504020204" pitchFamily="34" charset="0"/>
              </a:rPr>
              <a:t>Today, over 70 million people are displaced as a result of conflict, violence, persecution, and human rights violations. Half of them are children.</a:t>
            </a:r>
          </a:p>
          <a:p>
            <a:pPr algn="l"/>
            <a:r>
              <a:rPr lang="en-GB" b="0" i="0" dirty="0">
                <a:solidFill>
                  <a:srgbClr val="39424A"/>
                </a:solidFill>
                <a:effectLst/>
                <a:latin typeface="Open Sans" panose="020B0606030504020204" pitchFamily="34" charset="0"/>
              </a:rPr>
              <a:t>We refuse to accept conflict as a way of life. Rotary projects provide training that fosters understanding and provides communities with the skills to resolve conflicts.</a:t>
            </a:r>
          </a:p>
          <a:p>
            <a:pPr algn="l"/>
            <a:r>
              <a:rPr lang="en-GB" b="1" i="0" dirty="0">
                <a:solidFill>
                  <a:srgbClr val="39424A"/>
                </a:solidFill>
                <a:effectLst/>
                <a:latin typeface="Open Sans" panose="020B0606030504020204" pitchFamily="34" charset="0"/>
              </a:rPr>
              <a:t>Rotary creates environments of peace</a:t>
            </a:r>
          </a:p>
          <a:p>
            <a:pPr algn="l"/>
            <a:r>
              <a:rPr lang="en-GB" b="0" i="0" dirty="0">
                <a:solidFill>
                  <a:srgbClr val="39424A"/>
                </a:solidFill>
                <a:effectLst/>
                <a:latin typeface="Open Sans" panose="020B0606030504020204" pitchFamily="34" charset="0"/>
              </a:rPr>
              <a:t>As a humanitarian organization, peace is a cornerstone of our mission. We believe when people work to create peace in their communities, that change can have a global effect.</a:t>
            </a:r>
          </a:p>
          <a:p>
            <a:pPr algn="l"/>
            <a:r>
              <a:rPr lang="en-GB" b="0" i="0" dirty="0">
                <a:solidFill>
                  <a:srgbClr val="39424A"/>
                </a:solidFill>
                <a:effectLst/>
                <a:latin typeface="Open Sans" panose="020B0606030504020204" pitchFamily="34" charset="0"/>
              </a:rPr>
              <a:t>By carrying out service projects and supporting peace fellowships and scholarships, our members take action to address the underlying causes of conflict, including poverty, discrimination, ethnic tension, lack of access to education, and unequal distribution of resources.</a:t>
            </a:r>
          </a:p>
          <a:p>
            <a:endParaRPr lang="en-GB"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41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53ae4fee85_3_78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253ae4fee85_3_785: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632" name="Google Shape;632;g253ae4fee85_3_785: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10</a:t>
            </a:fld>
            <a:endParaRPr sz="1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53ae4fee85_3_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253ae4fee85_3_0: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683" name="Google Shape;683;g253ae4fee85_3_0: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11</a:t>
            </a:fld>
            <a:endParaRPr sz="1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53ae4fee85_3_7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g253ae4fee85_3_73: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744" name="Google Shape;744;g253ae4fee85_3_73: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12</a:t>
            </a:fld>
            <a:endParaRPr sz="13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53ae4fee85_3_9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253ae4fee85_3_93: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804" name="Google Shape;804;g253ae4fee85_3_93: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13</a:t>
            </a:fld>
            <a:endParaRPr sz="1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53ae4fee85_3_11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253ae4fee85_3_114: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846" name="Google Shape;846;g253ae4fee85_3_114: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14</a:t>
            </a:fld>
            <a:endParaRPr sz="1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15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89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2013 data</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76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53fa14b5a6_0_1153:notes"/>
          <p:cNvSpPr>
            <a:spLocks noGrp="1" noRot="1" noChangeAspect="1"/>
          </p:cNvSpPr>
          <p:nvPr>
            <p:ph type="sldImg" idx="2"/>
          </p:nvPr>
        </p:nvSpPr>
        <p:spPr>
          <a:xfrm>
            <a:off x="106363" y="750888"/>
            <a:ext cx="6675437"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253fa14b5a6_0_1153: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53ae4fee85_3_13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253ae4fee85_3_134: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887" name="Google Shape;887;g253ae4fee85_3_134: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18</a:t>
            </a:fld>
            <a:endParaRPr sz="1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53ae4fee85_3_17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g253ae4fee85_3_174: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921" name="Google Shape;921;g253ae4fee85_3_174: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19</a:t>
            </a:fld>
            <a:endParaRPr sz="13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992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53fa14b5a6_0_1224:notes"/>
          <p:cNvSpPr>
            <a:spLocks noGrp="1" noRot="1" noChangeAspect="1"/>
          </p:cNvSpPr>
          <p:nvPr>
            <p:ph type="sldImg" idx="2"/>
          </p:nvPr>
        </p:nvSpPr>
        <p:spPr>
          <a:xfrm>
            <a:off x="106363" y="750888"/>
            <a:ext cx="6675437"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g253fa14b5a6_0_1224: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0" inden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253ae4fee85_3_27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g253ae4fee85_3_272: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483032" indent="-335439">
              <a:buClr>
                <a:srgbClr val="393939"/>
              </a:buClr>
              <a:buFont typeface="Arial"/>
              <a:buChar char="●"/>
            </a:pPr>
            <a:r>
              <a:rPr lang="en-GB" sz="1300" dirty="0">
                <a:latin typeface="Arial"/>
                <a:ea typeface="Arial"/>
                <a:cs typeface="Arial"/>
                <a:sym typeface="Arial"/>
              </a:rPr>
              <a:t>The economic impact of violence was $17.5 trillion PPP in 2022, equivalent to 12.9 per cent of global GDP or $2,200 per person.</a:t>
            </a:r>
          </a:p>
          <a:p>
            <a:pPr marL="147593">
              <a:buClr>
                <a:srgbClr val="393939"/>
              </a:buClr>
            </a:pPr>
            <a:endParaRPr lang="en-GB" sz="1300" dirty="0">
              <a:solidFill>
                <a:srgbClr val="0B1107"/>
              </a:solidFill>
              <a:latin typeface="Arial"/>
              <a:ea typeface="Arial"/>
              <a:cs typeface="Arial"/>
              <a:sym typeface="Arial"/>
            </a:endParaRPr>
          </a:p>
          <a:p>
            <a:pPr marL="483032" indent="-335439">
              <a:buClr>
                <a:srgbClr val="0B1107"/>
              </a:buClr>
              <a:buFont typeface="Arial"/>
              <a:buChar char="●"/>
            </a:pPr>
            <a:r>
              <a:rPr lang="en-GB" sz="1300" dirty="0">
                <a:latin typeface="Arial"/>
                <a:ea typeface="Arial"/>
                <a:cs typeface="Arial"/>
                <a:sym typeface="Arial"/>
              </a:rPr>
              <a:t>The economic impact increased by 6.6 per cent, owing to increases in military expenditure. The economic impact of military expenditure rose by 16.8 per cent in PPP terms.</a:t>
            </a:r>
          </a:p>
          <a:p>
            <a:pPr marL="147593">
              <a:buClr>
                <a:srgbClr val="0B1107"/>
              </a:buClr>
            </a:pPr>
            <a:endParaRPr lang="en-GB" sz="1300" dirty="0">
              <a:latin typeface="Arial"/>
              <a:ea typeface="Arial"/>
              <a:cs typeface="Arial"/>
              <a:sym typeface="Arial"/>
            </a:endParaRPr>
          </a:p>
          <a:p>
            <a:pPr marL="483032" indent="-335439">
              <a:buClr>
                <a:srgbClr val="0B1107"/>
              </a:buClr>
              <a:buFont typeface="Arial"/>
              <a:buChar char="●"/>
            </a:pPr>
            <a:r>
              <a:rPr lang="en-GB" sz="1300" dirty="0">
                <a:latin typeface="Arial"/>
                <a:ea typeface="Arial"/>
                <a:cs typeface="Arial"/>
                <a:sym typeface="Arial"/>
              </a:rPr>
              <a:t>Ukraine, Afghanistan and Sudan incurred the highest relative economic cost of violence in 2022, equivalent to 63.1, 46.5 and 39.7 per cent of GDP, respectively. </a:t>
            </a:r>
          </a:p>
          <a:p>
            <a:pPr marL="147593">
              <a:buClr>
                <a:srgbClr val="0B1107"/>
              </a:buClr>
            </a:pPr>
            <a:endParaRPr lang="en-GB" sz="1300" dirty="0">
              <a:latin typeface="Arial"/>
              <a:ea typeface="Arial"/>
              <a:cs typeface="Arial"/>
              <a:sym typeface="Arial"/>
            </a:endParaRPr>
          </a:p>
          <a:p>
            <a:pPr marL="483032" indent="-335439">
              <a:buClr>
                <a:srgbClr val="393939"/>
              </a:buClr>
              <a:buFont typeface="Arial"/>
              <a:buChar char="●"/>
            </a:pPr>
            <a:r>
              <a:rPr lang="en-GB" sz="1300" dirty="0">
                <a:latin typeface="Arial"/>
                <a:ea typeface="Arial"/>
                <a:cs typeface="Arial"/>
                <a:sym typeface="Arial"/>
              </a:rPr>
              <a:t>In the ten countries most economically affected by violence, the average economic cost was equivalent to 34 per cent of GDP. In the ten most peaceful countries the average economic cost was 2.9 per cent of GDP.</a:t>
            </a:r>
            <a:endParaRPr lang="en-GB" sz="1300" dirty="0">
              <a:solidFill>
                <a:srgbClr val="0B1107"/>
              </a:solidFill>
              <a:latin typeface="Arial"/>
              <a:ea typeface="Arial"/>
              <a:cs typeface="Arial"/>
              <a:sym typeface="Arial"/>
            </a:endParaRPr>
          </a:p>
          <a:p>
            <a:pPr marL="0" indent="0">
              <a:buClr>
                <a:schemeClr val="dk1"/>
              </a:buClr>
              <a:buSzPts val="1200"/>
            </a:pPr>
            <a:endParaRPr sz="1300" dirty="0">
              <a:latin typeface="Montserrat SemiBold"/>
              <a:ea typeface="Montserrat SemiBold"/>
              <a:cs typeface="Montserrat SemiBold"/>
              <a:sym typeface="Montserrat SemiBold"/>
            </a:endParaRPr>
          </a:p>
        </p:txBody>
      </p:sp>
      <p:sp>
        <p:nvSpPr>
          <p:cNvPr id="1039" name="Google Shape;1039;g253ae4fee85_3_272: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21</a:t>
            </a:fld>
            <a:endParaRPr sz="1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253ae4fee85_3_28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g253ae4fee85_3_286: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1071" name="Google Shape;1071;g253ae4fee85_3_286: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22</a:t>
            </a:fld>
            <a:endParaRPr sz="13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23</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26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24</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6949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25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362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26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7712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27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61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3</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8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4</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855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AU" dirty="0"/>
              <a:t>Ask Darren if more intro slides are available/needed</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5001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2677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53fa14b5a6_6_5:notes"/>
          <p:cNvSpPr txBox="1">
            <a:spLocks noGrp="1"/>
          </p:cNvSpPr>
          <p:nvPr>
            <p:ph type="body" idx="1"/>
          </p:nvPr>
        </p:nvSpPr>
        <p:spPr>
          <a:xfrm>
            <a:off x="688817" y="4758889"/>
            <a:ext cx="5510530" cy="4508421"/>
          </a:xfrm>
          <a:prstGeom prst="rect">
            <a:avLst/>
          </a:prstGeom>
          <a:noFill/>
          <a:ln>
            <a:noFill/>
          </a:ln>
        </p:spPr>
        <p:txBody>
          <a:bodyPr spcFirstLastPara="1" wrap="square" lIns="96591" tIns="48282" rIns="96591" bIns="48282" anchor="t" anchorCtr="0">
            <a:noAutofit/>
          </a:bodyPr>
          <a:lstStyle/>
          <a:p>
            <a:pPr marL="0" indent="0"/>
            <a:endParaRPr dirty="0"/>
          </a:p>
        </p:txBody>
      </p:sp>
      <p:sp>
        <p:nvSpPr>
          <p:cNvPr id="591" name="Google Shape;591;g253fa14b5a6_6_5:notes"/>
          <p:cNvSpPr>
            <a:spLocks noGrp="1" noRot="1" noChangeAspect="1"/>
          </p:cNvSpPr>
          <p:nvPr>
            <p:ph type="sldImg" idx="2"/>
          </p:nvPr>
        </p:nvSpPr>
        <p:spPr>
          <a:xfrm>
            <a:off x="106363" y="750888"/>
            <a:ext cx="6675437"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53ae4fee85_3_135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253ae4fee85_3_1354: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659" name="Google Shape;659;g253ae4fee85_3_1354: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8</a:t>
            </a:fld>
            <a:endParaRPr sz="13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53ae4fee85_3_137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253ae4fee85_3_1374:notes"/>
          <p:cNvSpPr txBox="1">
            <a:spLocks noGrp="1"/>
          </p:cNvSpPr>
          <p:nvPr>
            <p:ph type="body" idx="1"/>
          </p:nvPr>
        </p:nvSpPr>
        <p:spPr>
          <a:xfrm>
            <a:off x="688817" y="4821505"/>
            <a:ext cx="5510530" cy="3945033"/>
          </a:xfrm>
          <a:prstGeom prst="rect">
            <a:avLst/>
          </a:prstGeom>
          <a:noFill/>
          <a:ln>
            <a:noFill/>
          </a:ln>
        </p:spPr>
        <p:txBody>
          <a:bodyPr spcFirstLastPara="1" wrap="square" lIns="96591" tIns="48282" rIns="96591" bIns="48282" anchor="t" anchorCtr="0">
            <a:noAutofit/>
          </a:bodyPr>
          <a:lstStyle/>
          <a:p>
            <a:pPr marL="0" indent="0">
              <a:buClr>
                <a:schemeClr val="dk1"/>
              </a:buClr>
              <a:buSzPts val="1200"/>
            </a:pPr>
            <a:endParaRPr sz="1300">
              <a:latin typeface="Montserrat SemiBold"/>
              <a:ea typeface="Montserrat SemiBold"/>
              <a:cs typeface="Montserrat SemiBold"/>
              <a:sym typeface="Montserrat SemiBold"/>
            </a:endParaRPr>
          </a:p>
        </p:txBody>
      </p:sp>
      <p:sp>
        <p:nvSpPr>
          <p:cNvPr id="671" name="Google Shape;671;g253ae4fee85_3_1374:notes"/>
          <p:cNvSpPr txBox="1">
            <a:spLocks noGrp="1"/>
          </p:cNvSpPr>
          <p:nvPr>
            <p:ph type="sldNum" idx="12"/>
          </p:nvPr>
        </p:nvSpPr>
        <p:spPr>
          <a:xfrm>
            <a:off x="3901698" y="9516039"/>
            <a:ext cx="2984871" cy="502579"/>
          </a:xfrm>
          <a:prstGeom prst="rect">
            <a:avLst/>
          </a:prstGeom>
          <a:noFill/>
          <a:ln>
            <a:noFill/>
          </a:ln>
        </p:spPr>
        <p:txBody>
          <a:bodyPr spcFirstLastPara="1" wrap="square" lIns="96591" tIns="48282" rIns="96591" bIns="48282"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9</a:t>
            </a:fld>
            <a:endParaRPr sz="1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g253fa14b5a6_0_1007"/>
          <p:cNvSpPr txBox="1">
            <a:spLocks noGrp="1"/>
          </p:cNvSpPr>
          <p:nvPr>
            <p:ph type="ctrTitle"/>
          </p:nvPr>
        </p:nvSpPr>
        <p:spPr>
          <a:xfrm>
            <a:off x="311708" y="744803"/>
            <a:ext cx="8520600" cy="2053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4" name="Google Shape;14;g253fa14b5a6_0_1007"/>
          <p:cNvSpPr txBox="1">
            <a:spLocks noGrp="1"/>
          </p:cNvSpPr>
          <p:nvPr>
            <p:ph type="subTitle" idx="1"/>
          </p:nvPr>
        </p:nvSpPr>
        <p:spPr>
          <a:xfrm>
            <a:off x="311700" y="2834993"/>
            <a:ext cx="8520600" cy="792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5" name="Google Shape;15;g253fa14b5a6_0_1007"/>
          <p:cNvSpPr txBox="1">
            <a:spLocks noGrp="1"/>
          </p:cNvSpPr>
          <p:nvPr>
            <p:ph type="sldNum" idx="12"/>
          </p:nvPr>
        </p:nvSpPr>
        <p:spPr>
          <a:xfrm>
            <a:off x="8472458" y="4664645"/>
            <a:ext cx="548700" cy="39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
        <p:cNvGrpSpPr/>
        <p:nvPr/>
      </p:nvGrpSpPr>
      <p:grpSpPr>
        <a:xfrm>
          <a:off x="0" y="0"/>
          <a:ext cx="0" cy="0"/>
          <a:chOff x="0" y="0"/>
          <a:chExt cx="0" cy="0"/>
        </a:xfrm>
      </p:grpSpPr>
      <p:pic>
        <p:nvPicPr>
          <p:cNvPr id="110" name="Google Shape;110;p56"/>
          <p:cNvPicPr preferRelativeResize="0"/>
          <p:nvPr/>
        </p:nvPicPr>
        <p:blipFill rotWithShape="1">
          <a:blip r:embed="rId2">
            <a:alphaModFix/>
          </a:blip>
          <a:srcRect/>
          <a:stretch/>
        </p:blipFill>
        <p:spPr>
          <a:xfrm>
            <a:off x="8372236" y="198573"/>
            <a:ext cx="604217" cy="461402"/>
          </a:xfrm>
          <a:prstGeom prst="rect">
            <a:avLst/>
          </a:prstGeom>
          <a:noFill/>
          <a:ln>
            <a:noFill/>
          </a:ln>
        </p:spPr>
      </p:pic>
      <p:sp>
        <p:nvSpPr>
          <p:cNvPr id="111" name="Google Shape;111;p56"/>
          <p:cNvSpPr/>
          <p:nvPr/>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2" name="Google Shape;112;p56"/>
          <p:cNvPicPr preferRelativeResize="0"/>
          <p:nvPr/>
        </p:nvPicPr>
        <p:blipFill rotWithShape="1">
          <a:blip r:embed="rId3">
            <a:alphaModFix/>
          </a:blip>
          <a:srcRect l="21169" t="11113" r="18064" b="33320"/>
          <a:stretch/>
        </p:blipFill>
        <p:spPr>
          <a:xfrm>
            <a:off x="8398042" y="4635796"/>
            <a:ext cx="786809" cy="507704"/>
          </a:xfrm>
          <a:prstGeom prst="rect">
            <a:avLst/>
          </a:prstGeom>
          <a:noFill/>
          <a:ln>
            <a:noFill/>
          </a:ln>
        </p:spPr>
      </p:pic>
      <p:sp>
        <p:nvSpPr>
          <p:cNvPr id="113" name="Google Shape;113;p56"/>
          <p:cNvSpPr txBox="1"/>
          <p:nvPr/>
        </p:nvSpPr>
        <p:spPr>
          <a:xfrm>
            <a:off x="87464" y="4913181"/>
            <a:ext cx="164820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BFBFBF"/>
                </a:solidFill>
                <a:latin typeface="Arial"/>
                <a:ea typeface="Arial"/>
                <a:cs typeface="Arial"/>
                <a:sym typeface="Arial"/>
              </a:rPr>
              <a:t>Institute for Economics &amp; Peace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Image Placeholder">
  <p:cSld name="Big Image Placeholder">
    <p:spTree>
      <p:nvGrpSpPr>
        <p:cNvPr id="1" name="Shape 116"/>
        <p:cNvGrpSpPr/>
        <p:nvPr/>
      </p:nvGrpSpPr>
      <p:grpSpPr>
        <a:xfrm>
          <a:off x="0" y="0"/>
          <a:ext cx="0" cy="0"/>
          <a:chOff x="0" y="0"/>
          <a:chExt cx="0" cy="0"/>
        </a:xfrm>
      </p:grpSpPr>
      <p:sp>
        <p:nvSpPr>
          <p:cNvPr id="117" name="Google Shape;117;p67"/>
          <p:cNvSpPr/>
          <p:nvPr/>
        </p:nvSpPr>
        <p:spPr>
          <a:xfrm>
            <a:off x="0" y="1588"/>
            <a:ext cx="9144000" cy="514350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8" name="Google Shape;118;p67"/>
          <p:cNvPicPr preferRelativeResize="0"/>
          <p:nvPr/>
        </p:nvPicPr>
        <p:blipFill rotWithShape="1">
          <a:blip r:embed="rId2">
            <a:alphaModFix/>
          </a:blip>
          <a:srcRect l="21169" t="11113" r="21073" b="8446"/>
          <a:stretch/>
        </p:blipFill>
        <p:spPr>
          <a:xfrm>
            <a:off x="6764867" y="1584250"/>
            <a:ext cx="2297898" cy="2258343"/>
          </a:xfrm>
          <a:prstGeom prst="rect">
            <a:avLst/>
          </a:prstGeom>
          <a:noFill/>
          <a:ln>
            <a:noFill/>
          </a:ln>
        </p:spPr>
      </p:pic>
      <p:pic>
        <p:nvPicPr>
          <p:cNvPr id="119" name="Google Shape;119;p67"/>
          <p:cNvPicPr preferRelativeResize="0"/>
          <p:nvPr/>
        </p:nvPicPr>
        <p:blipFill rotWithShape="1">
          <a:blip r:embed="rId3">
            <a:alphaModFix/>
          </a:blip>
          <a:srcRect/>
          <a:stretch/>
        </p:blipFill>
        <p:spPr>
          <a:xfrm>
            <a:off x="8372235" y="198573"/>
            <a:ext cx="604217" cy="46140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396">
          <p15:clr>
            <a:srgbClr val="FBAE40"/>
          </p15:clr>
        </p15:guide>
        <p15:guide id="2" pos="5364">
          <p15:clr>
            <a:srgbClr val="FBAE40"/>
          </p15:clr>
        </p15:guide>
        <p15:guide id="3" orient="horz" pos="2851">
          <p15:clr>
            <a:srgbClr val="FBAE40"/>
          </p15:clr>
        </p15:guide>
        <p15:guide id="4" orient="horz" pos="38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
        <p:cNvGrpSpPr/>
        <p:nvPr/>
      </p:nvGrpSpPr>
      <p:grpSpPr>
        <a:xfrm>
          <a:off x="0" y="0"/>
          <a:ext cx="0" cy="0"/>
          <a:chOff x="0" y="0"/>
          <a:chExt cx="0" cy="0"/>
        </a:xfrm>
      </p:grpSpPr>
      <p:pic>
        <p:nvPicPr>
          <p:cNvPr id="131" name="Google Shape;131;p63"/>
          <p:cNvPicPr preferRelativeResize="0"/>
          <p:nvPr/>
        </p:nvPicPr>
        <p:blipFill rotWithShape="1">
          <a:blip r:embed="rId2">
            <a:alphaModFix/>
          </a:blip>
          <a:srcRect/>
          <a:stretch/>
        </p:blipFill>
        <p:spPr>
          <a:xfrm>
            <a:off x="8372236" y="198573"/>
            <a:ext cx="604217" cy="461402"/>
          </a:xfrm>
          <a:prstGeom prst="rect">
            <a:avLst/>
          </a:prstGeom>
          <a:noFill/>
          <a:ln>
            <a:noFill/>
          </a:ln>
        </p:spPr>
      </p:pic>
      <p:sp>
        <p:nvSpPr>
          <p:cNvPr id="132" name="Google Shape;132;p63"/>
          <p:cNvSpPr/>
          <p:nvPr/>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133" name="Google Shape;133;p63"/>
          <p:cNvPicPr preferRelativeResize="0"/>
          <p:nvPr/>
        </p:nvPicPr>
        <p:blipFill rotWithShape="1">
          <a:blip r:embed="rId3">
            <a:alphaModFix/>
          </a:blip>
          <a:srcRect l="21169" t="11113" r="18064" b="33320"/>
          <a:stretch/>
        </p:blipFill>
        <p:spPr>
          <a:xfrm>
            <a:off x="8398042" y="4635796"/>
            <a:ext cx="786809" cy="507704"/>
          </a:xfrm>
          <a:prstGeom prst="rect">
            <a:avLst/>
          </a:prstGeom>
          <a:noFill/>
          <a:ln>
            <a:noFill/>
          </a:ln>
        </p:spPr>
      </p:pic>
      <p:sp>
        <p:nvSpPr>
          <p:cNvPr id="134" name="Google Shape;134;p63"/>
          <p:cNvSpPr txBox="1"/>
          <p:nvPr/>
        </p:nvSpPr>
        <p:spPr>
          <a:xfrm>
            <a:off x="87464" y="4913181"/>
            <a:ext cx="164820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BFBF"/>
              </a:buClr>
              <a:buSzPts val="800"/>
              <a:buFont typeface="Arial"/>
              <a:buNone/>
            </a:pPr>
            <a:r>
              <a:rPr lang="en-US" sz="800" b="0" i="0" u="none" strike="noStrike" cap="none">
                <a:solidFill>
                  <a:srgbClr val="BFBFBF"/>
                </a:solidFill>
                <a:latin typeface="Arial"/>
                <a:ea typeface="Arial"/>
                <a:cs typeface="Arial"/>
                <a:sym typeface="Arial"/>
              </a:rPr>
              <a:t>Institute for Economics &amp; Peace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35"/>
        <p:cNvGrpSpPr/>
        <p:nvPr/>
      </p:nvGrpSpPr>
      <p:grpSpPr>
        <a:xfrm>
          <a:off x="0" y="0"/>
          <a:ext cx="0" cy="0"/>
          <a:chOff x="0" y="0"/>
          <a:chExt cx="0" cy="0"/>
        </a:xfrm>
      </p:grpSpPr>
      <p:sp>
        <p:nvSpPr>
          <p:cNvPr id="136" name="Google Shape;136;p70"/>
          <p:cNvSpPr/>
          <p:nvPr/>
        </p:nvSpPr>
        <p:spPr>
          <a:xfrm>
            <a:off x="0" y="1588"/>
            <a:ext cx="9144000" cy="514350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137" name="Google Shape;137;p70"/>
          <p:cNvPicPr preferRelativeResize="0"/>
          <p:nvPr/>
        </p:nvPicPr>
        <p:blipFill rotWithShape="1">
          <a:blip r:embed="rId2">
            <a:alphaModFix/>
          </a:blip>
          <a:srcRect/>
          <a:stretch/>
        </p:blipFill>
        <p:spPr>
          <a:xfrm>
            <a:off x="8372235" y="198573"/>
            <a:ext cx="604217" cy="461402"/>
          </a:xfrm>
          <a:prstGeom prst="rect">
            <a:avLst/>
          </a:prstGeom>
          <a:noFill/>
          <a:ln>
            <a:noFill/>
          </a:ln>
        </p:spPr>
      </p:pic>
      <p:sp>
        <p:nvSpPr>
          <p:cNvPr id="138" name="Google Shape;138;p70"/>
          <p:cNvSpPr txBox="1">
            <a:spLocks noGrp="1"/>
          </p:cNvSpPr>
          <p:nvPr>
            <p:ph type="dt" idx="10"/>
          </p:nvPr>
        </p:nvSpPr>
        <p:spPr>
          <a:xfrm>
            <a:off x="628814" y="4768734"/>
            <a:ext cx="2057341"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70"/>
          <p:cNvSpPr txBox="1">
            <a:spLocks noGrp="1"/>
          </p:cNvSpPr>
          <p:nvPr>
            <p:ph type="ftr" idx="11"/>
          </p:nvPr>
        </p:nvSpPr>
        <p:spPr>
          <a:xfrm>
            <a:off x="3029144" y="4768734"/>
            <a:ext cx="3085713"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0"/>
          <p:cNvSpPr txBox="1">
            <a:spLocks noGrp="1"/>
          </p:cNvSpPr>
          <p:nvPr>
            <p:ph type="sldNum" idx="12"/>
          </p:nvPr>
        </p:nvSpPr>
        <p:spPr>
          <a:xfrm>
            <a:off x="6457846" y="4768734"/>
            <a:ext cx="2057340" cy="2739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Calibri"/>
              <a:buNone/>
              <a:defRPr sz="135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1" name="Google Shape;141;p70"/>
          <p:cNvSpPr/>
          <p:nvPr/>
        </p:nvSpPr>
        <p:spPr>
          <a:xfrm>
            <a:off x="431800" y="3145891"/>
            <a:ext cx="1347153" cy="8972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142" name="Google Shape;142;p70"/>
          <p:cNvPicPr preferRelativeResize="0"/>
          <p:nvPr/>
        </p:nvPicPr>
        <p:blipFill rotWithShape="1">
          <a:blip r:embed="rId3">
            <a:alphaModFix/>
          </a:blip>
          <a:srcRect l="21169" t="11113" r="21073" b="8446"/>
          <a:stretch/>
        </p:blipFill>
        <p:spPr>
          <a:xfrm>
            <a:off x="431800" y="3344332"/>
            <a:ext cx="1345130" cy="13219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Image Placeholder">
  <p:cSld name="Big Image Placeholder">
    <p:spTree>
      <p:nvGrpSpPr>
        <p:cNvPr id="1" name="Shape 143"/>
        <p:cNvGrpSpPr/>
        <p:nvPr/>
      </p:nvGrpSpPr>
      <p:grpSpPr>
        <a:xfrm>
          <a:off x="0" y="0"/>
          <a:ext cx="0" cy="0"/>
          <a:chOff x="0" y="0"/>
          <a:chExt cx="0" cy="0"/>
        </a:xfrm>
      </p:grpSpPr>
      <p:sp>
        <p:nvSpPr>
          <p:cNvPr id="144" name="Google Shape;144;p71"/>
          <p:cNvSpPr/>
          <p:nvPr/>
        </p:nvSpPr>
        <p:spPr>
          <a:xfrm>
            <a:off x="0" y="1588"/>
            <a:ext cx="9144000" cy="514350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145" name="Google Shape;145;p71"/>
          <p:cNvPicPr preferRelativeResize="0"/>
          <p:nvPr/>
        </p:nvPicPr>
        <p:blipFill rotWithShape="1">
          <a:blip r:embed="rId2">
            <a:alphaModFix/>
          </a:blip>
          <a:srcRect l="21169" t="11113" r="21073" b="8446"/>
          <a:stretch/>
        </p:blipFill>
        <p:spPr>
          <a:xfrm>
            <a:off x="6764867" y="1584250"/>
            <a:ext cx="2297898" cy="2258343"/>
          </a:xfrm>
          <a:prstGeom prst="rect">
            <a:avLst/>
          </a:prstGeom>
          <a:noFill/>
          <a:ln>
            <a:noFill/>
          </a:ln>
        </p:spPr>
      </p:pic>
      <p:pic>
        <p:nvPicPr>
          <p:cNvPr id="146" name="Google Shape;146;p71"/>
          <p:cNvPicPr preferRelativeResize="0"/>
          <p:nvPr/>
        </p:nvPicPr>
        <p:blipFill rotWithShape="1">
          <a:blip r:embed="rId3">
            <a:alphaModFix/>
          </a:blip>
          <a:srcRect/>
          <a:stretch/>
        </p:blipFill>
        <p:spPr>
          <a:xfrm>
            <a:off x="8372235" y="198573"/>
            <a:ext cx="604217" cy="4614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ig Image Placeholder">
  <p:cSld name="1_Big Image Placeholder">
    <p:spTree>
      <p:nvGrpSpPr>
        <p:cNvPr id="1" name="Shape 147"/>
        <p:cNvGrpSpPr/>
        <p:nvPr/>
      </p:nvGrpSpPr>
      <p:grpSpPr>
        <a:xfrm>
          <a:off x="0" y="0"/>
          <a:ext cx="0" cy="0"/>
          <a:chOff x="0" y="0"/>
          <a:chExt cx="0" cy="0"/>
        </a:xfrm>
      </p:grpSpPr>
      <p:sp>
        <p:nvSpPr>
          <p:cNvPr id="148" name="Google Shape;148;p72"/>
          <p:cNvSpPr/>
          <p:nvPr/>
        </p:nvSpPr>
        <p:spPr>
          <a:xfrm>
            <a:off x="0" y="1588"/>
            <a:ext cx="9144000" cy="514350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149" name="Google Shape;149;p72"/>
          <p:cNvPicPr preferRelativeResize="0"/>
          <p:nvPr/>
        </p:nvPicPr>
        <p:blipFill rotWithShape="1">
          <a:blip r:embed="rId2">
            <a:alphaModFix/>
          </a:blip>
          <a:srcRect l="21169" t="11113" r="28375" b="31699"/>
          <a:stretch/>
        </p:blipFill>
        <p:spPr>
          <a:xfrm>
            <a:off x="4484537" y="1418491"/>
            <a:ext cx="4659464" cy="3726597"/>
          </a:xfrm>
          <a:prstGeom prst="rect">
            <a:avLst/>
          </a:prstGeom>
          <a:noFill/>
          <a:ln>
            <a:noFill/>
          </a:ln>
        </p:spPr>
      </p:pic>
      <p:pic>
        <p:nvPicPr>
          <p:cNvPr id="150" name="Google Shape;150;p72"/>
          <p:cNvPicPr preferRelativeResize="0"/>
          <p:nvPr/>
        </p:nvPicPr>
        <p:blipFill rotWithShape="1">
          <a:blip r:embed="rId3">
            <a:alphaModFix/>
          </a:blip>
          <a:srcRect/>
          <a:stretch/>
        </p:blipFill>
        <p:spPr>
          <a:xfrm>
            <a:off x="8372235" y="198573"/>
            <a:ext cx="604217" cy="4614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dk1"/>
        </a:solidFill>
        <a:effectLst/>
      </p:bgPr>
    </p:bg>
    <p:spTree>
      <p:nvGrpSpPr>
        <p:cNvPr id="1" name="Shape 151"/>
        <p:cNvGrpSpPr/>
        <p:nvPr/>
      </p:nvGrpSpPr>
      <p:grpSpPr>
        <a:xfrm>
          <a:off x="0" y="0"/>
          <a:ext cx="0" cy="0"/>
          <a:chOff x="0" y="0"/>
          <a:chExt cx="0" cy="0"/>
        </a:xfrm>
      </p:grpSpPr>
      <p:sp>
        <p:nvSpPr>
          <p:cNvPr id="152" name="Google Shape;152;p73"/>
          <p:cNvSpPr/>
          <p:nvPr/>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153" name="Google Shape;153;p73"/>
          <p:cNvPicPr preferRelativeResize="0"/>
          <p:nvPr/>
        </p:nvPicPr>
        <p:blipFill rotWithShape="1">
          <a:blip r:embed="rId2">
            <a:alphaModFix/>
          </a:blip>
          <a:srcRect l="21169" t="11113" r="18064" b="33320"/>
          <a:stretch/>
        </p:blipFill>
        <p:spPr>
          <a:xfrm>
            <a:off x="8398042" y="4635796"/>
            <a:ext cx="786809" cy="507704"/>
          </a:xfrm>
          <a:prstGeom prst="rect">
            <a:avLst/>
          </a:prstGeom>
          <a:noFill/>
          <a:ln>
            <a:noFill/>
          </a:ln>
        </p:spPr>
      </p:pic>
      <p:sp>
        <p:nvSpPr>
          <p:cNvPr id="154" name="Google Shape;154;p73"/>
          <p:cNvSpPr txBox="1"/>
          <p:nvPr/>
        </p:nvSpPr>
        <p:spPr>
          <a:xfrm>
            <a:off x="87464" y="4913181"/>
            <a:ext cx="164820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Institute for Economics &amp; Peace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sp>
        <p:nvSpPr>
          <p:cNvPr id="18" name="Google Shape;18;g253fa14b5a6_0_1013"/>
          <p:cNvSpPr/>
          <p:nvPr/>
        </p:nvSpPr>
        <p:spPr>
          <a:xfrm>
            <a:off x="0" y="1588"/>
            <a:ext cx="9144000" cy="5143500"/>
          </a:xfrm>
          <a:prstGeom prst="rect">
            <a:avLst/>
          </a:prstGeom>
          <a:solidFill>
            <a:srgbClr val="00081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Arial"/>
              <a:ea typeface="Arial"/>
              <a:cs typeface="Arial"/>
              <a:sym typeface="Arial"/>
            </a:endParaRPr>
          </a:p>
        </p:txBody>
      </p:sp>
      <p:pic>
        <p:nvPicPr>
          <p:cNvPr id="19" name="Google Shape;19;g253fa14b5a6_0_1013"/>
          <p:cNvPicPr preferRelativeResize="0"/>
          <p:nvPr/>
        </p:nvPicPr>
        <p:blipFill rotWithShape="1">
          <a:blip r:embed="rId2">
            <a:alphaModFix/>
          </a:blip>
          <a:srcRect/>
          <a:stretch/>
        </p:blipFill>
        <p:spPr>
          <a:xfrm>
            <a:off x="8353306" y="198572"/>
            <a:ext cx="604217" cy="461259"/>
          </a:xfrm>
          <a:prstGeom prst="rect">
            <a:avLst/>
          </a:prstGeom>
          <a:noFill/>
          <a:ln>
            <a:noFill/>
          </a:ln>
        </p:spPr>
      </p:pic>
      <p:sp>
        <p:nvSpPr>
          <p:cNvPr id="20" name="Google Shape;20;g253fa14b5a6_0_1013"/>
          <p:cNvSpPr txBox="1"/>
          <p:nvPr/>
        </p:nvSpPr>
        <p:spPr>
          <a:xfrm>
            <a:off x="87464" y="4913169"/>
            <a:ext cx="15921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Institute for Economics &amp; Peace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dk1"/>
        </a:solidFill>
        <a:effectLst/>
      </p:bgPr>
    </p:bg>
    <p:spTree>
      <p:nvGrpSpPr>
        <p:cNvPr id="1" name="Shape 89"/>
        <p:cNvGrpSpPr/>
        <p:nvPr/>
      </p:nvGrpSpPr>
      <p:grpSpPr>
        <a:xfrm>
          <a:off x="0" y="0"/>
          <a:ext cx="0" cy="0"/>
          <a:chOff x="0" y="0"/>
          <a:chExt cx="0" cy="0"/>
        </a:xfrm>
      </p:grpSpPr>
      <p:sp>
        <p:nvSpPr>
          <p:cNvPr id="90" name="Google Shape;90;p69"/>
          <p:cNvSpPr/>
          <p:nvPr/>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1" name="Google Shape;91;p69"/>
          <p:cNvSpPr txBox="1"/>
          <p:nvPr/>
        </p:nvSpPr>
        <p:spPr>
          <a:xfrm>
            <a:off x="87464" y="4913181"/>
            <a:ext cx="164820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Institute for Economics &amp; Peace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9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396">
          <p15:clr>
            <a:srgbClr val="FBAE40"/>
          </p15:clr>
        </p15:guide>
        <p15:guide id="2" pos="5364">
          <p15:clr>
            <a:srgbClr val="FBAE40"/>
          </p15:clr>
        </p15:guide>
        <p15:guide id="3" orient="horz" pos="2851">
          <p15:clr>
            <a:srgbClr val="FBAE40"/>
          </p15:clr>
        </p15:guide>
        <p15:guide id="4" orient="horz" pos="3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ig Image Placeholder">
  <p:cSld name="2_Big Image Placeholder">
    <p:spTree>
      <p:nvGrpSpPr>
        <p:cNvPr id="1" name="Shape 93"/>
        <p:cNvGrpSpPr/>
        <p:nvPr/>
      </p:nvGrpSpPr>
      <p:grpSpPr>
        <a:xfrm>
          <a:off x="0" y="0"/>
          <a:ext cx="0" cy="0"/>
          <a:chOff x="0" y="0"/>
          <a:chExt cx="0" cy="0"/>
        </a:xfrm>
      </p:grpSpPr>
      <p:sp>
        <p:nvSpPr>
          <p:cNvPr id="94" name="Google Shape;94;p52"/>
          <p:cNvSpPr/>
          <p:nvPr/>
        </p:nvSpPr>
        <p:spPr>
          <a:xfrm>
            <a:off x="0" y="1588"/>
            <a:ext cx="9144000" cy="514350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Calibri"/>
              <a:ea typeface="Calibri"/>
              <a:cs typeface="Calibri"/>
              <a:sym typeface="Calibri"/>
            </a:endParaRPr>
          </a:p>
        </p:txBody>
      </p:sp>
      <p:pic>
        <p:nvPicPr>
          <p:cNvPr id="95" name="Google Shape;95;p52"/>
          <p:cNvPicPr preferRelativeResize="0"/>
          <p:nvPr/>
        </p:nvPicPr>
        <p:blipFill rotWithShape="1">
          <a:blip r:embed="rId2">
            <a:alphaModFix/>
          </a:blip>
          <a:srcRect/>
          <a:stretch/>
        </p:blipFill>
        <p:spPr>
          <a:xfrm>
            <a:off x="8372236" y="198573"/>
            <a:ext cx="604217" cy="461402"/>
          </a:xfrm>
          <a:prstGeom prst="rect">
            <a:avLst/>
          </a:prstGeom>
          <a:noFill/>
          <a:ln>
            <a:noFill/>
          </a:ln>
        </p:spPr>
      </p:pic>
      <p:pic>
        <p:nvPicPr>
          <p:cNvPr id="96" name="Google Shape;96;p52"/>
          <p:cNvPicPr preferRelativeResize="0"/>
          <p:nvPr/>
        </p:nvPicPr>
        <p:blipFill rotWithShape="1">
          <a:blip r:embed="rId3">
            <a:alphaModFix/>
          </a:blip>
          <a:srcRect/>
          <a:stretch/>
        </p:blipFill>
        <p:spPr>
          <a:xfrm>
            <a:off x="5020679" y="856960"/>
            <a:ext cx="3725632" cy="366591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reak 4">
  <p:cSld name="Image Break 4">
    <p:bg>
      <p:bgPr>
        <a:solidFill>
          <a:srgbClr val="00081C"/>
        </a:solidFill>
        <a:effectLst/>
      </p:bgPr>
    </p:bg>
    <p:spTree>
      <p:nvGrpSpPr>
        <p:cNvPr id="1" name="Shape 97"/>
        <p:cNvGrpSpPr/>
        <p:nvPr/>
      </p:nvGrpSpPr>
      <p:grpSpPr>
        <a:xfrm>
          <a:off x="0" y="0"/>
          <a:ext cx="0" cy="0"/>
          <a:chOff x="0" y="0"/>
          <a:chExt cx="0" cy="0"/>
        </a:xfrm>
      </p:grpSpPr>
      <p:sp>
        <p:nvSpPr>
          <p:cNvPr id="98" name="Google Shape;98;p53"/>
          <p:cNvSpPr>
            <a:spLocks noGrp="1"/>
          </p:cNvSpPr>
          <p:nvPr>
            <p:ph type="pic" idx="2"/>
          </p:nvPr>
        </p:nvSpPr>
        <p:spPr>
          <a:xfrm>
            <a:off x="4600891" y="837098"/>
            <a:ext cx="3914700" cy="3470700"/>
          </a:xfrm>
          <a:prstGeom prst="rect">
            <a:avLst/>
          </a:prstGeom>
          <a:solidFill>
            <a:schemeClr val="accen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4"/>
        <p:cNvGrpSpPr/>
        <p:nvPr/>
      </p:nvGrpSpPr>
      <p:grpSpPr>
        <a:xfrm>
          <a:off x="0" y="0"/>
          <a:ext cx="0" cy="0"/>
          <a:chOff x="0" y="0"/>
          <a:chExt cx="0" cy="0"/>
        </a:xfrm>
      </p:grpSpPr>
      <p:pic>
        <p:nvPicPr>
          <p:cNvPr id="105" name="Google Shape;105;p55"/>
          <p:cNvPicPr preferRelativeResize="0"/>
          <p:nvPr/>
        </p:nvPicPr>
        <p:blipFill rotWithShape="1">
          <a:blip r:embed="rId2">
            <a:alphaModFix/>
          </a:blip>
          <a:srcRect/>
          <a:stretch/>
        </p:blipFill>
        <p:spPr>
          <a:xfrm>
            <a:off x="8372236" y="198573"/>
            <a:ext cx="604217" cy="461402"/>
          </a:xfrm>
          <a:prstGeom prst="rect">
            <a:avLst/>
          </a:prstGeom>
          <a:noFill/>
          <a:ln>
            <a:noFill/>
          </a:ln>
        </p:spPr>
      </p:pic>
      <p:sp>
        <p:nvSpPr>
          <p:cNvPr id="106" name="Google Shape;106;p55"/>
          <p:cNvSpPr/>
          <p:nvPr/>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7" name="Google Shape;107;p55"/>
          <p:cNvPicPr preferRelativeResize="0"/>
          <p:nvPr/>
        </p:nvPicPr>
        <p:blipFill rotWithShape="1">
          <a:blip r:embed="rId3">
            <a:alphaModFix/>
          </a:blip>
          <a:srcRect l="21169" t="11113" r="18064" b="33320"/>
          <a:stretch/>
        </p:blipFill>
        <p:spPr>
          <a:xfrm>
            <a:off x="8398042" y="4635796"/>
            <a:ext cx="786809" cy="507704"/>
          </a:xfrm>
          <a:prstGeom prst="rect">
            <a:avLst/>
          </a:prstGeom>
          <a:noFill/>
          <a:ln>
            <a:noFill/>
          </a:ln>
        </p:spPr>
      </p:pic>
      <p:sp>
        <p:nvSpPr>
          <p:cNvPr id="108" name="Google Shape;108;p55"/>
          <p:cNvSpPr txBox="1"/>
          <p:nvPr/>
        </p:nvSpPr>
        <p:spPr>
          <a:xfrm>
            <a:off x="87464" y="4913181"/>
            <a:ext cx="164820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BFBFBF"/>
                </a:solidFill>
                <a:latin typeface="Arial"/>
                <a:ea typeface="Arial"/>
                <a:cs typeface="Arial"/>
                <a:sym typeface="Arial"/>
              </a:rPr>
              <a:t>Institute for Economics &amp; Peace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ransition spd="med">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51"/>
          <p:cNvSpPr txBox="1">
            <a:spLocks noGrp="1"/>
          </p:cNvSpPr>
          <p:nvPr>
            <p:ph type="title"/>
          </p:nvPr>
        </p:nvSpPr>
        <p:spPr>
          <a:xfrm>
            <a:off x="628814" y="273928"/>
            <a:ext cx="7886372" cy="99447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650"/>
              <a:buFont typeface="Arial"/>
              <a:buNone/>
              <a:defRPr sz="16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51"/>
          <p:cNvSpPr txBox="1">
            <a:spLocks noGrp="1"/>
          </p:cNvSpPr>
          <p:nvPr>
            <p:ph type="body" idx="1"/>
          </p:nvPr>
        </p:nvSpPr>
        <p:spPr>
          <a:xfrm>
            <a:off x="628814" y="1369642"/>
            <a:ext cx="7886372" cy="3264511"/>
          </a:xfrm>
          <a:prstGeom prst="rect">
            <a:avLst/>
          </a:prstGeom>
          <a:noFill/>
          <a:ln>
            <a:noFill/>
          </a:ln>
        </p:spPr>
        <p:txBody>
          <a:bodyPr spcFirstLastPara="1" wrap="square" lIns="91425" tIns="45700" rIns="91425" bIns="45700" anchor="t" anchorCtr="0">
            <a:normAutofit/>
          </a:bodyPr>
          <a:lstStyle>
            <a:lvl1pPr marL="457200" marR="0" lvl="0"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1pPr>
            <a:lvl2pPr marL="914400" marR="0" lvl="1" indent="-285750" algn="l" rtl="0">
              <a:lnSpc>
                <a:spcPct val="90000"/>
              </a:lnSpc>
              <a:spcBef>
                <a:spcPts val="188"/>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6225" algn="l" rtl="0">
              <a:lnSpc>
                <a:spcPct val="90000"/>
              </a:lnSpc>
              <a:spcBef>
                <a:spcPts val="188"/>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3pPr>
            <a:lvl4pPr marL="1828800" marR="0" lvl="3"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4pPr>
            <a:lvl5pPr marL="2286000" marR="0" lvl="4"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5pPr>
            <a:lvl6pPr marL="2743200" marR="0" lvl="5"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6pPr>
            <a:lvl7pPr marL="3200400" marR="0" lvl="6"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7pPr>
            <a:lvl8pPr marL="3657600" marR="0" lvl="7"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8pPr>
            <a:lvl9pPr marL="4114800" marR="0" lvl="8"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9pPr>
          </a:lstStyle>
          <a:p>
            <a:endParaRPr/>
          </a:p>
        </p:txBody>
      </p:sp>
      <p:sp>
        <p:nvSpPr>
          <p:cNvPr id="79" name="Google Shape;79;p51"/>
          <p:cNvSpPr txBox="1">
            <a:spLocks noGrp="1"/>
          </p:cNvSpPr>
          <p:nvPr>
            <p:ph type="dt" idx="10"/>
          </p:nvPr>
        </p:nvSpPr>
        <p:spPr>
          <a:xfrm>
            <a:off x="628814" y="4768734"/>
            <a:ext cx="2057341" cy="27392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0" name="Google Shape;80;p51"/>
          <p:cNvSpPr txBox="1">
            <a:spLocks noGrp="1"/>
          </p:cNvSpPr>
          <p:nvPr>
            <p:ph type="ftr" idx="11"/>
          </p:nvPr>
        </p:nvSpPr>
        <p:spPr>
          <a:xfrm>
            <a:off x="3029144" y="4768734"/>
            <a:ext cx="3085713" cy="27392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 id="2147483678" r:id="rId7"/>
  </p:sldLayoutIdLst>
  <p:transition spd="med">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62"/>
          <p:cNvSpPr txBox="1">
            <a:spLocks noGrp="1"/>
          </p:cNvSpPr>
          <p:nvPr>
            <p:ph type="title"/>
          </p:nvPr>
        </p:nvSpPr>
        <p:spPr>
          <a:xfrm>
            <a:off x="628814" y="273928"/>
            <a:ext cx="7886372" cy="99447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650"/>
              <a:buFont typeface="Arial"/>
              <a:buNone/>
              <a:defRPr sz="16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62"/>
          <p:cNvSpPr txBox="1">
            <a:spLocks noGrp="1"/>
          </p:cNvSpPr>
          <p:nvPr>
            <p:ph type="body" idx="1"/>
          </p:nvPr>
        </p:nvSpPr>
        <p:spPr>
          <a:xfrm>
            <a:off x="628814" y="1369642"/>
            <a:ext cx="7886372" cy="3264511"/>
          </a:xfrm>
          <a:prstGeom prst="rect">
            <a:avLst/>
          </a:prstGeom>
          <a:noFill/>
          <a:ln>
            <a:noFill/>
          </a:ln>
        </p:spPr>
        <p:txBody>
          <a:bodyPr spcFirstLastPara="1" wrap="square" lIns="91425" tIns="45700" rIns="91425" bIns="45700" anchor="t" anchorCtr="0">
            <a:normAutofit/>
          </a:bodyPr>
          <a:lstStyle>
            <a:lvl1pPr marL="457200" marR="0" lvl="0"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1pPr>
            <a:lvl2pPr marL="914400" marR="0" lvl="1" indent="-285750" algn="l" rtl="0">
              <a:lnSpc>
                <a:spcPct val="90000"/>
              </a:lnSpc>
              <a:spcBef>
                <a:spcPts val="188"/>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6225" algn="l" rtl="0">
              <a:lnSpc>
                <a:spcPct val="90000"/>
              </a:lnSpc>
              <a:spcBef>
                <a:spcPts val="188"/>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3pPr>
            <a:lvl4pPr marL="1828800" marR="0" lvl="3"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4pPr>
            <a:lvl5pPr marL="2286000" marR="0" lvl="4"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5pPr>
            <a:lvl6pPr marL="2743200" marR="0" lvl="5"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6pPr>
            <a:lvl7pPr marL="3200400" marR="0" lvl="6"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7pPr>
            <a:lvl8pPr marL="3657600" marR="0" lvl="7"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8pPr>
            <a:lvl9pPr marL="4114800" marR="0" lvl="8" indent="-271462" algn="l" rtl="0">
              <a:lnSpc>
                <a:spcPct val="90000"/>
              </a:lnSpc>
              <a:spcBef>
                <a:spcPts val="188"/>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9pPr>
          </a:lstStyle>
          <a:p>
            <a:endParaRPr/>
          </a:p>
        </p:txBody>
      </p:sp>
      <p:sp>
        <p:nvSpPr>
          <p:cNvPr id="127" name="Google Shape;127;p62"/>
          <p:cNvSpPr txBox="1">
            <a:spLocks noGrp="1"/>
          </p:cNvSpPr>
          <p:nvPr>
            <p:ph type="dt" idx="10"/>
          </p:nvPr>
        </p:nvSpPr>
        <p:spPr>
          <a:xfrm>
            <a:off x="628814" y="4768734"/>
            <a:ext cx="2057341" cy="27392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8" name="Google Shape;128;p62"/>
          <p:cNvSpPr txBox="1">
            <a:spLocks noGrp="1"/>
          </p:cNvSpPr>
          <p:nvPr>
            <p:ph type="ftr" idx="11"/>
          </p:nvPr>
        </p:nvSpPr>
        <p:spPr>
          <a:xfrm>
            <a:off x="3029144" y="4768734"/>
            <a:ext cx="3085713" cy="27392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ransition spd="med">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E_0.xm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F_0.xm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4893-7E2C-21B1-87A0-EE2F77A87531}"/>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C425FC7-0159-9187-51CA-B367893F0247}"/>
              </a:ext>
            </a:extLst>
          </p:cNvPr>
          <p:cNvSpPr>
            <a:spLocks noGrp="1"/>
          </p:cNvSpPr>
          <p:nvPr>
            <p:ph type="subTitle" idx="1"/>
          </p:nvPr>
        </p:nvSpPr>
        <p:spPr>
          <a:xfrm>
            <a:off x="311700" y="2401553"/>
            <a:ext cx="8520600" cy="792900"/>
          </a:xfrm>
        </p:spPr>
        <p:txBody>
          <a:bodyPr/>
          <a:lstStyle/>
          <a:p>
            <a:endParaRPr lang="en-GB"/>
          </a:p>
        </p:txBody>
      </p:sp>
      <p:pic>
        <p:nvPicPr>
          <p:cNvPr id="5" name="Picture 4">
            <a:extLst>
              <a:ext uri="{FF2B5EF4-FFF2-40B4-BE49-F238E27FC236}">
                <a16:creationId xmlns:a16="http://schemas.microsoft.com/office/drawing/2014/main" id="{7E218E45-5AB6-6C29-668D-F018B909C309}"/>
              </a:ext>
            </a:extLst>
          </p:cNvPr>
          <p:cNvPicPr>
            <a:picLocks noChangeAspect="1"/>
          </p:cNvPicPr>
          <p:nvPr/>
        </p:nvPicPr>
        <p:blipFill>
          <a:blip r:embed="rId3"/>
          <a:stretch>
            <a:fillRect/>
          </a:stretch>
        </p:blipFill>
        <p:spPr>
          <a:xfrm>
            <a:off x="0" y="0"/>
            <a:ext cx="9144000" cy="3289403"/>
          </a:xfrm>
          <a:prstGeom prst="rect">
            <a:avLst/>
          </a:prstGeom>
        </p:spPr>
      </p:pic>
      <p:pic>
        <p:nvPicPr>
          <p:cNvPr id="7" name="Picture 6">
            <a:extLst>
              <a:ext uri="{FF2B5EF4-FFF2-40B4-BE49-F238E27FC236}">
                <a16:creationId xmlns:a16="http://schemas.microsoft.com/office/drawing/2014/main" id="{0E967615-184E-5DA0-F901-B8F11EF29BEF}"/>
              </a:ext>
            </a:extLst>
          </p:cNvPr>
          <p:cNvPicPr>
            <a:picLocks noChangeAspect="1"/>
          </p:cNvPicPr>
          <p:nvPr/>
        </p:nvPicPr>
        <p:blipFill>
          <a:blip r:embed="rId4"/>
          <a:stretch>
            <a:fillRect/>
          </a:stretch>
        </p:blipFill>
        <p:spPr>
          <a:xfrm>
            <a:off x="1627224" y="3677985"/>
            <a:ext cx="5676900" cy="1162050"/>
          </a:xfrm>
          <a:prstGeom prst="rect">
            <a:avLst/>
          </a:prstGeom>
        </p:spPr>
      </p:pic>
    </p:spTree>
    <p:extLst>
      <p:ext uri="{BB962C8B-B14F-4D97-AF65-F5344CB8AC3E}">
        <p14:creationId xmlns:p14="http://schemas.microsoft.com/office/powerpoint/2010/main" val="30446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g253ae4fee85_3_785"/>
          <p:cNvPicPr preferRelativeResize="0"/>
          <p:nvPr/>
        </p:nvPicPr>
        <p:blipFill rotWithShape="1">
          <a:blip r:embed="rId3">
            <a:alphaModFix/>
          </a:blip>
          <a:srcRect/>
          <a:stretch/>
        </p:blipFill>
        <p:spPr>
          <a:xfrm>
            <a:off x="8472432" y="146033"/>
            <a:ext cx="530175" cy="404859"/>
          </a:xfrm>
          <a:prstGeom prst="rect">
            <a:avLst/>
          </a:prstGeom>
          <a:noFill/>
          <a:ln>
            <a:noFill/>
          </a:ln>
        </p:spPr>
      </p:pic>
      <p:sp>
        <p:nvSpPr>
          <p:cNvPr id="635" name="Google Shape;635;g253ae4fee85_3_785"/>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36" name="Google Shape;636;g253ae4fee85_3_785"/>
          <p:cNvPicPr preferRelativeResize="0"/>
          <p:nvPr/>
        </p:nvPicPr>
        <p:blipFill rotWithShape="1">
          <a:blip r:embed="rId4">
            <a:alphaModFix/>
          </a:blip>
          <a:srcRect/>
          <a:stretch/>
        </p:blipFill>
        <p:spPr>
          <a:xfrm>
            <a:off x="193153" y="4984751"/>
            <a:ext cx="1646664" cy="84431"/>
          </a:xfrm>
          <a:prstGeom prst="rect">
            <a:avLst/>
          </a:prstGeom>
          <a:noFill/>
          <a:ln>
            <a:noFill/>
          </a:ln>
        </p:spPr>
      </p:pic>
      <p:sp>
        <p:nvSpPr>
          <p:cNvPr id="637" name="Google Shape;637;g253ae4fee85_3_785"/>
          <p:cNvSpPr txBox="1"/>
          <p:nvPr/>
        </p:nvSpPr>
        <p:spPr>
          <a:xfrm>
            <a:off x="167474" y="198573"/>
            <a:ext cx="44193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000" b="1" i="0" u="none" strike="noStrike" cap="none">
              <a:solidFill>
                <a:srgbClr val="000000"/>
              </a:solidFill>
              <a:latin typeface="Arial"/>
              <a:ea typeface="Arial"/>
              <a:cs typeface="Arial"/>
              <a:sym typeface="Arial"/>
            </a:endParaRPr>
          </a:p>
        </p:txBody>
      </p:sp>
      <p:sp>
        <p:nvSpPr>
          <p:cNvPr id="638" name="Google Shape;638;g253ae4fee85_3_785"/>
          <p:cNvSpPr txBox="1"/>
          <p:nvPr/>
        </p:nvSpPr>
        <p:spPr>
          <a:xfrm>
            <a:off x="1331680" y="783133"/>
            <a:ext cx="2716470" cy="531600"/>
          </a:xfrm>
          <a:prstGeom prst="rect">
            <a:avLst/>
          </a:prstGeom>
          <a:noFill/>
          <a:ln>
            <a:noFill/>
          </a:ln>
        </p:spPr>
        <p:txBody>
          <a:bodyPr spcFirstLastPara="1" wrap="square" lIns="0" tIns="0" rIns="0" bIns="0" anchor="t" anchorCtr="0">
            <a:noAutofit/>
          </a:bodyPr>
          <a:lstStyle/>
          <a:p>
            <a:pPr marL="0" marR="0" lvl="2" indent="0" algn="l" rtl="0">
              <a:lnSpc>
                <a:spcPct val="100000"/>
              </a:lnSpc>
              <a:spcBef>
                <a:spcPts val="0"/>
              </a:spcBef>
              <a:spcAft>
                <a:spcPts val="0"/>
              </a:spcAft>
              <a:buClr>
                <a:srgbClr val="FFC000"/>
              </a:buClr>
              <a:buSzPts val="1100"/>
              <a:buFont typeface="Arial"/>
              <a:buNone/>
            </a:pPr>
            <a:r>
              <a:rPr lang="en-US" sz="1350" b="0" i="0" u="none" strike="noStrike" cap="none">
                <a:solidFill>
                  <a:srgbClr val="000000"/>
                </a:solidFill>
                <a:latin typeface="Arial"/>
                <a:ea typeface="Arial"/>
                <a:cs typeface="Arial"/>
                <a:sym typeface="Arial"/>
              </a:rPr>
              <a:t>The average level of global country peacefulness has deteriorated by </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FFC000"/>
              </a:buClr>
              <a:buSzPts val="1100"/>
              <a:buFont typeface="Arial"/>
              <a:buNone/>
            </a:pPr>
            <a:endParaRPr sz="1350" b="0" i="0" u="none" strike="noStrike" cap="none">
              <a:solidFill>
                <a:srgbClr val="385623"/>
              </a:solidFill>
              <a:latin typeface="Arial"/>
              <a:ea typeface="Arial"/>
              <a:cs typeface="Arial"/>
              <a:sym typeface="Arial"/>
            </a:endParaRPr>
          </a:p>
          <a:p>
            <a:pPr marL="0" marR="0" lvl="2" indent="0" algn="l" rtl="0">
              <a:lnSpc>
                <a:spcPct val="100000"/>
              </a:lnSpc>
              <a:spcBef>
                <a:spcPts val="0"/>
              </a:spcBef>
              <a:spcAft>
                <a:spcPts val="0"/>
              </a:spcAft>
              <a:buClr>
                <a:srgbClr val="FFC000"/>
              </a:buClr>
              <a:buSzPts val="1100"/>
              <a:buFont typeface="Arial"/>
              <a:buNone/>
            </a:pPr>
            <a:endParaRPr sz="1350" b="0" i="0" u="none" strike="noStrike" cap="none">
              <a:solidFill>
                <a:srgbClr val="385623"/>
              </a:solidFill>
              <a:latin typeface="Arial"/>
              <a:ea typeface="Arial"/>
              <a:cs typeface="Arial"/>
              <a:sym typeface="Arial"/>
            </a:endParaRPr>
          </a:p>
          <a:p>
            <a:pPr marL="0" marR="0" lvl="2" indent="0" algn="l" rtl="0">
              <a:lnSpc>
                <a:spcPct val="100000"/>
              </a:lnSpc>
              <a:spcBef>
                <a:spcPts val="0"/>
              </a:spcBef>
              <a:spcAft>
                <a:spcPts val="0"/>
              </a:spcAft>
              <a:buClr>
                <a:srgbClr val="FFC000"/>
              </a:buClr>
              <a:buSzPts val="1100"/>
              <a:buFont typeface="Arial"/>
              <a:buNone/>
            </a:pPr>
            <a:endParaRPr sz="1350" b="0" i="0" u="none" strike="noStrike" cap="none">
              <a:solidFill>
                <a:srgbClr val="385623"/>
              </a:solidFill>
              <a:latin typeface="Arial"/>
              <a:ea typeface="Arial"/>
              <a:cs typeface="Arial"/>
              <a:sym typeface="Arial"/>
            </a:endParaRPr>
          </a:p>
        </p:txBody>
      </p:sp>
      <p:sp>
        <p:nvSpPr>
          <p:cNvPr id="639" name="Google Shape;639;g253ae4fee85_3_785"/>
          <p:cNvSpPr/>
          <p:nvPr/>
        </p:nvSpPr>
        <p:spPr>
          <a:xfrm>
            <a:off x="5010613" y="3265475"/>
            <a:ext cx="3577800" cy="1169700"/>
          </a:xfrm>
          <a:prstGeom prst="rect">
            <a:avLst/>
          </a:prstGeom>
          <a:noFill/>
          <a:ln>
            <a:noFill/>
          </a:ln>
        </p:spPr>
        <p:txBody>
          <a:bodyPr spcFirstLastPara="1" wrap="square" lIns="91425" tIns="45700" rIns="91425" bIns="45700" anchor="t" anchorCtr="0">
            <a:noAutofit/>
          </a:bodyPr>
          <a:lstStyle/>
          <a:p>
            <a:pPr marL="0" marR="0" lvl="2" indent="0" algn="l" rtl="0">
              <a:lnSpc>
                <a:spcPct val="115000"/>
              </a:lnSpc>
              <a:spcBef>
                <a:spcPts val="0"/>
              </a:spcBef>
              <a:spcAft>
                <a:spcPts val="0"/>
              </a:spcAft>
              <a:buClr>
                <a:srgbClr val="FFC000"/>
              </a:buClr>
              <a:buSzPts val="1100"/>
              <a:buFont typeface="Arial"/>
              <a:buNone/>
            </a:pPr>
            <a:r>
              <a:rPr lang="en-US" sz="1200" b="1" i="0" u="none" strike="noStrike" cap="none">
                <a:solidFill>
                  <a:srgbClr val="000000"/>
                </a:solidFill>
                <a:latin typeface="Arial"/>
                <a:ea typeface="Arial"/>
                <a:cs typeface="Arial"/>
                <a:sym typeface="Arial"/>
              </a:rPr>
              <a:t>Deteriorations primarily driven by changes in:</a:t>
            </a:r>
            <a:endParaRPr sz="1200" b="0" i="0" u="none" strike="noStrike" cap="none">
              <a:solidFill>
                <a:srgbClr val="000000"/>
              </a:solidFill>
              <a:latin typeface="Arial"/>
              <a:ea typeface="Arial"/>
              <a:cs typeface="Arial"/>
              <a:sym typeface="Arial"/>
            </a:endParaRPr>
          </a:p>
          <a:p>
            <a:pPr marL="171450" marR="0" lvl="4" indent="-171450" algn="l" rtl="0">
              <a:lnSpc>
                <a:spcPct val="115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External Conflicts Fought</a:t>
            </a:r>
            <a:endParaRPr sz="1200" b="0" i="0" u="none" strike="noStrike" cap="none">
              <a:solidFill>
                <a:srgbClr val="000000"/>
              </a:solidFill>
              <a:latin typeface="Arial"/>
              <a:ea typeface="Arial"/>
              <a:cs typeface="Arial"/>
              <a:sym typeface="Arial"/>
            </a:endParaRPr>
          </a:p>
          <a:p>
            <a:pPr marL="171450" marR="0" lvl="4" indent="-171450" algn="l" rtl="0">
              <a:lnSpc>
                <a:spcPct val="115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Political Instability</a:t>
            </a:r>
            <a:endParaRPr sz="1200" b="0" i="0" u="none" strike="noStrike" cap="none">
              <a:solidFill>
                <a:srgbClr val="000000"/>
              </a:solidFill>
              <a:latin typeface="Arial"/>
              <a:ea typeface="Arial"/>
              <a:cs typeface="Arial"/>
              <a:sym typeface="Arial"/>
            </a:endParaRPr>
          </a:p>
          <a:p>
            <a:pPr marL="171450" marR="0" lvl="2" indent="-171450" algn="l" rtl="0">
              <a:lnSpc>
                <a:spcPct val="115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Deaths from Internal Conflict</a:t>
            </a:r>
            <a:endParaRPr sz="1200" b="0" i="0" u="none" strike="noStrike" cap="none">
              <a:solidFill>
                <a:srgbClr val="000000"/>
              </a:solidFill>
              <a:latin typeface="Arial"/>
              <a:ea typeface="Arial"/>
              <a:cs typeface="Arial"/>
              <a:sym typeface="Arial"/>
            </a:endParaRPr>
          </a:p>
        </p:txBody>
      </p:sp>
      <p:sp>
        <p:nvSpPr>
          <p:cNvPr id="640" name="Google Shape;640;g253ae4fee85_3_785"/>
          <p:cNvSpPr txBox="1"/>
          <p:nvPr/>
        </p:nvSpPr>
        <p:spPr>
          <a:xfrm>
            <a:off x="5128433" y="2189261"/>
            <a:ext cx="3150900" cy="831000"/>
          </a:xfrm>
          <a:prstGeom prst="rect">
            <a:avLst/>
          </a:prstGeom>
          <a:noFill/>
          <a:ln>
            <a:noFill/>
          </a:ln>
        </p:spPr>
        <p:txBody>
          <a:bodyPr spcFirstLastPara="1" wrap="square" lIns="0" tIns="0" rIns="0" bIns="0" anchor="t" anchorCtr="0">
            <a:noAutofit/>
          </a:bodyPr>
          <a:lstStyle/>
          <a:p>
            <a:pPr marL="0" marR="0" lvl="2" indent="0" algn="l" rtl="0">
              <a:lnSpc>
                <a:spcPct val="115000"/>
              </a:lnSpc>
              <a:spcBef>
                <a:spcPts val="0"/>
              </a:spcBef>
              <a:spcAft>
                <a:spcPts val="0"/>
              </a:spcAft>
              <a:buClr>
                <a:srgbClr val="FFC000"/>
              </a:buClr>
              <a:buSzPts val="1100"/>
              <a:buFont typeface="Arial"/>
              <a:buNone/>
            </a:pPr>
            <a:r>
              <a:rPr lang="en-US" sz="1200" b="1" i="0" u="none" strike="noStrike" cap="none" dirty="0">
                <a:solidFill>
                  <a:srgbClr val="000000"/>
                </a:solidFill>
                <a:latin typeface="Arial"/>
                <a:ea typeface="Arial"/>
                <a:cs typeface="Arial"/>
                <a:sym typeface="Arial"/>
              </a:rPr>
              <a:t>Improvements were driven by changes in:</a:t>
            </a:r>
            <a:endParaRPr sz="1200" b="0" i="0" u="none" strike="noStrike" cap="none" dirty="0">
              <a:solidFill>
                <a:srgbClr val="000000"/>
              </a:solidFill>
              <a:latin typeface="Arial"/>
              <a:ea typeface="Arial"/>
              <a:cs typeface="Arial"/>
              <a:sym typeface="Arial"/>
            </a:endParaRPr>
          </a:p>
          <a:p>
            <a:pPr marL="171450" marR="0" lvl="2" indent="-171450" algn="l" rtl="0">
              <a:lnSpc>
                <a:spcPct val="115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Terrorism Impact</a:t>
            </a:r>
            <a:endParaRPr sz="1200" b="0" i="0" u="none" strike="noStrike" cap="none" dirty="0">
              <a:solidFill>
                <a:srgbClr val="000000"/>
              </a:solidFill>
              <a:latin typeface="Arial"/>
              <a:ea typeface="Arial"/>
              <a:cs typeface="Arial"/>
              <a:sym typeface="Arial"/>
            </a:endParaRPr>
          </a:p>
          <a:p>
            <a:pPr marL="171450" marR="0" lvl="2" indent="-171450" algn="l" rtl="0">
              <a:lnSpc>
                <a:spcPct val="115000"/>
              </a:lnSpc>
              <a:spcBef>
                <a:spcPts val="0"/>
              </a:spcBef>
              <a:spcAft>
                <a:spcPts val="0"/>
              </a:spcAft>
              <a:buClr>
                <a:srgbClr val="000000"/>
              </a:buClr>
              <a:buSzPts val="1200"/>
              <a:buFont typeface="Arial"/>
              <a:buChar char="•"/>
            </a:pPr>
            <a:r>
              <a:rPr lang="en-AU" sz="1200" b="0" i="0" u="none" strike="noStrike" cap="none" dirty="0">
                <a:solidFill>
                  <a:srgbClr val="000000"/>
                </a:solidFill>
                <a:latin typeface="Arial"/>
                <a:ea typeface="Arial"/>
                <a:cs typeface="Arial"/>
                <a:sym typeface="Arial"/>
              </a:rPr>
              <a:t>Political Terror Scale</a:t>
            </a:r>
            <a:endParaRPr sz="1200" b="0" i="0" u="none" strike="noStrike" cap="none" dirty="0">
              <a:solidFill>
                <a:srgbClr val="000000"/>
              </a:solidFill>
              <a:latin typeface="Arial"/>
              <a:ea typeface="Arial"/>
              <a:cs typeface="Arial"/>
              <a:sym typeface="Arial"/>
            </a:endParaRPr>
          </a:p>
          <a:p>
            <a:pPr marL="171450" marR="0" lvl="2" indent="-171450" algn="l" rtl="0">
              <a:lnSpc>
                <a:spcPct val="115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Military expenditure (% of GDP)</a:t>
            </a:r>
            <a:endParaRPr sz="1200" b="0" i="0" u="none" strike="noStrike" cap="none" dirty="0">
              <a:solidFill>
                <a:srgbClr val="000000"/>
              </a:solidFill>
              <a:latin typeface="Arial"/>
              <a:ea typeface="Arial"/>
              <a:cs typeface="Arial"/>
              <a:sym typeface="Arial"/>
            </a:endParaRPr>
          </a:p>
        </p:txBody>
      </p:sp>
      <p:sp>
        <p:nvSpPr>
          <p:cNvPr id="641" name="Google Shape;641;g253ae4fee85_3_785"/>
          <p:cNvSpPr txBox="1"/>
          <p:nvPr/>
        </p:nvSpPr>
        <p:spPr>
          <a:xfrm>
            <a:off x="516125" y="300925"/>
            <a:ext cx="29769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2023 key highlights </a:t>
            </a:r>
            <a:endParaRPr sz="2000" b="0" i="0" u="none" strike="noStrike" cap="none">
              <a:solidFill>
                <a:schemeClr val="dk1"/>
              </a:solidFill>
              <a:latin typeface="Arial"/>
              <a:ea typeface="Arial"/>
              <a:cs typeface="Arial"/>
              <a:sym typeface="Arial"/>
            </a:endParaRPr>
          </a:p>
        </p:txBody>
      </p:sp>
      <p:cxnSp>
        <p:nvCxnSpPr>
          <p:cNvPr id="642" name="Google Shape;642;g253ae4fee85_3_785"/>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pic>
        <p:nvPicPr>
          <p:cNvPr id="643" name="Google Shape;643;g253ae4fee85_3_785"/>
          <p:cNvPicPr preferRelativeResize="0"/>
          <p:nvPr/>
        </p:nvPicPr>
        <p:blipFill rotWithShape="1">
          <a:blip r:embed="rId5">
            <a:alphaModFix/>
          </a:blip>
          <a:srcRect/>
          <a:stretch/>
        </p:blipFill>
        <p:spPr>
          <a:xfrm>
            <a:off x="0" y="2514024"/>
            <a:ext cx="4195126" cy="2394900"/>
          </a:xfrm>
          <a:prstGeom prst="rect">
            <a:avLst/>
          </a:prstGeom>
          <a:noFill/>
          <a:ln>
            <a:noFill/>
          </a:ln>
        </p:spPr>
      </p:pic>
      <p:grpSp>
        <p:nvGrpSpPr>
          <p:cNvPr id="644" name="Google Shape;644;g253ae4fee85_3_785"/>
          <p:cNvGrpSpPr/>
          <p:nvPr/>
        </p:nvGrpSpPr>
        <p:grpSpPr>
          <a:xfrm>
            <a:off x="701195" y="1319128"/>
            <a:ext cx="3501562" cy="1254675"/>
            <a:chOff x="701195" y="1319128"/>
            <a:chExt cx="3501562" cy="1254675"/>
          </a:xfrm>
        </p:grpSpPr>
        <p:sp>
          <p:nvSpPr>
            <p:cNvPr id="645" name="Google Shape;645;g253ae4fee85_3_785"/>
            <p:cNvSpPr txBox="1"/>
            <p:nvPr/>
          </p:nvSpPr>
          <p:spPr>
            <a:xfrm>
              <a:off x="1331668" y="1319128"/>
              <a:ext cx="2871044" cy="630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5600" b="1" i="0" u="none" strike="noStrike" cap="none">
                  <a:solidFill>
                    <a:srgbClr val="000000"/>
                  </a:solidFill>
                  <a:latin typeface="Arial"/>
                  <a:ea typeface="Arial"/>
                  <a:cs typeface="Arial"/>
                  <a:sym typeface="Arial"/>
                </a:rPr>
                <a:t>0.42%</a:t>
              </a:r>
              <a:endParaRPr sz="5600" b="1" i="0" u="none" strike="noStrike" cap="none">
                <a:solidFill>
                  <a:srgbClr val="000000"/>
                </a:solidFill>
                <a:latin typeface="Arial"/>
                <a:ea typeface="Arial"/>
                <a:cs typeface="Arial"/>
                <a:sym typeface="Arial"/>
              </a:endParaRPr>
            </a:p>
          </p:txBody>
        </p:sp>
        <p:sp>
          <p:nvSpPr>
            <p:cNvPr id="646" name="Google Shape;646;g253ae4fee85_3_785"/>
            <p:cNvSpPr txBox="1"/>
            <p:nvPr/>
          </p:nvSpPr>
          <p:spPr>
            <a:xfrm>
              <a:off x="701195" y="2109703"/>
              <a:ext cx="3501562" cy="464100"/>
            </a:xfrm>
            <a:prstGeom prst="rect">
              <a:avLst/>
            </a:prstGeom>
            <a:noFill/>
            <a:ln>
              <a:noFill/>
            </a:ln>
          </p:spPr>
          <p:txBody>
            <a:bodyPr spcFirstLastPara="1" wrap="square" lIns="0" tIns="0" rIns="0" bIns="0" anchor="t" anchorCtr="0">
              <a:noAutofit/>
            </a:bodyPr>
            <a:lstStyle/>
            <a:p>
              <a:pPr marL="685845" marR="0" lvl="2" indent="0" algn="l" rtl="0">
                <a:lnSpc>
                  <a:spcPct val="90000"/>
                </a:lnSpc>
                <a:spcBef>
                  <a:spcPts val="0"/>
                </a:spcBef>
                <a:spcAft>
                  <a:spcPts val="0"/>
                </a:spcAft>
                <a:buClr>
                  <a:srgbClr val="FFC000"/>
                </a:buClr>
                <a:buSzPts val="1100"/>
                <a:buFont typeface="Arial"/>
                <a:buNone/>
              </a:pPr>
              <a:r>
                <a:rPr lang="en-US" sz="1350" b="1" i="0" u="none" strike="noStrike" cap="none">
                  <a:solidFill>
                    <a:srgbClr val="000000"/>
                  </a:solidFill>
                  <a:latin typeface="Arial"/>
                  <a:ea typeface="Arial"/>
                  <a:cs typeface="Arial"/>
                  <a:sym typeface="Arial"/>
                </a:rPr>
                <a:t>This is the 13</a:t>
              </a:r>
              <a:r>
                <a:rPr lang="en-US" sz="1350" b="1" i="0" u="none" strike="noStrike" cap="none" baseline="30000">
                  <a:solidFill>
                    <a:srgbClr val="000000"/>
                  </a:solidFill>
                  <a:latin typeface="Arial"/>
                  <a:ea typeface="Arial"/>
                  <a:cs typeface="Arial"/>
                  <a:sym typeface="Arial"/>
                </a:rPr>
                <a:t>th</a:t>
              </a:r>
              <a:r>
                <a:rPr lang="en-US" sz="1350" b="1" i="0" u="none" strike="noStrike" cap="none">
                  <a:solidFill>
                    <a:srgbClr val="000000"/>
                  </a:solidFill>
                  <a:latin typeface="Arial"/>
                  <a:ea typeface="Arial"/>
                  <a:cs typeface="Arial"/>
                  <a:sym typeface="Arial"/>
                </a:rPr>
                <a:t> deterioration in the last 15 years.</a:t>
              </a:r>
              <a:endParaRPr sz="1350" b="1" i="0" u="none" strike="noStrike" cap="none">
                <a:solidFill>
                  <a:srgbClr val="000000"/>
                </a:solidFill>
                <a:latin typeface="Arial"/>
                <a:ea typeface="Arial"/>
                <a:cs typeface="Arial"/>
                <a:sym typeface="Arial"/>
              </a:endParaRPr>
            </a:p>
          </p:txBody>
        </p:sp>
        <p:pic>
          <p:nvPicPr>
            <p:cNvPr id="647" name="Google Shape;647;g253ae4fee85_3_785"/>
            <p:cNvPicPr preferRelativeResize="0"/>
            <p:nvPr/>
          </p:nvPicPr>
          <p:blipFill rotWithShape="1">
            <a:blip r:embed="rId6">
              <a:alphaModFix/>
            </a:blip>
            <a:srcRect/>
            <a:stretch/>
          </p:blipFill>
          <p:spPr>
            <a:xfrm>
              <a:off x="3420297" y="1548584"/>
              <a:ext cx="402600" cy="402618"/>
            </a:xfrm>
            <a:prstGeom prst="rect">
              <a:avLst/>
            </a:prstGeom>
            <a:noFill/>
            <a:ln>
              <a:noFill/>
            </a:ln>
          </p:spPr>
        </p:pic>
      </p:grpSp>
      <p:grpSp>
        <p:nvGrpSpPr>
          <p:cNvPr id="648" name="Google Shape;648;g253ae4fee85_3_785"/>
          <p:cNvGrpSpPr/>
          <p:nvPr/>
        </p:nvGrpSpPr>
        <p:grpSpPr>
          <a:xfrm>
            <a:off x="5128422" y="1387409"/>
            <a:ext cx="3257101" cy="667384"/>
            <a:chOff x="5128422" y="1387409"/>
            <a:chExt cx="3257101" cy="667384"/>
          </a:xfrm>
        </p:grpSpPr>
        <p:sp>
          <p:nvSpPr>
            <p:cNvPr id="649" name="Google Shape;649;g253ae4fee85_3_785"/>
            <p:cNvSpPr txBox="1"/>
            <p:nvPr/>
          </p:nvSpPr>
          <p:spPr>
            <a:xfrm>
              <a:off x="5669266" y="1387409"/>
              <a:ext cx="1058100" cy="576300"/>
            </a:xfrm>
            <a:prstGeom prst="rect">
              <a:avLst/>
            </a:prstGeom>
            <a:noFill/>
            <a:ln>
              <a:noFill/>
            </a:ln>
          </p:spPr>
          <p:txBody>
            <a:bodyPr spcFirstLastPara="1" wrap="square" lIns="0" tIns="0" rIns="0" bIns="0" anchor="t" anchorCtr="0">
              <a:noAutofit/>
            </a:bodyPr>
            <a:lstStyle/>
            <a:p>
              <a:pPr marL="0" marR="0" lvl="2" indent="0" algn="l" rtl="0">
                <a:lnSpc>
                  <a:spcPct val="90000"/>
                </a:lnSpc>
                <a:spcBef>
                  <a:spcPts val="0"/>
                </a:spcBef>
                <a:spcAft>
                  <a:spcPts val="0"/>
                </a:spcAft>
                <a:buClr>
                  <a:srgbClr val="FFC000"/>
                </a:buClr>
                <a:buSzPts val="1100"/>
                <a:buFont typeface="Arial"/>
                <a:buNone/>
              </a:pPr>
              <a:r>
                <a:rPr lang="en-US" sz="4500" b="1" i="0" u="none" strike="noStrike" cap="none">
                  <a:solidFill>
                    <a:srgbClr val="000000"/>
                  </a:solidFill>
                  <a:latin typeface="Arial"/>
                  <a:ea typeface="Arial"/>
                  <a:cs typeface="Arial"/>
                  <a:sym typeface="Arial"/>
                </a:rPr>
                <a:t>79</a:t>
              </a:r>
              <a:r>
                <a:rPr lang="en-US" sz="1350" b="1" i="0" u="none" strike="noStrike" cap="none">
                  <a:solidFill>
                    <a:srgbClr val="000000"/>
                  </a:solidFill>
                  <a:latin typeface="Arial"/>
                  <a:ea typeface="Arial"/>
                  <a:cs typeface="Arial"/>
                  <a:sym typeface="Arial"/>
                </a:rPr>
                <a:t> </a:t>
              </a:r>
              <a:endParaRPr sz="1350" b="1" i="0" u="none" strike="noStrike" cap="none">
                <a:solidFill>
                  <a:srgbClr val="000000"/>
                </a:solidFill>
                <a:latin typeface="Arial"/>
                <a:ea typeface="Arial"/>
                <a:cs typeface="Arial"/>
                <a:sym typeface="Arial"/>
              </a:endParaRPr>
            </a:p>
          </p:txBody>
        </p:sp>
        <p:sp>
          <p:nvSpPr>
            <p:cNvPr id="650" name="Google Shape;650;g253ae4fee85_3_785"/>
            <p:cNvSpPr txBox="1"/>
            <p:nvPr/>
          </p:nvSpPr>
          <p:spPr>
            <a:xfrm>
              <a:off x="5804923" y="1702893"/>
              <a:ext cx="2580600" cy="351900"/>
            </a:xfrm>
            <a:prstGeom prst="rect">
              <a:avLst/>
            </a:prstGeom>
            <a:noFill/>
            <a:ln>
              <a:noFill/>
            </a:ln>
          </p:spPr>
          <p:txBody>
            <a:bodyPr spcFirstLastPara="1" wrap="square" lIns="0" tIns="0" rIns="0" bIns="0" anchor="t" anchorCtr="0">
              <a:noAutofit/>
            </a:bodyPr>
            <a:lstStyle/>
            <a:p>
              <a:pPr marL="685845" marR="0" lvl="2" indent="0" algn="l" rtl="0">
                <a:lnSpc>
                  <a:spcPct val="90000"/>
                </a:lnSpc>
                <a:spcBef>
                  <a:spcPts val="0"/>
                </a:spcBef>
                <a:spcAft>
                  <a:spcPts val="0"/>
                </a:spcAft>
                <a:buClr>
                  <a:srgbClr val="FFC000"/>
                </a:buClr>
                <a:buSzPts val="1100"/>
                <a:buFont typeface="Arial"/>
                <a:buNone/>
              </a:pPr>
              <a:r>
                <a:rPr lang="en-US" sz="1350" b="0" i="0" u="none" strike="noStrike" cap="none">
                  <a:solidFill>
                    <a:srgbClr val="000000"/>
                  </a:solidFill>
                  <a:latin typeface="Arial"/>
                  <a:ea typeface="Arial"/>
                  <a:cs typeface="Arial"/>
                  <a:sym typeface="Arial"/>
                </a:rPr>
                <a:t>countries deteriorated</a:t>
              </a:r>
              <a:endParaRPr sz="1350" b="1" i="0" u="none" strike="noStrike" cap="none">
                <a:solidFill>
                  <a:srgbClr val="000000"/>
                </a:solidFill>
                <a:latin typeface="Arial"/>
                <a:ea typeface="Arial"/>
                <a:cs typeface="Arial"/>
                <a:sym typeface="Arial"/>
              </a:endParaRPr>
            </a:p>
          </p:txBody>
        </p:sp>
        <p:pic>
          <p:nvPicPr>
            <p:cNvPr id="651" name="Google Shape;651;g253ae4fee85_3_785"/>
            <p:cNvPicPr preferRelativeResize="0"/>
            <p:nvPr/>
          </p:nvPicPr>
          <p:blipFill rotWithShape="1">
            <a:blip r:embed="rId6">
              <a:alphaModFix/>
            </a:blip>
            <a:srcRect/>
            <a:stretch/>
          </p:blipFill>
          <p:spPr>
            <a:xfrm>
              <a:off x="5128422" y="1472384"/>
              <a:ext cx="402600" cy="402618"/>
            </a:xfrm>
            <a:prstGeom prst="rect">
              <a:avLst/>
            </a:prstGeom>
            <a:noFill/>
            <a:ln>
              <a:noFill/>
            </a:ln>
          </p:spPr>
        </p:pic>
      </p:grpSp>
      <p:grpSp>
        <p:nvGrpSpPr>
          <p:cNvPr id="652" name="Google Shape;652;g253ae4fee85_3_785"/>
          <p:cNvGrpSpPr/>
          <p:nvPr/>
        </p:nvGrpSpPr>
        <p:grpSpPr>
          <a:xfrm>
            <a:off x="5128563" y="812307"/>
            <a:ext cx="3167735" cy="660173"/>
            <a:chOff x="5128563" y="812307"/>
            <a:chExt cx="3167735" cy="660173"/>
          </a:xfrm>
        </p:grpSpPr>
        <p:sp>
          <p:nvSpPr>
            <p:cNvPr id="653" name="Google Shape;653;g253ae4fee85_3_785"/>
            <p:cNvSpPr txBox="1"/>
            <p:nvPr/>
          </p:nvSpPr>
          <p:spPr>
            <a:xfrm>
              <a:off x="5669266" y="812307"/>
              <a:ext cx="1058100" cy="576300"/>
            </a:xfrm>
            <a:prstGeom prst="rect">
              <a:avLst/>
            </a:prstGeom>
            <a:noFill/>
            <a:ln>
              <a:noFill/>
            </a:ln>
          </p:spPr>
          <p:txBody>
            <a:bodyPr spcFirstLastPara="1" wrap="square" lIns="0" tIns="0" rIns="0" bIns="0" anchor="t" anchorCtr="0">
              <a:noAutofit/>
            </a:bodyPr>
            <a:lstStyle/>
            <a:p>
              <a:pPr marL="0" marR="0" lvl="2" indent="0" algn="l" rtl="0">
                <a:lnSpc>
                  <a:spcPct val="90000"/>
                </a:lnSpc>
                <a:spcBef>
                  <a:spcPts val="0"/>
                </a:spcBef>
                <a:spcAft>
                  <a:spcPts val="0"/>
                </a:spcAft>
                <a:buClr>
                  <a:srgbClr val="FFC000"/>
                </a:buClr>
                <a:buSzPts val="1100"/>
                <a:buFont typeface="Arial"/>
                <a:buNone/>
              </a:pPr>
              <a:r>
                <a:rPr lang="en-US" sz="4500" b="1" i="0" u="none" strike="noStrike" cap="none">
                  <a:solidFill>
                    <a:srgbClr val="000000"/>
                  </a:solidFill>
                  <a:latin typeface="Arial"/>
                  <a:ea typeface="Arial"/>
                  <a:cs typeface="Arial"/>
                  <a:sym typeface="Arial"/>
                </a:rPr>
                <a:t>84</a:t>
              </a:r>
              <a:endParaRPr sz="1050" b="1" i="0" u="none" strike="noStrike" cap="none">
                <a:solidFill>
                  <a:srgbClr val="000000"/>
                </a:solidFill>
                <a:latin typeface="Arial"/>
                <a:ea typeface="Arial"/>
                <a:cs typeface="Arial"/>
                <a:sym typeface="Arial"/>
              </a:endParaRPr>
            </a:p>
          </p:txBody>
        </p:sp>
        <p:sp>
          <p:nvSpPr>
            <p:cNvPr id="654" name="Google Shape;654;g253ae4fee85_3_785"/>
            <p:cNvSpPr txBox="1"/>
            <p:nvPr/>
          </p:nvSpPr>
          <p:spPr>
            <a:xfrm>
              <a:off x="5834498" y="940880"/>
              <a:ext cx="2461800" cy="531600"/>
            </a:xfrm>
            <a:prstGeom prst="rect">
              <a:avLst/>
            </a:prstGeom>
            <a:noFill/>
            <a:ln>
              <a:noFill/>
            </a:ln>
          </p:spPr>
          <p:txBody>
            <a:bodyPr spcFirstLastPara="1" wrap="square" lIns="0" tIns="0" rIns="0" bIns="0" anchor="t" anchorCtr="0">
              <a:noAutofit/>
            </a:bodyPr>
            <a:lstStyle/>
            <a:p>
              <a:pPr marL="685845" marR="0" lvl="2" indent="0" algn="l" rtl="0">
                <a:lnSpc>
                  <a:spcPct val="90000"/>
                </a:lnSpc>
                <a:spcBef>
                  <a:spcPts val="0"/>
                </a:spcBef>
                <a:spcAft>
                  <a:spcPts val="0"/>
                </a:spcAft>
                <a:buClr>
                  <a:srgbClr val="FFC000"/>
                </a:buClr>
                <a:buSzPts val="1100"/>
                <a:buFont typeface="Arial"/>
                <a:buNone/>
              </a:pPr>
              <a:r>
                <a:rPr lang="en-US" sz="1350" b="0" i="0" u="none" strike="noStrike" cap="none">
                  <a:solidFill>
                    <a:srgbClr val="000000"/>
                  </a:solidFill>
                  <a:latin typeface="Arial"/>
                  <a:ea typeface="Arial"/>
                  <a:cs typeface="Arial"/>
                  <a:sym typeface="Arial"/>
                </a:rPr>
                <a:t>countries became more peaceful</a:t>
              </a:r>
              <a:endParaRPr sz="1350" b="1" i="0" u="none" strike="noStrike" cap="none">
                <a:solidFill>
                  <a:srgbClr val="000000"/>
                </a:solidFill>
                <a:latin typeface="Arial"/>
                <a:ea typeface="Arial"/>
                <a:cs typeface="Arial"/>
                <a:sym typeface="Arial"/>
              </a:endParaRPr>
            </a:p>
          </p:txBody>
        </p:sp>
        <p:pic>
          <p:nvPicPr>
            <p:cNvPr id="655" name="Google Shape;655;g253ae4fee85_3_785"/>
            <p:cNvPicPr preferRelativeResize="0"/>
            <p:nvPr/>
          </p:nvPicPr>
          <p:blipFill rotWithShape="1">
            <a:blip r:embed="rId7">
              <a:alphaModFix/>
            </a:blip>
            <a:srcRect/>
            <a:stretch/>
          </p:blipFill>
          <p:spPr>
            <a:xfrm>
              <a:off x="5128563" y="899288"/>
              <a:ext cx="402336" cy="40233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10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9"/>
                                        </p:tgtEl>
                                        <p:attrNameLst>
                                          <p:attrName>style.visibility</p:attrName>
                                        </p:attrNameLst>
                                      </p:cBhvr>
                                      <p:to>
                                        <p:strVal val="visible"/>
                                      </p:to>
                                    </p:set>
                                    <p:animEffect transition="in" filter="fade">
                                      <p:cBhvr>
                                        <p:cTn id="12" dur="10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g253ae4fee85_3_0"/>
          <p:cNvPicPr preferRelativeResize="0"/>
          <p:nvPr/>
        </p:nvPicPr>
        <p:blipFill rotWithShape="1">
          <a:blip r:embed="rId4">
            <a:alphaModFix/>
          </a:blip>
          <a:srcRect/>
          <a:stretch/>
        </p:blipFill>
        <p:spPr>
          <a:xfrm>
            <a:off x="8472432" y="146033"/>
            <a:ext cx="530175" cy="404859"/>
          </a:xfrm>
          <a:prstGeom prst="rect">
            <a:avLst/>
          </a:prstGeom>
          <a:noFill/>
          <a:ln>
            <a:noFill/>
          </a:ln>
        </p:spPr>
      </p:pic>
      <p:sp>
        <p:nvSpPr>
          <p:cNvPr id="686" name="Google Shape;686;g253ae4fee85_3_0"/>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87" name="Google Shape;687;g253ae4fee85_3_0"/>
          <p:cNvPicPr preferRelativeResize="0"/>
          <p:nvPr/>
        </p:nvPicPr>
        <p:blipFill rotWithShape="1">
          <a:blip r:embed="rId5">
            <a:alphaModFix/>
          </a:blip>
          <a:srcRect/>
          <a:stretch/>
        </p:blipFill>
        <p:spPr>
          <a:xfrm>
            <a:off x="193153" y="4984751"/>
            <a:ext cx="1646664" cy="84431"/>
          </a:xfrm>
          <a:prstGeom prst="rect">
            <a:avLst/>
          </a:prstGeom>
          <a:noFill/>
          <a:ln>
            <a:noFill/>
          </a:ln>
        </p:spPr>
      </p:pic>
      <p:grpSp>
        <p:nvGrpSpPr>
          <p:cNvPr id="688" name="Google Shape;688;g253ae4fee85_3_0"/>
          <p:cNvGrpSpPr/>
          <p:nvPr/>
        </p:nvGrpSpPr>
        <p:grpSpPr>
          <a:xfrm>
            <a:off x="2038717" y="1070577"/>
            <a:ext cx="1811427" cy="465943"/>
            <a:chOff x="2038717" y="1070577"/>
            <a:chExt cx="1811427" cy="465943"/>
          </a:xfrm>
        </p:grpSpPr>
        <p:sp>
          <p:nvSpPr>
            <p:cNvPr id="689" name="Google Shape;689;g253ae4fee85_3_0"/>
            <p:cNvSpPr txBox="1"/>
            <p:nvPr/>
          </p:nvSpPr>
          <p:spPr>
            <a:xfrm>
              <a:off x="2594847" y="1097920"/>
              <a:ext cx="1105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ICELAND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a:t>
              </a:r>
              <a:endParaRPr sz="1200" b="0" i="0" u="none" strike="noStrike" cap="none">
                <a:solidFill>
                  <a:schemeClr val="dk1"/>
                </a:solidFill>
                <a:latin typeface="Arial"/>
                <a:ea typeface="Arial"/>
                <a:cs typeface="Arial"/>
                <a:sym typeface="Arial"/>
              </a:endParaRPr>
            </a:p>
          </p:txBody>
        </p:sp>
        <p:sp>
          <p:nvSpPr>
            <p:cNvPr id="690" name="Google Shape;690;g253ae4fee85_3_0"/>
            <p:cNvSpPr/>
            <p:nvPr/>
          </p:nvSpPr>
          <p:spPr>
            <a:xfrm>
              <a:off x="3645544" y="1370779"/>
              <a:ext cx="204600" cy="104700"/>
            </a:xfrm>
            <a:prstGeom prst="lef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91" name="Google Shape;691;g253ae4fee85_3_0"/>
            <p:cNvSpPr/>
            <p:nvPr/>
          </p:nvSpPr>
          <p:spPr>
            <a:xfrm>
              <a:off x="2038717" y="1070577"/>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92" name="Google Shape;692;g253ae4fee85_3_0"/>
            <p:cNvSpPr txBox="1"/>
            <p:nvPr/>
          </p:nvSpPr>
          <p:spPr>
            <a:xfrm>
              <a:off x="2075325" y="1090968"/>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693" name="Google Shape;693;g253ae4fee85_3_0"/>
          <p:cNvGrpSpPr/>
          <p:nvPr/>
        </p:nvGrpSpPr>
        <p:grpSpPr>
          <a:xfrm>
            <a:off x="4648147" y="3589976"/>
            <a:ext cx="2088932" cy="469129"/>
            <a:chOff x="4648147" y="3589977"/>
            <a:chExt cx="2088932" cy="469129"/>
          </a:xfrm>
        </p:grpSpPr>
        <p:grpSp>
          <p:nvGrpSpPr>
            <p:cNvPr id="694" name="Google Shape;694;g253ae4fee85_3_0"/>
            <p:cNvGrpSpPr/>
            <p:nvPr/>
          </p:nvGrpSpPr>
          <p:grpSpPr>
            <a:xfrm>
              <a:off x="4648147" y="3589977"/>
              <a:ext cx="2088932" cy="469129"/>
              <a:chOff x="4648147" y="3589978"/>
              <a:chExt cx="2088932" cy="469129"/>
            </a:xfrm>
          </p:grpSpPr>
          <p:sp>
            <p:nvSpPr>
              <p:cNvPr id="695" name="Google Shape;695;g253ae4fee85_3_0"/>
              <p:cNvSpPr txBox="1"/>
              <p:nvPr/>
            </p:nvSpPr>
            <p:spPr>
              <a:xfrm>
                <a:off x="5204379" y="3620507"/>
                <a:ext cx="15327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SWITZERLAND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r>
                  <a:rPr lang="en-US" sz="1200" b="1" i="0" u="none" strike="noStrike" cap="none">
                    <a:solidFill>
                      <a:schemeClr val="dk1"/>
                    </a:solidFill>
                    <a:latin typeface="Calibri"/>
                    <a:ea typeface="Calibri"/>
                    <a:cs typeface="Calibri"/>
                    <a:sym typeface="Calibri"/>
                  </a:rPr>
                  <a:t>1</a:t>
                </a:r>
                <a:endParaRPr sz="1200" b="1" i="0" u="none" strike="noStrike" cap="none">
                  <a:solidFill>
                    <a:schemeClr val="dk1"/>
                  </a:solidFill>
                  <a:latin typeface="Calibri"/>
                  <a:ea typeface="Calibri"/>
                  <a:cs typeface="Calibri"/>
                  <a:sym typeface="Calibri"/>
                </a:endParaRPr>
              </a:p>
            </p:txBody>
          </p:sp>
          <p:sp>
            <p:nvSpPr>
              <p:cNvPr id="696" name="Google Shape;696;g253ae4fee85_3_0"/>
              <p:cNvSpPr/>
              <p:nvPr/>
            </p:nvSpPr>
            <p:spPr>
              <a:xfrm>
                <a:off x="4648147" y="3589978"/>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97" name="Google Shape;697;g253ae4fee85_3_0"/>
              <p:cNvSpPr txBox="1"/>
              <p:nvPr/>
            </p:nvSpPr>
            <p:spPr>
              <a:xfrm>
                <a:off x="4653079" y="3610375"/>
                <a:ext cx="61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grpSp>
        <p:sp>
          <p:nvSpPr>
            <p:cNvPr id="698" name="Google Shape;698;g253ae4fee85_3_0"/>
            <p:cNvSpPr/>
            <p:nvPr/>
          </p:nvSpPr>
          <p:spPr>
            <a:xfrm>
              <a:off x="6379427" y="3839799"/>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699" name="Google Shape;699;g253ae4fee85_3_0"/>
          <p:cNvGrpSpPr/>
          <p:nvPr/>
        </p:nvGrpSpPr>
        <p:grpSpPr>
          <a:xfrm>
            <a:off x="2038717" y="1693611"/>
            <a:ext cx="1854750" cy="484101"/>
            <a:chOff x="2038717" y="1693611"/>
            <a:chExt cx="1854750" cy="484101"/>
          </a:xfrm>
        </p:grpSpPr>
        <p:sp>
          <p:nvSpPr>
            <p:cNvPr id="700" name="Google Shape;700;g253ae4fee85_3_0"/>
            <p:cNvSpPr txBox="1"/>
            <p:nvPr/>
          </p:nvSpPr>
          <p:spPr>
            <a:xfrm>
              <a:off x="2594846" y="1739112"/>
              <a:ext cx="1282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DENMARK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chemeClr val="dk1"/>
                  </a:solidFill>
                  <a:latin typeface="Arial"/>
                  <a:ea typeface="Arial"/>
                  <a:cs typeface="Arial"/>
                  <a:sym typeface="Arial"/>
                </a:rPr>
                <a:t>Rank change: </a:t>
              </a:r>
              <a:r>
                <a:rPr lang="en-US" sz="1200" b="1" i="0" u="none" strike="noStrike" cap="none" dirty="0">
                  <a:solidFill>
                    <a:schemeClr val="dk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701" name="Google Shape;701;g253ae4fee85_3_0"/>
            <p:cNvSpPr/>
            <p:nvPr/>
          </p:nvSpPr>
          <p:spPr>
            <a:xfrm>
              <a:off x="2038717" y="1693611"/>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02" name="Google Shape;702;g253ae4fee85_3_0"/>
            <p:cNvSpPr txBox="1"/>
            <p:nvPr/>
          </p:nvSpPr>
          <p:spPr>
            <a:xfrm>
              <a:off x="2075325" y="1714690"/>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03" name="Google Shape;703;g253ae4fee85_3_0"/>
            <p:cNvSpPr/>
            <p:nvPr/>
          </p:nvSpPr>
          <p:spPr>
            <a:xfrm>
              <a:off x="3766267" y="1967473"/>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04" name="Google Shape;704;g253ae4fee85_3_0"/>
          <p:cNvGrpSpPr/>
          <p:nvPr/>
        </p:nvGrpSpPr>
        <p:grpSpPr>
          <a:xfrm>
            <a:off x="2038717" y="2334802"/>
            <a:ext cx="1840478" cy="469130"/>
            <a:chOff x="2038717" y="2334802"/>
            <a:chExt cx="1840478" cy="469130"/>
          </a:xfrm>
        </p:grpSpPr>
        <p:sp>
          <p:nvSpPr>
            <p:cNvPr id="705" name="Google Shape;705;g253ae4fee85_3_0"/>
            <p:cNvSpPr txBox="1"/>
            <p:nvPr/>
          </p:nvSpPr>
          <p:spPr>
            <a:xfrm>
              <a:off x="2594950" y="2365332"/>
              <a:ext cx="125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IRELAND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r>
                <a:rPr lang="en-US" sz="1200" b="1" i="0" u="none" strike="noStrike" cap="none">
                  <a:solidFill>
                    <a:schemeClr val="dk1"/>
                  </a:solidFill>
                  <a:latin typeface="Arial"/>
                  <a:ea typeface="Arial"/>
                  <a:cs typeface="Arial"/>
                  <a:sym typeface="Arial"/>
                </a:rPr>
                <a:t>1</a:t>
              </a:r>
              <a:endParaRPr sz="1200" b="1" i="0" u="none" strike="noStrike" cap="none">
                <a:solidFill>
                  <a:schemeClr val="dk1"/>
                </a:solidFill>
                <a:latin typeface="Calibri"/>
                <a:ea typeface="Calibri"/>
                <a:cs typeface="Calibri"/>
                <a:sym typeface="Calibri"/>
              </a:endParaRPr>
            </a:p>
          </p:txBody>
        </p:sp>
        <p:sp>
          <p:nvSpPr>
            <p:cNvPr id="706" name="Google Shape;706;g253ae4fee85_3_0"/>
            <p:cNvSpPr/>
            <p:nvPr/>
          </p:nvSpPr>
          <p:spPr>
            <a:xfrm>
              <a:off x="2038717" y="2334802"/>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07" name="Google Shape;707;g253ae4fee85_3_0"/>
            <p:cNvSpPr txBox="1"/>
            <p:nvPr/>
          </p:nvSpPr>
          <p:spPr>
            <a:xfrm>
              <a:off x="2075325" y="2355193"/>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08" name="Google Shape;708;g253ae4fee85_3_0"/>
            <p:cNvSpPr/>
            <p:nvPr/>
          </p:nvSpPr>
          <p:spPr>
            <a:xfrm rot="10800000">
              <a:off x="3751995" y="2595834"/>
              <a:ext cx="127200" cy="153600"/>
            </a:xfrm>
            <a:prstGeom prst="upArrow">
              <a:avLst>
                <a:gd name="adj1" fmla="val 50000"/>
                <a:gd name="adj2" fmla="val 50000"/>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09" name="Google Shape;709;g253ae4fee85_3_0"/>
          <p:cNvGrpSpPr/>
          <p:nvPr/>
        </p:nvGrpSpPr>
        <p:grpSpPr>
          <a:xfrm>
            <a:off x="2038717" y="2961023"/>
            <a:ext cx="2457127" cy="487245"/>
            <a:chOff x="2038717" y="2961023"/>
            <a:chExt cx="2457127" cy="487245"/>
          </a:xfrm>
        </p:grpSpPr>
        <p:sp>
          <p:nvSpPr>
            <p:cNvPr id="710" name="Google Shape;710;g253ae4fee85_3_0"/>
            <p:cNvSpPr txBox="1"/>
            <p:nvPr/>
          </p:nvSpPr>
          <p:spPr>
            <a:xfrm>
              <a:off x="2598044" y="3009668"/>
              <a:ext cx="1897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NEW ZEALAND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r>
                <a:rPr lang="en-US" sz="1200" b="1"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p:txBody>
        </p:sp>
        <p:sp>
          <p:nvSpPr>
            <p:cNvPr id="711" name="Google Shape;711;g253ae4fee85_3_0"/>
            <p:cNvSpPr/>
            <p:nvPr/>
          </p:nvSpPr>
          <p:spPr>
            <a:xfrm>
              <a:off x="2038717" y="2961023"/>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12" name="Google Shape;712;g253ae4fee85_3_0"/>
            <p:cNvSpPr txBox="1"/>
            <p:nvPr/>
          </p:nvSpPr>
          <p:spPr>
            <a:xfrm>
              <a:off x="2075325" y="2982102"/>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13" name="Google Shape;713;g253ae4fee85_3_0"/>
            <p:cNvSpPr/>
            <p:nvPr/>
          </p:nvSpPr>
          <p:spPr>
            <a:xfrm>
              <a:off x="3769997" y="3235954"/>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14" name="Google Shape;714;g253ae4fee85_3_0"/>
          <p:cNvGrpSpPr/>
          <p:nvPr/>
        </p:nvGrpSpPr>
        <p:grpSpPr>
          <a:xfrm>
            <a:off x="2038717" y="3605358"/>
            <a:ext cx="1842204" cy="469129"/>
            <a:chOff x="2038717" y="3605359"/>
            <a:chExt cx="1842204" cy="469129"/>
          </a:xfrm>
        </p:grpSpPr>
        <p:sp>
          <p:nvSpPr>
            <p:cNvPr id="715" name="Google Shape;715;g253ae4fee85_3_0"/>
            <p:cNvSpPr txBox="1"/>
            <p:nvPr/>
          </p:nvSpPr>
          <p:spPr>
            <a:xfrm>
              <a:off x="2594950" y="3635888"/>
              <a:ext cx="125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AUSTRIA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endParaRPr sz="1200" b="1" i="0" u="none" strike="noStrike" cap="none">
                <a:solidFill>
                  <a:schemeClr val="dk1"/>
                </a:solidFill>
                <a:latin typeface="Calibri"/>
                <a:ea typeface="Calibri"/>
                <a:cs typeface="Calibri"/>
                <a:sym typeface="Calibri"/>
              </a:endParaRPr>
            </a:p>
          </p:txBody>
        </p:sp>
        <p:sp>
          <p:nvSpPr>
            <p:cNvPr id="716" name="Google Shape;716;g253ae4fee85_3_0"/>
            <p:cNvSpPr/>
            <p:nvPr/>
          </p:nvSpPr>
          <p:spPr>
            <a:xfrm>
              <a:off x="2038717" y="3605359"/>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17" name="Google Shape;717;g253ae4fee85_3_0"/>
            <p:cNvSpPr txBox="1"/>
            <p:nvPr/>
          </p:nvSpPr>
          <p:spPr>
            <a:xfrm>
              <a:off x="2075325" y="3625749"/>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18" name="Google Shape;718;g253ae4fee85_3_0"/>
            <p:cNvSpPr/>
            <p:nvPr/>
          </p:nvSpPr>
          <p:spPr>
            <a:xfrm>
              <a:off x="3676321" y="3905716"/>
              <a:ext cx="204600" cy="104700"/>
            </a:xfrm>
            <a:prstGeom prst="lef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19" name="Google Shape;719;g253ae4fee85_3_0"/>
          <p:cNvGrpSpPr/>
          <p:nvPr/>
        </p:nvGrpSpPr>
        <p:grpSpPr>
          <a:xfrm>
            <a:off x="4648147" y="1070577"/>
            <a:ext cx="2457127" cy="487245"/>
            <a:chOff x="4648147" y="1070577"/>
            <a:chExt cx="2457127" cy="487245"/>
          </a:xfrm>
        </p:grpSpPr>
        <p:sp>
          <p:nvSpPr>
            <p:cNvPr id="720" name="Google Shape;720;g253ae4fee85_3_0"/>
            <p:cNvSpPr txBox="1"/>
            <p:nvPr/>
          </p:nvSpPr>
          <p:spPr>
            <a:xfrm>
              <a:off x="5207474" y="1119222"/>
              <a:ext cx="1897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SINGAPORE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r>
                <a:rPr lang="en-US" sz="1200" b="1" i="0" u="none" strike="noStrike" cap="none">
                  <a:solidFill>
                    <a:schemeClr val="dk1"/>
                  </a:solidFill>
                  <a:latin typeface="Arial"/>
                  <a:ea typeface="Arial"/>
                  <a:cs typeface="Arial"/>
                  <a:sym typeface="Arial"/>
                </a:rPr>
                <a:t>4</a:t>
              </a:r>
              <a:endParaRPr sz="1200" b="0" i="0" u="none" strike="noStrike" cap="none">
                <a:solidFill>
                  <a:schemeClr val="dk1"/>
                </a:solidFill>
                <a:latin typeface="Arial"/>
                <a:ea typeface="Arial"/>
                <a:cs typeface="Arial"/>
                <a:sym typeface="Arial"/>
              </a:endParaRPr>
            </a:p>
          </p:txBody>
        </p:sp>
        <p:sp>
          <p:nvSpPr>
            <p:cNvPr id="721" name="Google Shape;721;g253ae4fee85_3_0"/>
            <p:cNvSpPr/>
            <p:nvPr/>
          </p:nvSpPr>
          <p:spPr>
            <a:xfrm>
              <a:off x="4648147" y="1070577"/>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22" name="Google Shape;722;g253ae4fee85_3_0"/>
            <p:cNvSpPr txBox="1"/>
            <p:nvPr/>
          </p:nvSpPr>
          <p:spPr>
            <a:xfrm>
              <a:off x="4684755" y="1091656"/>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723" name="Google Shape;723;g253ae4fee85_3_0"/>
            <p:cNvSpPr/>
            <p:nvPr/>
          </p:nvSpPr>
          <p:spPr>
            <a:xfrm>
              <a:off x="6379426" y="1356756"/>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24" name="Google Shape;724;g253ae4fee85_3_0"/>
          <p:cNvGrpSpPr/>
          <p:nvPr/>
        </p:nvGrpSpPr>
        <p:grpSpPr>
          <a:xfrm>
            <a:off x="4648147" y="1709486"/>
            <a:ext cx="2457127" cy="487245"/>
            <a:chOff x="4648147" y="1709486"/>
            <a:chExt cx="2457127" cy="487245"/>
          </a:xfrm>
        </p:grpSpPr>
        <p:sp>
          <p:nvSpPr>
            <p:cNvPr id="725" name="Google Shape;725;g253ae4fee85_3_0"/>
            <p:cNvSpPr txBox="1"/>
            <p:nvPr/>
          </p:nvSpPr>
          <p:spPr>
            <a:xfrm>
              <a:off x="5207474" y="1758131"/>
              <a:ext cx="1897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PORTUGAL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r>
                <a:rPr lang="en-US" sz="1200" b="1" i="0" u="none" strike="noStrike" cap="none">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p:txBody>
        </p:sp>
        <p:sp>
          <p:nvSpPr>
            <p:cNvPr id="726" name="Google Shape;726;g253ae4fee85_3_0"/>
            <p:cNvSpPr/>
            <p:nvPr/>
          </p:nvSpPr>
          <p:spPr>
            <a:xfrm>
              <a:off x="4648147" y="1709486"/>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27" name="Google Shape;727;g253ae4fee85_3_0"/>
            <p:cNvSpPr txBox="1"/>
            <p:nvPr/>
          </p:nvSpPr>
          <p:spPr>
            <a:xfrm>
              <a:off x="4684755" y="1730565"/>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728" name="Google Shape;728;g253ae4fee85_3_0"/>
            <p:cNvSpPr/>
            <p:nvPr/>
          </p:nvSpPr>
          <p:spPr>
            <a:xfrm>
              <a:off x="6360669" y="1991783"/>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29" name="Google Shape;729;g253ae4fee85_3_0"/>
          <p:cNvGrpSpPr/>
          <p:nvPr/>
        </p:nvGrpSpPr>
        <p:grpSpPr>
          <a:xfrm>
            <a:off x="4648147" y="2348395"/>
            <a:ext cx="2088932" cy="469129"/>
            <a:chOff x="4648147" y="2348395"/>
            <a:chExt cx="2088932" cy="469129"/>
          </a:xfrm>
        </p:grpSpPr>
        <p:sp>
          <p:nvSpPr>
            <p:cNvPr id="730" name="Google Shape;730;g253ae4fee85_3_0"/>
            <p:cNvSpPr txBox="1"/>
            <p:nvPr/>
          </p:nvSpPr>
          <p:spPr>
            <a:xfrm>
              <a:off x="5204379" y="2378924"/>
              <a:ext cx="15327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SLOVENIA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r>
                <a:rPr lang="en-US" sz="1200" b="1" i="0" u="none" strike="noStrike" cap="none">
                  <a:solidFill>
                    <a:schemeClr val="dk1"/>
                  </a:solidFill>
                  <a:latin typeface="Arial"/>
                  <a:ea typeface="Arial"/>
                  <a:cs typeface="Arial"/>
                  <a:sym typeface="Arial"/>
                </a:rPr>
                <a:t>4</a:t>
              </a:r>
              <a:endParaRPr sz="1200" b="1" i="0" u="none" strike="noStrike" cap="none">
                <a:solidFill>
                  <a:schemeClr val="dk1"/>
                </a:solidFill>
                <a:latin typeface="Calibri"/>
                <a:ea typeface="Calibri"/>
                <a:cs typeface="Calibri"/>
                <a:sym typeface="Calibri"/>
              </a:endParaRPr>
            </a:p>
          </p:txBody>
        </p:sp>
        <p:sp>
          <p:nvSpPr>
            <p:cNvPr id="731" name="Google Shape;731;g253ae4fee85_3_0"/>
            <p:cNvSpPr/>
            <p:nvPr/>
          </p:nvSpPr>
          <p:spPr>
            <a:xfrm>
              <a:off x="4648147" y="2348395"/>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32" name="Google Shape;732;g253ae4fee85_3_0"/>
            <p:cNvSpPr txBox="1"/>
            <p:nvPr/>
          </p:nvSpPr>
          <p:spPr>
            <a:xfrm>
              <a:off x="4684755" y="2368786"/>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733" name="Google Shape;733;g253ae4fee85_3_0"/>
            <p:cNvSpPr/>
            <p:nvPr/>
          </p:nvSpPr>
          <p:spPr>
            <a:xfrm rot="10800000">
              <a:off x="6360787" y="2601704"/>
              <a:ext cx="127200" cy="153600"/>
            </a:xfrm>
            <a:prstGeom prst="upArrow">
              <a:avLst>
                <a:gd name="adj1" fmla="val 50000"/>
                <a:gd name="adj2" fmla="val 50000"/>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734" name="Google Shape;734;g253ae4fee85_3_0"/>
          <p:cNvGrpSpPr/>
          <p:nvPr/>
        </p:nvGrpSpPr>
        <p:grpSpPr>
          <a:xfrm>
            <a:off x="4648147" y="2969187"/>
            <a:ext cx="2088932" cy="469129"/>
            <a:chOff x="4648147" y="2969187"/>
            <a:chExt cx="2088932" cy="469129"/>
          </a:xfrm>
        </p:grpSpPr>
        <p:sp>
          <p:nvSpPr>
            <p:cNvPr id="735" name="Google Shape;735;g253ae4fee85_3_0"/>
            <p:cNvSpPr txBox="1"/>
            <p:nvPr/>
          </p:nvSpPr>
          <p:spPr>
            <a:xfrm>
              <a:off x="5204379" y="2999716"/>
              <a:ext cx="15327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JAPAN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Rank change: </a:t>
              </a:r>
              <a:endParaRPr sz="1200" b="1" i="0" u="none" strike="noStrike" cap="none">
                <a:solidFill>
                  <a:schemeClr val="dk1"/>
                </a:solidFill>
                <a:latin typeface="Calibri"/>
                <a:ea typeface="Calibri"/>
                <a:cs typeface="Calibri"/>
                <a:sym typeface="Calibri"/>
              </a:endParaRPr>
            </a:p>
          </p:txBody>
        </p:sp>
        <p:sp>
          <p:nvSpPr>
            <p:cNvPr id="736" name="Google Shape;736;g253ae4fee85_3_0"/>
            <p:cNvSpPr/>
            <p:nvPr/>
          </p:nvSpPr>
          <p:spPr>
            <a:xfrm>
              <a:off x="4648147" y="2969187"/>
              <a:ext cx="460800" cy="460800"/>
            </a:xfrm>
            <a:prstGeom prst="ellipse">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37" name="Google Shape;737;g253ae4fee85_3_0"/>
            <p:cNvSpPr txBox="1"/>
            <p:nvPr/>
          </p:nvSpPr>
          <p:spPr>
            <a:xfrm>
              <a:off x="4684755" y="2989578"/>
              <a:ext cx="38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738" name="Google Shape;738;g253ae4fee85_3_0"/>
            <p:cNvSpPr/>
            <p:nvPr/>
          </p:nvSpPr>
          <p:spPr>
            <a:xfrm>
              <a:off x="6274550" y="3284925"/>
              <a:ext cx="204600" cy="104700"/>
            </a:xfrm>
            <a:prstGeom prst="lef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sp>
        <p:nvSpPr>
          <p:cNvPr id="739" name="Google Shape;739;g253ae4fee85_3_0"/>
          <p:cNvSpPr txBox="1"/>
          <p:nvPr/>
        </p:nvSpPr>
        <p:spPr>
          <a:xfrm>
            <a:off x="516125" y="300925"/>
            <a:ext cx="4339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10 most peaceful countries</a:t>
            </a:r>
            <a:endParaRPr sz="2000" b="0" i="0" u="none" strike="noStrike" cap="none">
              <a:solidFill>
                <a:schemeClr val="dk1"/>
              </a:solidFill>
              <a:latin typeface="Arial"/>
              <a:ea typeface="Arial"/>
              <a:cs typeface="Arial"/>
              <a:sym typeface="Arial"/>
            </a:endParaRPr>
          </a:p>
        </p:txBody>
      </p:sp>
      <p:cxnSp>
        <p:nvCxnSpPr>
          <p:cNvPr id="740" name="Google Shape;740;g253ae4fee85_3_0"/>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9"/>
                                        </p:tgtEl>
                                        <p:attrNameLst>
                                          <p:attrName>style.visibility</p:attrName>
                                        </p:attrNameLst>
                                      </p:cBhvr>
                                      <p:to>
                                        <p:strVal val="visible"/>
                                      </p:to>
                                    </p:set>
                                    <p:anim calcmode="lin" valueType="num">
                                      <p:cBhvr additive="base">
                                        <p:cTn id="7" dur="2000" fill="hold"/>
                                        <p:tgtEl>
                                          <p:spTgt spid="699"/>
                                        </p:tgtEl>
                                        <p:attrNameLst>
                                          <p:attrName>ppt_x</p:attrName>
                                        </p:attrNameLst>
                                      </p:cBhvr>
                                      <p:tavLst>
                                        <p:tav tm="0">
                                          <p:val>
                                            <p:strVal val="#ppt_x"/>
                                          </p:val>
                                        </p:tav>
                                        <p:tav tm="100000">
                                          <p:val>
                                            <p:strVal val="#ppt_x"/>
                                          </p:val>
                                        </p:tav>
                                      </p:tavLst>
                                    </p:anim>
                                    <p:anim calcmode="lin" valueType="num">
                                      <p:cBhvr additive="base">
                                        <p:cTn id="8" dur="2000" fill="hold"/>
                                        <p:tgtEl>
                                          <p:spTgt spid="6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4"/>
                                        </p:tgtEl>
                                        <p:attrNameLst>
                                          <p:attrName>style.visibility</p:attrName>
                                        </p:attrNameLst>
                                      </p:cBhvr>
                                      <p:to>
                                        <p:strVal val="visible"/>
                                      </p:to>
                                    </p:set>
                                    <p:anim calcmode="lin" valueType="num">
                                      <p:cBhvr additive="base">
                                        <p:cTn id="11" dur="2000" fill="hold"/>
                                        <p:tgtEl>
                                          <p:spTgt spid="704"/>
                                        </p:tgtEl>
                                        <p:attrNameLst>
                                          <p:attrName>ppt_x</p:attrName>
                                        </p:attrNameLst>
                                      </p:cBhvr>
                                      <p:tavLst>
                                        <p:tav tm="0">
                                          <p:val>
                                            <p:strVal val="#ppt_x"/>
                                          </p:val>
                                        </p:tav>
                                        <p:tav tm="100000">
                                          <p:val>
                                            <p:strVal val="#ppt_x"/>
                                          </p:val>
                                        </p:tav>
                                      </p:tavLst>
                                    </p:anim>
                                    <p:anim calcmode="lin" valueType="num">
                                      <p:cBhvr additive="base">
                                        <p:cTn id="12" dur="2000" fill="hold"/>
                                        <p:tgtEl>
                                          <p:spTgt spid="7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9"/>
                                        </p:tgtEl>
                                        <p:attrNameLst>
                                          <p:attrName>style.visibility</p:attrName>
                                        </p:attrNameLst>
                                      </p:cBhvr>
                                      <p:to>
                                        <p:strVal val="visible"/>
                                      </p:to>
                                    </p:set>
                                    <p:anim calcmode="lin" valueType="num">
                                      <p:cBhvr additive="base">
                                        <p:cTn id="15" dur="2000" fill="hold"/>
                                        <p:tgtEl>
                                          <p:spTgt spid="709"/>
                                        </p:tgtEl>
                                        <p:attrNameLst>
                                          <p:attrName>ppt_x</p:attrName>
                                        </p:attrNameLst>
                                      </p:cBhvr>
                                      <p:tavLst>
                                        <p:tav tm="0">
                                          <p:val>
                                            <p:strVal val="#ppt_x"/>
                                          </p:val>
                                        </p:tav>
                                        <p:tav tm="100000">
                                          <p:val>
                                            <p:strVal val="#ppt_x"/>
                                          </p:val>
                                        </p:tav>
                                      </p:tavLst>
                                    </p:anim>
                                    <p:anim calcmode="lin" valueType="num">
                                      <p:cBhvr additive="base">
                                        <p:cTn id="16" dur="2000" fill="hold"/>
                                        <p:tgtEl>
                                          <p:spTgt spid="70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4"/>
                                        </p:tgtEl>
                                        <p:attrNameLst>
                                          <p:attrName>style.visibility</p:attrName>
                                        </p:attrNameLst>
                                      </p:cBhvr>
                                      <p:to>
                                        <p:strVal val="visible"/>
                                      </p:to>
                                    </p:set>
                                    <p:anim calcmode="lin" valueType="num">
                                      <p:cBhvr additive="base">
                                        <p:cTn id="19" dur="2000" fill="hold"/>
                                        <p:tgtEl>
                                          <p:spTgt spid="714"/>
                                        </p:tgtEl>
                                        <p:attrNameLst>
                                          <p:attrName>ppt_x</p:attrName>
                                        </p:attrNameLst>
                                      </p:cBhvr>
                                      <p:tavLst>
                                        <p:tav tm="0">
                                          <p:val>
                                            <p:strVal val="#ppt_x"/>
                                          </p:val>
                                        </p:tav>
                                        <p:tav tm="100000">
                                          <p:val>
                                            <p:strVal val="#ppt_x"/>
                                          </p:val>
                                        </p:tav>
                                      </p:tavLst>
                                    </p:anim>
                                    <p:anim calcmode="lin" valueType="num">
                                      <p:cBhvr additive="base">
                                        <p:cTn id="20" dur="2000" fill="hold"/>
                                        <p:tgtEl>
                                          <p:spTgt spid="7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9"/>
                                        </p:tgtEl>
                                        <p:attrNameLst>
                                          <p:attrName>style.visibility</p:attrName>
                                        </p:attrNameLst>
                                      </p:cBhvr>
                                      <p:to>
                                        <p:strVal val="visible"/>
                                      </p:to>
                                    </p:set>
                                    <p:anim calcmode="lin" valueType="num">
                                      <p:cBhvr additive="base">
                                        <p:cTn id="23" dur="2000" fill="hold"/>
                                        <p:tgtEl>
                                          <p:spTgt spid="719"/>
                                        </p:tgtEl>
                                        <p:attrNameLst>
                                          <p:attrName>ppt_x</p:attrName>
                                        </p:attrNameLst>
                                      </p:cBhvr>
                                      <p:tavLst>
                                        <p:tav tm="0">
                                          <p:val>
                                            <p:strVal val="#ppt_x"/>
                                          </p:val>
                                        </p:tav>
                                        <p:tav tm="100000">
                                          <p:val>
                                            <p:strVal val="#ppt_x"/>
                                          </p:val>
                                        </p:tav>
                                      </p:tavLst>
                                    </p:anim>
                                    <p:anim calcmode="lin" valueType="num">
                                      <p:cBhvr additive="base">
                                        <p:cTn id="24" dur="2000" fill="hold"/>
                                        <p:tgtEl>
                                          <p:spTgt spid="7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4"/>
                                        </p:tgtEl>
                                        <p:attrNameLst>
                                          <p:attrName>style.visibility</p:attrName>
                                        </p:attrNameLst>
                                      </p:cBhvr>
                                      <p:to>
                                        <p:strVal val="visible"/>
                                      </p:to>
                                    </p:set>
                                    <p:anim calcmode="lin" valueType="num">
                                      <p:cBhvr additive="base">
                                        <p:cTn id="27" dur="2000" fill="hold"/>
                                        <p:tgtEl>
                                          <p:spTgt spid="724"/>
                                        </p:tgtEl>
                                        <p:attrNameLst>
                                          <p:attrName>ppt_x</p:attrName>
                                        </p:attrNameLst>
                                      </p:cBhvr>
                                      <p:tavLst>
                                        <p:tav tm="0">
                                          <p:val>
                                            <p:strVal val="#ppt_x"/>
                                          </p:val>
                                        </p:tav>
                                        <p:tav tm="100000">
                                          <p:val>
                                            <p:strVal val="#ppt_x"/>
                                          </p:val>
                                        </p:tav>
                                      </p:tavLst>
                                    </p:anim>
                                    <p:anim calcmode="lin" valueType="num">
                                      <p:cBhvr additive="base">
                                        <p:cTn id="28" dur="2000" fill="hold"/>
                                        <p:tgtEl>
                                          <p:spTgt spid="7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9"/>
                                        </p:tgtEl>
                                        <p:attrNameLst>
                                          <p:attrName>style.visibility</p:attrName>
                                        </p:attrNameLst>
                                      </p:cBhvr>
                                      <p:to>
                                        <p:strVal val="visible"/>
                                      </p:to>
                                    </p:set>
                                    <p:anim calcmode="lin" valueType="num">
                                      <p:cBhvr additive="base">
                                        <p:cTn id="31" dur="2000" fill="hold"/>
                                        <p:tgtEl>
                                          <p:spTgt spid="729"/>
                                        </p:tgtEl>
                                        <p:attrNameLst>
                                          <p:attrName>ppt_x</p:attrName>
                                        </p:attrNameLst>
                                      </p:cBhvr>
                                      <p:tavLst>
                                        <p:tav tm="0">
                                          <p:val>
                                            <p:strVal val="#ppt_x"/>
                                          </p:val>
                                        </p:tav>
                                        <p:tav tm="100000">
                                          <p:val>
                                            <p:strVal val="#ppt_x"/>
                                          </p:val>
                                        </p:tav>
                                      </p:tavLst>
                                    </p:anim>
                                    <p:anim calcmode="lin" valueType="num">
                                      <p:cBhvr additive="base">
                                        <p:cTn id="32" dur="2000" fill="hold"/>
                                        <p:tgtEl>
                                          <p:spTgt spid="7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4"/>
                                        </p:tgtEl>
                                        <p:attrNameLst>
                                          <p:attrName>style.visibility</p:attrName>
                                        </p:attrNameLst>
                                      </p:cBhvr>
                                      <p:to>
                                        <p:strVal val="visible"/>
                                      </p:to>
                                    </p:set>
                                    <p:anim calcmode="lin" valueType="num">
                                      <p:cBhvr additive="base">
                                        <p:cTn id="35" dur="2000" fill="hold"/>
                                        <p:tgtEl>
                                          <p:spTgt spid="734"/>
                                        </p:tgtEl>
                                        <p:attrNameLst>
                                          <p:attrName>ppt_x</p:attrName>
                                        </p:attrNameLst>
                                      </p:cBhvr>
                                      <p:tavLst>
                                        <p:tav tm="0">
                                          <p:val>
                                            <p:strVal val="#ppt_x"/>
                                          </p:val>
                                        </p:tav>
                                        <p:tav tm="100000">
                                          <p:val>
                                            <p:strVal val="#ppt_x"/>
                                          </p:val>
                                        </p:tav>
                                      </p:tavLst>
                                    </p:anim>
                                    <p:anim calcmode="lin" valueType="num">
                                      <p:cBhvr additive="base">
                                        <p:cTn id="36" dur="2000" fill="hold"/>
                                        <p:tgtEl>
                                          <p:spTgt spid="7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3"/>
                                        </p:tgtEl>
                                        <p:attrNameLst>
                                          <p:attrName>style.visibility</p:attrName>
                                        </p:attrNameLst>
                                      </p:cBhvr>
                                      <p:to>
                                        <p:strVal val="visible"/>
                                      </p:to>
                                    </p:set>
                                    <p:anim calcmode="lin" valueType="num">
                                      <p:cBhvr additive="base">
                                        <p:cTn id="39" dur="2000" fill="hold"/>
                                        <p:tgtEl>
                                          <p:spTgt spid="693"/>
                                        </p:tgtEl>
                                        <p:attrNameLst>
                                          <p:attrName>ppt_x</p:attrName>
                                        </p:attrNameLst>
                                      </p:cBhvr>
                                      <p:tavLst>
                                        <p:tav tm="0">
                                          <p:val>
                                            <p:strVal val="#ppt_x"/>
                                          </p:val>
                                        </p:tav>
                                        <p:tav tm="100000">
                                          <p:val>
                                            <p:strVal val="#ppt_x"/>
                                          </p:val>
                                        </p:tav>
                                      </p:tavLst>
                                    </p:anim>
                                    <p:anim calcmode="lin" valueType="num">
                                      <p:cBhvr additive="base">
                                        <p:cTn id="40" dur="2000" fill="hold"/>
                                        <p:tgtEl>
                                          <p:spTgt spid="69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88"/>
                                        </p:tgtEl>
                                        <p:attrNameLst>
                                          <p:attrName>style.visibility</p:attrName>
                                        </p:attrNameLst>
                                      </p:cBhvr>
                                      <p:to>
                                        <p:strVal val="visible"/>
                                      </p:to>
                                    </p:set>
                                    <p:anim calcmode="lin" valueType="num">
                                      <p:cBhvr additive="base">
                                        <p:cTn id="43" dur="2000" fill="hold"/>
                                        <p:tgtEl>
                                          <p:spTgt spid="688"/>
                                        </p:tgtEl>
                                        <p:attrNameLst>
                                          <p:attrName>ppt_x</p:attrName>
                                        </p:attrNameLst>
                                      </p:cBhvr>
                                      <p:tavLst>
                                        <p:tav tm="0">
                                          <p:val>
                                            <p:strVal val="#ppt_x"/>
                                          </p:val>
                                        </p:tav>
                                        <p:tav tm="100000">
                                          <p:val>
                                            <p:strVal val="#ppt_x"/>
                                          </p:val>
                                        </p:tav>
                                      </p:tavLst>
                                    </p:anim>
                                    <p:anim calcmode="lin" valueType="num">
                                      <p:cBhvr additive="base">
                                        <p:cTn id="44" dur="2000" fill="hold"/>
                                        <p:tgtEl>
                                          <p:spTgt spid="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g253ae4fee85_3_73"/>
          <p:cNvPicPr preferRelativeResize="0"/>
          <p:nvPr/>
        </p:nvPicPr>
        <p:blipFill rotWithShape="1">
          <a:blip r:embed="rId4">
            <a:alphaModFix/>
          </a:blip>
          <a:srcRect/>
          <a:stretch/>
        </p:blipFill>
        <p:spPr>
          <a:xfrm>
            <a:off x="8472432" y="146033"/>
            <a:ext cx="530175" cy="404859"/>
          </a:xfrm>
          <a:prstGeom prst="rect">
            <a:avLst/>
          </a:prstGeom>
          <a:noFill/>
          <a:ln>
            <a:noFill/>
          </a:ln>
        </p:spPr>
      </p:pic>
      <p:sp>
        <p:nvSpPr>
          <p:cNvPr id="747" name="Google Shape;747;g253ae4fee85_3_73"/>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48" name="Google Shape;748;g253ae4fee85_3_73"/>
          <p:cNvPicPr preferRelativeResize="0"/>
          <p:nvPr/>
        </p:nvPicPr>
        <p:blipFill rotWithShape="1">
          <a:blip r:embed="rId5">
            <a:alphaModFix/>
          </a:blip>
          <a:srcRect/>
          <a:stretch/>
        </p:blipFill>
        <p:spPr>
          <a:xfrm>
            <a:off x="193153" y="4984751"/>
            <a:ext cx="1646664" cy="84431"/>
          </a:xfrm>
          <a:prstGeom prst="rect">
            <a:avLst/>
          </a:prstGeom>
          <a:noFill/>
          <a:ln>
            <a:noFill/>
          </a:ln>
        </p:spPr>
      </p:pic>
      <p:grpSp>
        <p:nvGrpSpPr>
          <p:cNvPr id="749" name="Google Shape;749;g253ae4fee85_3_73"/>
          <p:cNvGrpSpPr/>
          <p:nvPr/>
        </p:nvGrpSpPr>
        <p:grpSpPr>
          <a:xfrm>
            <a:off x="4509981" y="1063521"/>
            <a:ext cx="2314611" cy="465943"/>
            <a:chOff x="4509981" y="1063521"/>
            <a:chExt cx="2314611" cy="465943"/>
          </a:xfrm>
        </p:grpSpPr>
        <p:sp>
          <p:nvSpPr>
            <p:cNvPr id="750" name="Google Shape;750;g253ae4fee85_3_73"/>
            <p:cNvSpPr txBox="1"/>
            <p:nvPr/>
          </p:nvSpPr>
          <p:spPr>
            <a:xfrm>
              <a:off x="5193792" y="1090864"/>
              <a:ext cx="1630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RUSSIA</a:t>
              </a:r>
              <a:endParaRPr sz="1200" b="1" i="0" u="none" strike="noStrike" cap="none">
                <a:solidFill>
                  <a:srgbClr val="07070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r>
                <a:rPr lang="en-US" sz="1200" b="1" i="0" u="none" strike="noStrike" cap="none">
                  <a:solidFill>
                    <a:srgbClr val="4B4B4B"/>
                  </a:solidFill>
                  <a:latin typeface="Arial"/>
                  <a:ea typeface="Arial"/>
                  <a:cs typeface="Arial"/>
                  <a:sym typeface="Arial"/>
                </a:rPr>
                <a:t>2</a:t>
              </a:r>
              <a:endParaRPr sz="1200" b="0" i="0" u="none" strike="noStrike" cap="none">
                <a:solidFill>
                  <a:srgbClr val="2C3744"/>
                </a:solidFill>
                <a:latin typeface="Arial"/>
                <a:ea typeface="Arial"/>
                <a:cs typeface="Arial"/>
                <a:sym typeface="Arial"/>
              </a:endParaRPr>
            </a:p>
          </p:txBody>
        </p:sp>
        <p:sp>
          <p:nvSpPr>
            <p:cNvPr id="751" name="Google Shape;751;g253ae4fee85_3_73"/>
            <p:cNvSpPr/>
            <p:nvPr/>
          </p:nvSpPr>
          <p:spPr>
            <a:xfrm>
              <a:off x="4637560" y="1063521"/>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2" name="Google Shape;752;g253ae4fee85_3_73"/>
            <p:cNvSpPr txBox="1"/>
            <p:nvPr/>
          </p:nvSpPr>
          <p:spPr>
            <a:xfrm>
              <a:off x="4509981" y="1110640"/>
              <a:ext cx="681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158</a:t>
              </a:r>
              <a:endParaRPr sz="1400" b="0" i="0" u="none" strike="noStrike" cap="none">
                <a:solidFill>
                  <a:srgbClr val="000000"/>
                </a:solidFill>
                <a:latin typeface="Arial"/>
                <a:ea typeface="Arial"/>
                <a:cs typeface="Arial"/>
                <a:sym typeface="Arial"/>
              </a:endParaRPr>
            </a:p>
          </p:txBody>
        </p:sp>
        <p:sp>
          <p:nvSpPr>
            <p:cNvPr id="753" name="Google Shape;753;g253ae4fee85_3_73"/>
            <p:cNvSpPr/>
            <p:nvPr/>
          </p:nvSpPr>
          <p:spPr>
            <a:xfrm rot="10800000">
              <a:off x="6358572" y="1331155"/>
              <a:ext cx="127200" cy="153600"/>
            </a:xfrm>
            <a:prstGeom prst="upArrow">
              <a:avLst>
                <a:gd name="adj1" fmla="val 50000"/>
                <a:gd name="adj2" fmla="val 50000"/>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54" name="Google Shape;754;g253ae4fee85_3_73"/>
          <p:cNvGrpSpPr/>
          <p:nvPr/>
        </p:nvGrpSpPr>
        <p:grpSpPr>
          <a:xfrm>
            <a:off x="1915537" y="1060336"/>
            <a:ext cx="1932906" cy="469128"/>
            <a:chOff x="1915537" y="1060336"/>
            <a:chExt cx="1932906" cy="469128"/>
          </a:xfrm>
        </p:grpSpPr>
        <p:sp>
          <p:nvSpPr>
            <p:cNvPr id="755" name="Google Shape;755;g253ae4fee85_3_73"/>
            <p:cNvSpPr txBox="1"/>
            <p:nvPr/>
          </p:nvSpPr>
          <p:spPr>
            <a:xfrm>
              <a:off x="2566243" y="1090864"/>
              <a:ext cx="1282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AFGHANISTAN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endParaRPr sz="1200" b="1" i="0" u="none" strike="noStrike" cap="none">
                <a:solidFill>
                  <a:srgbClr val="393939"/>
                </a:solidFill>
                <a:latin typeface="Arial"/>
                <a:ea typeface="Arial"/>
                <a:cs typeface="Arial"/>
                <a:sym typeface="Arial"/>
              </a:endParaRPr>
            </a:p>
          </p:txBody>
        </p:sp>
        <p:sp>
          <p:nvSpPr>
            <p:cNvPr id="756" name="Google Shape;756;g253ae4fee85_3_73"/>
            <p:cNvSpPr/>
            <p:nvPr/>
          </p:nvSpPr>
          <p:spPr>
            <a:xfrm>
              <a:off x="2010113" y="1060336"/>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7" name="Google Shape;757;g253ae4fee85_3_73"/>
            <p:cNvSpPr txBox="1"/>
            <p:nvPr/>
          </p:nvSpPr>
          <p:spPr>
            <a:xfrm>
              <a:off x="1915537" y="1107051"/>
              <a:ext cx="615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163</a:t>
              </a:r>
              <a:endParaRPr sz="1400" b="0" i="0" u="none" strike="noStrike" cap="none">
                <a:solidFill>
                  <a:srgbClr val="000000"/>
                </a:solidFill>
                <a:latin typeface="Arial"/>
                <a:ea typeface="Arial"/>
                <a:cs typeface="Arial"/>
                <a:sym typeface="Arial"/>
              </a:endParaRPr>
            </a:p>
          </p:txBody>
        </p:sp>
        <p:sp>
          <p:nvSpPr>
            <p:cNvPr id="758" name="Google Shape;758;g253ae4fee85_3_73"/>
            <p:cNvSpPr/>
            <p:nvPr/>
          </p:nvSpPr>
          <p:spPr>
            <a:xfrm>
              <a:off x="3606544" y="1363914"/>
              <a:ext cx="204600" cy="104700"/>
            </a:xfrm>
            <a:prstGeom prst="leftRightArrow">
              <a:avLst>
                <a:gd name="adj1" fmla="val 50000"/>
                <a:gd name="adj2" fmla="val 50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59" name="Google Shape;759;g253ae4fee85_3_73"/>
          <p:cNvGrpSpPr/>
          <p:nvPr/>
        </p:nvGrpSpPr>
        <p:grpSpPr>
          <a:xfrm>
            <a:off x="1868679" y="1677193"/>
            <a:ext cx="1973249" cy="484101"/>
            <a:chOff x="1868679" y="1677193"/>
            <a:chExt cx="1973249" cy="484101"/>
          </a:xfrm>
        </p:grpSpPr>
        <p:sp>
          <p:nvSpPr>
            <p:cNvPr id="760" name="Google Shape;760;g253ae4fee85_3_73"/>
            <p:cNvSpPr txBox="1"/>
            <p:nvPr/>
          </p:nvSpPr>
          <p:spPr>
            <a:xfrm>
              <a:off x="2559728" y="1722694"/>
              <a:ext cx="1282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YEMEN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endParaRPr sz="1200" b="0" i="0" u="none" strike="noStrike" cap="none">
                <a:solidFill>
                  <a:srgbClr val="070707"/>
                </a:solidFill>
                <a:latin typeface="Arial"/>
                <a:ea typeface="Arial"/>
                <a:cs typeface="Arial"/>
                <a:sym typeface="Arial"/>
              </a:endParaRPr>
            </a:p>
          </p:txBody>
        </p:sp>
        <p:sp>
          <p:nvSpPr>
            <p:cNvPr id="761" name="Google Shape;761;g253ae4fee85_3_73"/>
            <p:cNvSpPr/>
            <p:nvPr/>
          </p:nvSpPr>
          <p:spPr>
            <a:xfrm>
              <a:off x="2003599" y="1677193"/>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62" name="Google Shape;762;g253ae4fee85_3_73"/>
            <p:cNvSpPr txBox="1"/>
            <p:nvPr/>
          </p:nvSpPr>
          <p:spPr>
            <a:xfrm>
              <a:off x="1868679" y="1729304"/>
              <a:ext cx="716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Arial"/>
                  <a:ea typeface="Arial"/>
                  <a:cs typeface="Arial"/>
                  <a:sym typeface="Arial"/>
                </a:rPr>
                <a:t>162</a:t>
              </a:r>
              <a:endParaRPr sz="1400" b="0" i="0" u="none" strike="noStrike" cap="none" dirty="0">
                <a:solidFill>
                  <a:srgbClr val="000000"/>
                </a:solidFill>
                <a:latin typeface="Arial"/>
                <a:ea typeface="Arial"/>
                <a:cs typeface="Arial"/>
                <a:sym typeface="Arial"/>
              </a:endParaRPr>
            </a:p>
          </p:txBody>
        </p:sp>
        <p:sp>
          <p:nvSpPr>
            <p:cNvPr id="763" name="Google Shape;763;g253ae4fee85_3_73"/>
            <p:cNvSpPr/>
            <p:nvPr/>
          </p:nvSpPr>
          <p:spPr>
            <a:xfrm>
              <a:off x="3606590" y="1990957"/>
              <a:ext cx="204600" cy="104700"/>
            </a:xfrm>
            <a:prstGeom prst="leftRightArrow">
              <a:avLst>
                <a:gd name="adj1" fmla="val 50000"/>
                <a:gd name="adj2" fmla="val 50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64" name="Google Shape;764;g253ae4fee85_3_73"/>
          <p:cNvGrpSpPr/>
          <p:nvPr/>
        </p:nvGrpSpPr>
        <p:grpSpPr>
          <a:xfrm>
            <a:off x="1868648" y="2306777"/>
            <a:ext cx="1973249" cy="484101"/>
            <a:chOff x="1868648" y="2306777"/>
            <a:chExt cx="1973249" cy="484101"/>
          </a:xfrm>
        </p:grpSpPr>
        <p:sp>
          <p:nvSpPr>
            <p:cNvPr id="765" name="Google Shape;765;g253ae4fee85_3_73"/>
            <p:cNvSpPr txBox="1"/>
            <p:nvPr/>
          </p:nvSpPr>
          <p:spPr>
            <a:xfrm>
              <a:off x="2559697" y="2352278"/>
              <a:ext cx="1282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SYRIA</a:t>
              </a:r>
              <a:endParaRPr sz="1200" b="1" i="0" u="none" strike="noStrike" cap="none">
                <a:solidFill>
                  <a:srgbClr val="07070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endParaRPr sz="1200" b="0" i="0" u="none" strike="noStrike" cap="none">
                <a:solidFill>
                  <a:srgbClr val="070707"/>
                </a:solidFill>
                <a:latin typeface="Arial"/>
                <a:ea typeface="Arial"/>
                <a:cs typeface="Arial"/>
                <a:sym typeface="Arial"/>
              </a:endParaRPr>
            </a:p>
          </p:txBody>
        </p:sp>
        <p:sp>
          <p:nvSpPr>
            <p:cNvPr id="766" name="Google Shape;766;g253ae4fee85_3_73"/>
            <p:cNvSpPr/>
            <p:nvPr/>
          </p:nvSpPr>
          <p:spPr>
            <a:xfrm>
              <a:off x="2003568" y="2306777"/>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67" name="Google Shape;767;g253ae4fee85_3_73"/>
            <p:cNvSpPr txBox="1"/>
            <p:nvPr/>
          </p:nvSpPr>
          <p:spPr>
            <a:xfrm>
              <a:off x="1868648" y="2358888"/>
              <a:ext cx="716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161</a:t>
              </a:r>
              <a:endParaRPr sz="1400" b="0" i="0" u="none" strike="noStrike" cap="none">
                <a:solidFill>
                  <a:srgbClr val="000000"/>
                </a:solidFill>
                <a:latin typeface="Arial"/>
                <a:ea typeface="Arial"/>
                <a:cs typeface="Arial"/>
                <a:sym typeface="Arial"/>
              </a:endParaRPr>
            </a:p>
          </p:txBody>
        </p:sp>
        <p:sp>
          <p:nvSpPr>
            <p:cNvPr id="768" name="Google Shape;768;g253ae4fee85_3_73"/>
            <p:cNvSpPr/>
            <p:nvPr/>
          </p:nvSpPr>
          <p:spPr>
            <a:xfrm>
              <a:off x="3606559" y="2620541"/>
              <a:ext cx="204600" cy="104700"/>
            </a:xfrm>
            <a:prstGeom prst="leftRightArrow">
              <a:avLst>
                <a:gd name="adj1" fmla="val 50000"/>
                <a:gd name="adj2" fmla="val 50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69" name="Google Shape;769;g253ae4fee85_3_73"/>
          <p:cNvGrpSpPr/>
          <p:nvPr/>
        </p:nvGrpSpPr>
        <p:grpSpPr>
          <a:xfrm>
            <a:off x="4531083" y="2312717"/>
            <a:ext cx="1954570" cy="469128"/>
            <a:chOff x="4531083" y="2312717"/>
            <a:chExt cx="1954570" cy="469128"/>
          </a:xfrm>
        </p:grpSpPr>
        <p:sp>
          <p:nvSpPr>
            <p:cNvPr id="770" name="Google Shape;770;g253ae4fee85_3_73"/>
            <p:cNvSpPr txBox="1"/>
            <p:nvPr/>
          </p:nvSpPr>
          <p:spPr>
            <a:xfrm>
              <a:off x="5181789" y="2343245"/>
              <a:ext cx="1282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SOMALIA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r>
                <a:rPr lang="en-US" sz="1200" b="1" i="0" u="none" strike="noStrike" cap="none">
                  <a:solidFill>
                    <a:srgbClr val="393939"/>
                  </a:solidFill>
                  <a:latin typeface="Arial"/>
                  <a:ea typeface="Arial"/>
                  <a:cs typeface="Arial"/>
                  <a:sym typeface="Arial"/>
                </a:rPr>
                <a:t>2</a:t>
              </a:r>
              <a:endParaRPr sz="1200" b="1" i="0" u="none" strike="noStrike" cap="none">
                <a:solidFill>
                  <a:srgbClr val="393939"/>
                </a:solidFill>
                <a:latin typeface="Arial"/>
                <a:ea typeface="Arial"/>
                <a:cs typeface="Arial"/>
                <a:sym typeface="Arial"/>
              </a:endParaRPr>
            </a:p>
          </p:txBody>
        </p:sp>
        <p:sp>
          <p:nvSpPr>
            <p:cNvPr id="771" name="Google Shape;771;g253ae4fee85_3_73"/>
            <p:cNvSpPr/>
            <p:nvPr/>
          </p:nvSpPr>
          <p:spPr>
            <a:xfrm>
              <a:off x="4625659" y="2312717"/>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72" name="Google Shape;772;g253ae4fee85_3_73"/>
            <p:cNvSpPr txBox="1"/>
            <p:nvPr/>
          </p:nvSpPr>
          <p:spPr>
            <a:xfrm>
              <a:off x="4531083" y="2359432"/>
              <a:ext cx="615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156</a:t>
              </a:r>
              <a:endParaRPr sz="1400" b="0" i="0" u="none" strike="noStrike" cap="none">
                <a:solidFill>
                  <a:srgbClr val="000000"/>
                </a:solidFill>
                <a:latin typeface="Arial"/>
                <a:ea typeface="Arial"/>
                <a:cs typeface="Arial"/>
                <a:sym typeface="Arial"/>
              </a:endParaRPr>
            </a:p>
          </p:txBody>
        </p:sp>
        <p:sp>
          <p:nvSpPr>
            <p:cNvPr id="773" name="Google Shape;773;g253ae4fee85_3_73"/>
            <p:cNvSpPr/>
            <p:nvPr/>
          </p:nvSpPr>
          <p:spPr>
            <a:xfrm>
              <a:off x="6358453" y="2578005"/>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74" name="Google Shape;774;g253ae4fee85_3_73"/>
          <p:cNvGrpSpPr/>
          <p:nvPr/>
        </p:nvGrpSpPr>
        <p:grpSpPr>
          <a:xfrm>
            <a:off x="1926808" y="2955323"/>
            <a:ext cx="1921634" cy="673191"/>
            <a:chOff x="1926808" y="2955323"/>
            <a:chExt cx="1921634" cy="673191"/>
          </a:xfrm>
        </p:grpSpPr>
        <p:sp>
          <p:nvSpPr>
            <p:cNvPr id="775" name="Google Shape;775;g253ae4fee85_3_73"/>
            <p:cNvSpPr txBox="1"/>
            <p:nvPr/>
          </p:nvSpPr>
          <p:spPr>
            <a:xfrm>
              <a:off x="2566242" y="3005114"/>
              <a:ext cx="12822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SOUTH SUDAN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endParaRPr sz="1200" b="0" i="0" u="none" strike="noStrike" cap="none">
                <a:solidFill>
                  <a:srgbClr val="2C374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C3744"/>
                </a:solidFill>
                <a:latin typeface="Arial"/>
                <a:ea typeface="Arial"/>
                <a:cs typeface="Arial"/>
                <a:sym typeface="Arial"/>
              </a:endParaRPr>
            </a:p>
          </p:txBody>
        </p:sp>
        <p:sp>
          <p:nvSpPr>
            <p:cNvPr id="776" name="Google Shape;776;g253ae4fee85_3_73"/>
            <p:cNvSpPr/>
            <p:nvPr/>
          </p:nvSpPr>
          <p:spPr>
            <a:xfrm>
              <a:off x="2010084" y="2955323"/>
              <a:ext cx="460800" cy="4710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77" name="Google Shape;777;g253ae4fee85_3_73"/>
            <p:cNvSpPr txBox="1"/>
            <p:nvPr/>
          </p:nvSpPr>
          <p:spPr>
            <a:xfrm>
              <a:off x="1926808" y="3005408"/>
              <a:ext cx="617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160</a:t>
              </a:r>
              <a:endParaRPr sz="1400" b="0" i="0" u="none" strike="noStrike" cap="none">
                <a:solidFill>
                  <a:srgbClr val="000000"/>
                </a:solidFill>
                <a:latin typeface="Arial"/>
                <a:ea typeface="Arial"/>
                <a:cs typeface="Arial"/>
                <a:sym typeface="Arial"/>
              </a:endParaRPr>
            </a:p>
          </p:txBody>
        </p:sp>
        <p:sp>
          <p:nvSpPr>
            <p:cNvPr id="778" name="Google Shape;778;g253ae4fee85_3_73"/>
            <p:cNvSpPr/>
            <p:nvPr/>
          </p:nvSpPr>
          <p:spPr>
            <a:xfrm>
              <a:off x="3606252" y="3278308"/>
              <a:ext cx="204600" cy="104700"/>
            </a:xfrm>
            <a:prstGeom prst="leftRightArrow">
              <a:avLst>
                <a:gd name="adj1" fmla="val 50000"/>
                <a:gd name="adj2" fmla="val 50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79" name="Google Shape;779;g253ae4fee85_3_73"/>
          <p:cNvGrpSpPr/>
          <p:nvPr/>
        </p:nvGrpSpPr>
        <p:grpSpPr>
          <a:xfrm>
            <a:off x="1915537" y="3610948"/>
            <a:ext cx="1932906" cy="469128"/>
            <a:chOff x="1915537" y="3610948"/>
            <a:chExt cx="1932906" cy="469128"/>
          </a:xfrm>
        </p:grpSpPr>
        <p:sp>
          <p:nvSpPr>
            <p:cNvPr id="780" name="Google Shape;780;g253ae4fee85_3_73"/>
            <p:cNvSpPr txBox="1"/>
            <p:nvPr/>
          </p:nvSpPr>
          <p:spPr>
            <a:xfrm>
              <a:off x="2566243" y="3641476"/>
              <a:ext cx="1282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CONGO, DRC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endParaRPr sz="1200" b="1" i="0" u="none" strike="noStrike" cap="none">
                <a:solidFill>
                  <a:srgbClr val="393939"/>
                </a:solidFill>
                <a:latin typeface="Arial"/>
                <a:ea typeface="Arial"/>
                <a:cs typeface="Arial"/>
                <a:sym typeface="Arial"/>
              </a:endParaRPr>
            </a:p>
          </p:txBody>
        </p:sp>
        <p:sp>
          <p:nvSpPr>
            <p:cNvPr id="781" name="Google Shape;781;g253ae4fee85_3_73"/>
            <p:cNvSpPr/>
            <p:nvPr/>
          </p:nvSpPr>
          <p:spPr>
            <a:xfrm>
              <a:off x="2010113" y="3610948"/>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82" name="Google Shape;782;g253ae4fee85_3_73"/>
            <p:cNvSpPr txBox="1"/>
            <p:nvPr/>
          </p:nvSpPr>
          <p:spPr>
            <a:xfrm>
              <a:off x="1915537" y="3657663"/>
              <a:ext cx="615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159</a:t>
              </a:r>
              <a:endParaRPr sz="1400" b="0" i="0" u="none" strike="noStrike" cap="none">
                <a:solidFill>
                  <a:srgbClr val="000000"/>
                </a:solidFill>
                <a:latin typeface="Arial"/>
                <a:ea typeface="Arial"/>
                <a:cs typeface="Arial"/>
                <a:sym typeface="Arial"/>
              </a:endParaRPr>
            </a:p>
          </p:txBody>
        </p:sp>
        <p:sp>
          <p:nvSpPr>
            <p:cNvPr id="783" name="Google Shape;783;g253ae4fee85_3_73"/>
            <p:cNvSpPr/>
            <p:nvPr/>
          </p:nvSpPr>
          <p:spPr>
            <a:xfrm>
              <a:off x="3609560" y="3925663"/>
              <a:ext cx="204600" cy="104700"/>
            </a:xfrm>
            <a:prstGeom prst="leftRightArrow">
              <a:avLst>
                <a:gd name="adj1" fmla="val 50000"/>
                <a:gd name="adj2" fmla="val 50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84" name="Google Shape;784;g253ae4fee85_3_73"/>
          <p:cNvGrpSpPr/>
          <p:nvPr/>
        </p:nvGrpSpPr>
        <p:grpSpPr>
          <a:xfrm>
            <a:off x="4493930" y="2975406"/>
            <a:ext cx="3162411" cy="465943"/>
            <a:chOff x="4493930" y="2975406"/>
            <a:chExt cx="3162411" cy="465943"/>
          </a:xfrm>
        </p:grpSpPr>
        <p:sp>
          <p:nvSpPr>
            <p:cNvPr id="785" name="Google Shape;785;g253ae4fee85_3_73"/>
            <p:cNvSpPr txBox="1"/>
            <p:nvPr/>
          </p:nvSpPr>
          <p:spPr>
            <a:xfrm>
              <a:off x="5177741" y="3002749"/>
              <a:ext cx="2478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SUDAN</a:t>
              </a:r>
              <a:endParaRPr sz="1200" b="1" i="0" u="none" strike="noStrike" cap="none">
                <a:solidFill>
                  <a:srgbClr val="07070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endParaRPr sz="1200" b="0" i="0" u="none" strike="noStrike" cap="none">
                <a:solidFill>
                  <a:srgbClr val="2C3744"/>
                </a:solidFill>
                <a:latin typeface="Arial"/>
                <a:ea typeface="Arial"/>
                <a:cs typeface="Arial"/>
                <a:sym typeface="Arial"/>
              </a:endParaRPr>
            </a:p>
          </p:txBody>
        </p:sp>
        <p:sp>
          <p:nvSpPr>
            <p:cNvPr id="786" name="Google Shape;786;g253ae4fee85_3_73"/>
            <p:cNvSpPr/>
            <p:nvPr/>
          </p:nvSpPr>
          <p:spPr>
            <a:xfrm>
              <a:off x="4621509" y="2975406"/>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87" name="Google Shape;787;g253ae4fee85_3_73"/>
            <p:cNvSpPr txBox="1"/>
            <p:nvPr/>
          </p:nvSpPr>
          <p:spPr>
            <a:xfrm>
              <a:off x="4493930" y="3022525"/>
              <a:ext cx="681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155</a:t>
              </a:r>
              <a:endParaRPr sz="1400" b="0" i="0" u="none" strike="noStrike" cap="none">
                <a:solidFill>
                  <a:srgbClr val="000000"/>
                </a:solidFill>
                <a:latin typeface="Arial"/>
                <a:ea typeface="Arial"/>
                <a:cs typeface="Arial"/>
                <a:sym typeface="Arial"/>
              </a:endParaRPr>
            </a:p>
          </p:txBody>
        </p:sp>
        <p:sp>
          <p:nvSpPr>
            <p:cNvPr id="788" name="Google Shape;788;g253ae4fee85_3_73"/>
            <p:cNvSpPr/>
            <p:nvPr/>
          </p:nvSpPr>
          <p:spPr>
            <a:xfrm>
              <a:off x="6240075" y="3261401"/>
              <a:ext cx="204600" cy="104700"/>
            </a:xfrm>
            <a:prstGeom prst="leftRightArrow">
              <a:avLst>
                <a:gd name="adj1" fmla="val 50000"/>
                <a:gd name="adj2" fmla="val 50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89" name="Google Shape;789;g253ae4fee85_3_73"/>
          <p:cNvGrpSpPr/>
          <p:nvPr/>
        </p:nvGrpSpPr>
        <p:grpSpPr>
          <a:xfrm>
            <a:off x="4536921" y="1679413"/>
            <a:ext cx="2040915" cy="469128"/>
            <a:chOff x="4536921" y="1679413"/>
            <a:chExt cx="2040915" cy="469128"/>
          </a:xfrm>
        </p:grpSpPr>
        <p:sp>
          <p:nvSpPr>
            <p:cNvPr id="790" name="Google Shape;790;g253ae4fee85_3_73"/>
            <p:cNvSpPr txBox="1"/>
            <p:nvPr/>
          </p:nvSpPr>
          <p:spPr>
            <a:xfrm>
              <a:off x="5187626" y="1709941"/>
              <a:ext cx="13734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UKRAINE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r>
                <a:rPr lang="en-US" sz="1200" b="1" i="0" u="none" strike="noStrike" cap="none">
                  <a:solidFill>
                    <a:srgbClr val="393939"/>
                  </a:solidFill>
                  <a:latin typeface="Arial"/>
                  <a:ea typeface="Arial"/>
                  <a:cs typeface="Arial"/>
                  <a:sym typeface="Arial"/>
                </a:rPr>
                <a:t>14</a:t>
              </a:r>
              <a:endParaRPr sz="1200" b="1" i="0" u="none" strike="noStrike" cap="none">
                <a:solidFill>
                  <a:srgbClr val="393939"/>
                </a:solidFill>
                <a:latin typeface="Arial"/>
                <a:ea typeface="Arial"/>
                <a:cs typeface="Arial"/>
                <a:sym typeface="Arial"/>
              </a:endParaRPr>
            </a:p>
          </p:txBody>
        </p:sp>
        <p:sp>
          <p:nvSpPr>
            <p:cNvPr id="791" name="Google Shape;791;g253ae4fee85_3_73"/>
            <p:cNvSpPr/>
            <p:nvPr/>
          </p:nvSpPr>
          <p:spPr>
            <a:xfrm>
              <a:off x="4631497" y="1679413"/>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2" name="Google Shape;792;g253ae4fee85_3_73"/>
            <p:cNvSpPr txBox="1"/>
            <p:nvPr/>
          </p:nvSpPr>
          <p:spPr>
            <a:xfrm>
              <a:off x="4536921" y="1726128"/>
              <a:ext cx="615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157</a:t>
              </a:r>
              <a:endParaRPr sz="1400" b="0" i="0" u="none" strike="noStrike" cap="none">
                <a:solidFill>
                  <a:srgbClr val="000000"/>
                </a:solidFill>
                <a:latin typeface="Arial"/>
                <a:ea typeface="Arial"/>
                <a:cs typeface="Arial"/>
                <a:sym typeface="Arial"/>
              </a:endParaRPr>
            </a:p>
          </p:txBody>
        </p:sp>
        <p:sp>
          <p:nvSpPr>
            <p:cNvPr id="793" name="Google Shape;793;g253ae4fee85_3_73"/>
            <p:cNvSpPr/>
            <p:nvPr/>
          </p:nvSpPr>
          <p:spPr>
            <a:xfrm rot="10800000">
              <a:off x="6450636" y="1945036"/>
              <a:ext cx="127200" cy="153600"/>
            </a:xfrm>
            <a:prstGeom prst="upArrow">
              <a:avLst>
                <a:gd name="adj1" fmla="val 50000"/>
                <a:gd name="adj2" fmla="val 50000"/>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794" name="Google Shape;794;g253ae4fee85_3_73"/>
          <p:cNvGrpSpPr/>
          <p:nvPr/>
        </p:nvGrpSpPr>
        <p:grpSpPr>
          <a:xfrm>
            <a:off x="4493930" y="3618809"/>
            <a:ext cx="3162411" cy="465943"/>
            <a:chOff x="4493930" y="3618809"/>
            <a:chExt cx="3162411" cy="465943"/>
          </a:xfrm>
        </p:grpSpPr>
        <p:sp>
          <p:nvSpPr>
            <p:cNvPr id="795" name="Google Shape;795;g253ae4fee85_3_73"/>
            <p:cNvSpPr txBox="1"/>
            <p:nvPr/>
          </p:nvSpPr>
          <p:spPr>
            <a:xfrm>
              <a:off x="5177741" y="3646152"/>
              <a:ext cx="24786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0707"/>
                  </a:solidFill>
                  <a:latin typeface="Arial"/>
                  <a:ea typeface="Arial"/>
                  <a:cs typeface="Arial"/>
                  <a:sym typeface="Arial"/>
                </a:rPr>
                <a:t>IRAQ</a:t>
              </a:r>
              <a:endParaRPr sz="1200" b="1" i="0" u="none" strike="noStrike" cap="none">
                <a:solidFill>
                  <a:srgbClr val="07070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70707"/>
                  </a:solidFill>
                  <a:latin typeface="Arial"/>
                  <a:ea typeface="Arial"/>
                  <a:cs typeface="Arial"/>
                  <a:sym typeface="Arial"/>
                </a:rPr>
                <a:t>Rank change: </a:t>
              </a:r>
              <a:r>
                <a:rPr lang="en-US" sz="1200" b="1" i="0" u="none" strike="noStrike" cap="none">
                  <a:solidFill>
                    <a:srgbClr val="4B4B4B"/>
                  </a:solidFill>
                  <a:latin typeface="Arial"/>
                  <a:ea typeface="Arial"/>
                  <a:cs typeface="Arial"/>
                  <a:sym typeface="Arial"/>
                </a:rPr>
                <a:t>3</a:t>
              </a:r>
              <a:endParaRPr sz="1200" b="0" i="0" u="none" strike="noStrike" cap="none">
                <a:solidFill>
                  <a:srgbClr val="2C3744"/>
                </a:solidFill>
                <a:latin typeface="Arial"/>
                <a:ea typeface="Arial"/>
                <a:cs typeface="Arial"/>
                <a:sym typeface="Arial"/>
              </a:endParaRPr>
            </a:p>
          </p:txBody>
        </p:sp>
        <p:sp>
          <p:nvSpPr>
            <p:cNvPr id="796" name="Google Shape;796;g253ae4fee85_3_73"/>
            <p:cNvSpPr/>
            <p:nvPr/>
          </p:nvSpPr>
          <p:spPr>
            <a:xfrm>
              <a:off x="4621509" y="3618809"/>
              <a:ext cx="460800" cy="460800"/>
            </a:xfrm>
            <a:prstGeom prst="ellipse">
              <a:avLst/>
            </a:prstGeom>
            <a:solidFill>
              <a:srgbClr val="BF2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7" name="Google Shape;797;g253ae4fee85_3_73"/>
            <p:cNvSpPr txBox="1"/>
            <p:nvPr/>
          </p:nvSpPr>
          <p:spPr>
            <a:xfrm>
              <a:off x="4493930" y="3665928"/>
              <a:ext cx="681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154</a:t>
              </a:r>
              <a:endParaRPr sz="1400" b="0" i="0" u="none" strike="noStrike" cap="none">
                <a:solidFill>
                  <a:srgbClr val="000000"/>
                </a:solidFill>
                <a:latin typeface="Arial"/>
                <a:ea typeface="Arial"/>
                <a:cs typeface="Arial"/>
                <a:sym typeface="Arial"/>
              </a:endParaRPr>
            </a:p>
          </p:txBody>
        </p:sp>
        <p:sp>
          <p:nvSpPr>
            <p:cNvPr id="798" name="Google Shape;798;g253ae4fee85_3_73"/>
            <p:cNvSpPr/>
            <p:nvPr/>
          </p:nvSpPr>
          <p:spPr>
            <a:xfrm>
              <a:off x="6358453" y="3860769"/>
              <a:ext cx="127200" cy="153600"/>
            </a:xfrm>
            <a:prstGeom prst="upArrow">
              <a:avLst>
                <a:gd name="adj1" fmla="val 50000"/>
                <a:gd name="adj2" fmla="val 50000"/>
              </a:avLst>
            </a:prstGeom>
            <a:solidFill>
              <a:srgbClr val="78A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799" name="Google Shape;799;g253ae4fee85_3_73"/>
          <p:cNvSpPr txBox="1"/>
          <p:nvPr/>
        </p:nvSpPr>
        <p:spPr>
          <a:xfrm>
            <a:off x="516125" y="300925"/>
            <a:ext cx="4339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10 least peaceful countries</a:t>
            </a:r>
            <a:endParaRPr sz="2000" b="0" i="0" u="none" strike="noStrike" cap="none">
              <a:solidFill>
                <a:schemeClr val="dk1"/>
              </a:solidFill>
              <a:latin typeface="Arial"/>
              <a:ea typeface="Arial"/>
              <a:cs typeface="Arial"/>
              <a:sym typeface="Arial"/>
            </a:endParaRPr>
          </a:p>
        </p:txBody>
      </p:sp>
      <p:cxnSp>
        <p:nvCxnSpPr>
          <p:cNvPr id="800" name="Google Shape;800;g253ae4fee85_3_73"/>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59"/>
                                        </p:tgtEl>
                                        <p:attrNameLst>
                                          <p:attrName>style.visibility</p:attrName>
                                        </p:attrNameLst>
                                      </p:cBhvr>
                                      <p:to>
                                        <p:strVal val="visible"/>
                                      </p:to>
                                    </p:set>
                                    <p:anim calcmode="lin" valueType="num">
                                      <p:cBhvr additive="base">
                                        <p:cTn id="7" dur="2000" fill="hold"/>
                                        <p:tgtEl>
                                          <p:spTgt spid="759"/>
                                        </p:tgtEl>
                                        <p:attrNameLst>
                                          <p:attrName>ppt_x</p:attrName>
                                        </p:attrNameLst>
                                      </p:cBhvr>
                                      <p:tavLst>
                                        <p:tav tm="0">
                                          <p:val>
                                            <p:strVal val="#ppt_x"/>
                                          </p:val>
                                        </p:tav>
                                        <p:tav tm="100000">
                                          <p:val>
                                            <p:strVal val="#ppt_x"/>
                                          </p:val>
                                        </p:tav>
                                      </p:tavLst>
                                    </p:anim>
                                    <p:anim calcmode="lin" valueType="num">
                                      <p:cBhvr additive="base">
                                        <p:cTn id="8" dur="2000" fill="hold"/>
                                        <p:tgtEl>
                                          <p:spTgt spid="75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4"/>
                                        </p:tgtEl>
                                        <p:attrNameLst>
                                          <p:attrName>style.visibility</p:attrName>
                                        </p:attrNameLst>
                                      </p:cBhvr>
                                      <p:to>
                                        <p:strVal val="visible"/>
                                      </p:to>
                                    </p:set>
                                    <p:anim calcmode="lin" valueType="num">
                                      <p:cBhvr additive="base">
                                        <p:cTn id="11" dur="2000" fill="hold"/>
                                        <p:tgtEl>
                                          <p:spTgt spid="764"/>
                                        </p:tgtEl>
                                        <p:attrNameLst>
                                          <p:attrName>ppt_x</p:attrName>
                                        </p:attrNameLst>
                                      </p:cBhvr>
                                      <p:tavLst>
                                        <p:tav tm="0">
                                          <p:val>
                                            <p:strVal val="#ppt_x"/>
                                          </p:val>
                                        </p:tav>
                                        <p:tav tm="100000">
                                          <p:val>
                                            <p:strVal val="#ppt_x"/>
                                          </p:val>
                                        </p:tav>
                                      </p:tavLst>
                                    </p:anim>
                                    <p:anim calcmode="lin" valueType="num">
                                      <p:cBhvr additive="base">
                                        <p:cTn id="12" dur="2000" fill="hold"/>
                                        <p:tgtEl>
                                          <p:spTgt spid="7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4"/>
                                        </p:tgtEl>
                                        <p:attrNameLst>
                                          <p:attrName>style.visibility</p:attrName>
                                        </p:attrNameLst>
                                      </p:cBhvr>
                                      <p:to>
                                        <p:strVal val="visible"/>
                                      </p:to>
                                    </p:set>
                                    <p:anim calcmode="lin" valueType="num">
                                      <p:cBhvr additive="base">
                                        <p:cTn id="15" dur="2000" fill="hold"/>
                                        <p:tgtEl>
                                          <p:spTgt spid="774"/>
                                        </p:tgtEl>
                                        <p:attrNameLst>
                                          <p:attrName>ppt_x</p:attrName>
                                        </p:attrNameLst>
                                      </p:cBhvr>
                                      <p:tavLst>
                                        <p:tav tm="0">
                                          <p:val>
                                            <p:strVal val="#ppt_x"/>
                                          </p:val>
                                        </p:tav>
                                        <p:tav tm="100000">
                                          <p:val>
                                            <p:strVal val="#ppt_x"/>
                                          </p:val>
                                        </p:tav>
                                      </p:tavLst>
                                    </p:anim>
                                    <p:anim calcmode="lin" valueType="num">
                                      <p:cBhvr additive="base">
                                        <p:cTn id="16" dur="2000" fill="hold"/>
                                        <p:tgtEl>
                                          <p:spTgt spid="77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9"/>
                                        </p:tgtEl>
                                        <p:attrNameLst>
                                          <p:attrName>style.visibility</p:attrName>
                                        </p:attrNameLst>
                                      </p:cBhvr>
                                      <p:to>
                                        <p:strVal val="visible"/>
                                      </p:to>
                                    </p:set>
                                    <p:anim calcmode="lin" valueType="num">
                                      <p:cBhvr additive="base">
                                        <p:cTn id="19" dur="2000" fill="hold"/>
                                        <p:tgtEl>
                                          <p:spTgt spid="779"/>
                                        </p:tgtEl>
                                        <p:attrNameLst>
                                          <p:attrName>ppt_x</p:attrName>
                                        </p:attrNameLst>
                                      </p:cBhvr>
                                      <p:tavLst>
                                        <p:tav tm="0">
                                          <p:val>
                                            <p:strVal val="#ppt_x"/>
                                          </p:val>
                                        </p:tav>
                                        <p:tav tm="100000">
                                          <p:val>
                                            <p:strVal val="#ppt_x"/>
                                          </p:val>
                                        </p:tav>
                                      </p:tavLst>
                                    </p:anim>
                                    <p:anim calcmode="lin" valueType="num">
                                      <p:cBhvr additive="base">
                                        <p:cTn id="20" dur="2000" fill="hold"/>
                                        <p:tgtEl>
                                          <p:spTgt spid="77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9"/>
                                        </p:tgtEl>
                                        <p:attrNameLst>
                                          <p:attrName>style.visibility</p:attrName>
                                        </p:attrNameLst>
                                      </p:cBhvr>
                                      <p:to>
                                        <p:strVal val="visible"/>
                                      </p:to>
                                    </p:set>
                                    <p:anim calcmode="lin" valueType="num">
                                      <p:cBhvr additive="base">
                                        <p:cTn id="23" dur="2000" fill="hold"/>
                                        <p:tgtEl>
                                          <p:spTgt spid="749"/>
                                        </p:tgtEl>
                                        <p:attrNameLst>
                                          <p:attrName>ppt_x</p:attrName>
                                        </p:attrNameLst>
                                      </p:cBhvr>
                                      <p:tavLst>
                                        <p:tav tm="0">
                                          <p:val>
                                            <p:strVal val="#ppt_x"/>
                                          </p:val>
                                        </p:tav>
                                        <p:tav tm="100000">
                                          <p:val>
                                            <p:strVal val="#ppt_x"/>
                                          </p:val>
                                        </p:tav>
                                      </p:tavLst>
                                    </p:anim>
                                    <p:anim calcmode="lin" valueType="num">
                                      <p:cBhvr additive="base">
                                        <p:cTn id="24" dur="2000" fill="hold"/>
                                        <p:tgtEl>
                                          <p:spTgt spid="74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89"/>
                                        </p:tgtEl>
                                        <p:attrNameLst>
                                          <p:attrName>style.visibility</p:attrName>
                                        </p:attrNameLst>
                                      </p:cBhvr>
                                      <p:to>
                                        <p:strVal val="visible"/>
                                      </p:to>
                                    </p:set>
                                    <p:anim calcmode="lin" valueType="num">
                                      <p:cBhvr additive="base">
                                        <p:cTn id="27" dur="2000" fill="hold"/>
                                        <p:tgtEl>
                                          <p:spTgt spid="789"/>
                                        </p:tgtEl>
                                        <p:attrNameLst>
                                          <p:attrName>ppt_x</p:attrName>
                                        </p:attrNameLst>
                                      </p:cBhvr>
                                      <p:tavLst>
                                        <p:tav tm="0">
                                          <p:val>
                                            <p:strVal val="#ppt_x"/>
                                          </p:val>
                                        </p:tav>
                                        <p:tav tm="100000">
                                          <p:val>
                                            <p:strVal val="#ppt_x"/>
                                          </p:val>
                                        </p:tav>
                                      </p:tavLst>
                                    </p:anim>
                                    <p:anim calcmode="lin" valueType="num">
                                      <p:cBhvr additive="base">
                                        <p:cTn id="28" dur="2000" fill="hold"/>
                                        <p:tgtEl>
                                          <p:spTgt spid="78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69"/>
                                        </p:tgtEl>
                                        <p:attrNameLst>
                                          <p:attrName>style.visibility</p:attrName>
                                        </p:attrNameLst>
                                      </p:cBhvr>
                                      <p:to>
                                        <p:strVal val="visible"/>
                                      </p:to>
                                    </p:set>
                                    <p:anim calcmode="lin" valueType="num">
                                      <p:cBhvr additive="base">
                                        <p:cTn id="31" dur="2000" fill="hold"/>
                                        <p:tgtEl>
                                          <p:spTgt spid="769"/>
                                        </p:tgtEl>
                                        <p:attrNameLst>
                                          <p:attrName>ppt_x</p:attrName>
                                        </p:attrNameLst>
                                      </p:cBhvr>
                                      <p:tavLst>
                                        <p:tav tm="0">
                                          <p:val>
                                            <p:strVal val="#ppt_x"/>
                                          </p:val>
                                        </p:tav>
                                        <p:tav tm="100000">
                                          <p:val>
                                            <p:strVal val="#ppt_x"/>
                                          </p:val>
                                        </p:tav>
                                      </p:tavLst>
                                    </p:anim>
                                    <p:anim calcmode="lin" valueType="num">
                                      <p:cBhvr additive="base">
                                        <p:cTn id="32" dur="2000" fill="hold"/>
                                        <p:tgtEl>
                                          <p:spTgt spid="76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84"/>
                                        </p:tgtEl>
                                        <p:attrNameLst>
                                          <p:attrName>style.visibility</p:attrName>
                                        </p:attrNameLst>
                                      </p:cBhvr>
                                      <p:to>
                                        <p:strVal val="visible"/>
                                      </p:to>
                                    </p:set>
                                    <p:anim calcmode="lin" valueType="num">
                                      <p:cBhvr additive="base">
                                        <p:cTn id="35" dur="2000" fill="hold"/>
                                        <p:tgtEl>
                                          <p:spTgt spid="784"/>
                                        </p:tgtEl>
                                        <p:attrNameLst>
                                          <p:attrName>ppt_x</p:attrName>
                                        </p:attrNameLst>
                                      </p:cBhvr>
                                      <p:tavLst>
                                        <p:tav tm="0">
                                          <p:val>
                                            <p:strVal val="#ppt_x"/>
                                          </p:val>
                                        </p:tav>
                                        <p:tav tm="100000">
                                          <p:val>
                                            <p:strVal val="#ppt_x"/>
                                          </p:val>
                                        </p:tav>
                                      </p:tavLst>
                                    </p:anim>
                                    <p:anim calcmode="lin" valueType="num">
                                      <p:cBhvr additive="base">
                                        <p:cTn id="36" dur="2000" fill="hold"/>
                                        <p:tgtEl>
                                          <p:spTgt spid="78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94"/>
                                        </p:tgtEl>
                                        <p:attrNameLst>
                                          <p:attrName>style.visibility</p:attrName>
                                        </p:attrNameLst>
                                      </p:cBhvr>
                                      <p:to>
                                        <p:strVal val="visible"/>
                                      </p:to>
                                    </p:set>
                                    <p:anim calcmode="lin" valueType="num">
                                      <p:cBhvr additive="base">
                                        <p:cTn id="39" dur="2000" fill="hold"/>
                                        <p:tgtEl>
                                          <p:spTgt spid="794"/>
                                        </p:tgtEl>
                                        <p:attrNameLst>
                                          <p:attrName>ppt_x</p:attrName>
                                        </p:attrNameLst>
                                      </p:cBhvr>
                                      <p:tavLst>
                                        <p:tav tm="0">
                                          <p:val>
                                            <p:strVal val="#ppt_x"/>
                                          </p:val>
                                        </p:tav>
                                        <p:tav tm="100000">
                                          <p:val>
                                            <p:strVal val="#ppt_x"/>
                                          </p:val>
                                        </p:tav>
                                      </p:tavLst>
                                    </p:anim>
                                    <p:anim calcmode="lin" valueType="num">
                                      <p:cBhvr additive="base">
                                        <p:cTn id="40" dur="2000" fill="hold"/>
                                        <p:tgtEl>
                                          <p:spTgt spid="79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54"/>
                                        </p:tgtEl>
                                        <p:attrNameLst>
                                          <p:attrName>style.visibility</p:attrName>
                                        </p:attrNameLst>
                                      </p:cBhvr>
                                      <p:to>
                                        <p:strVal val="visible"/>
                                      </p:to>
                                    </p:set>
                                    <p:anim calcmode="lin" valueType="num">
                                      <p:cBhvr additive="base">
                                        <p:cTn id="43" dur="2000" fill="hold"/>
                                        <p:tgtEl>
                                          <p:spTgt spid="754"/>
                                        </p:tgtEl>
                                        <p:attrNameLst>
                                          <p:attrName>ppt_x</p:attrName>
                                        </p:attrNameLst>
                                      </p:cBhvr>
                                      <p:tavLst>
                                        <p:tav tm="0">
                                          <p:val>
                                            <p:strVal val="#ppt_x"/>
                                          </p:val>
                                        </p:tav>
                                        <p:tav tm="100000">
                                          <p:val>
                                            <p:strVal val="#ppt_x"/>
                                          </p:val>
                                        </p:tav>
                                      </p:tavLst>
                                    </p:anim>
                                    <p:anim calcmode="lin" valueType="num">
                                      <p:cBhvr additive="base">
                                        <p:cTn id="44" dur="2000" fill="hold"/>
                                        <p:tgtEl>
                                          <p:spTgt spid="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g253ae4fee85_3_93"/>
          <p:cNvPicPr preferRelativeResize="0"/>
          <p:nvPr/>
        </p:nvPicPr>
        <p:blipFill rotWithShape="1">
          <a:blip r:embed="rId4">
            <a:alphaModFix/>
          </a:blip>
          <a:srcRect/>
          <a:stretch/>
        </p:blipFill>
        <p:spPr>
          <a:xfrm>
            <a:off x="0" y="2475350"/>
            <a:ext cx="9144003" cy="2428876"/>
          </a:xfrm>
          <a:prstGeom prst="rect">
            <a:avLst/>
          </a:prstGeom>
          <a:noFill/>
          <a:ln>
            <a:noFill/>
          </a:ln>
        </p:spPr>
      </p:pic>
      <p:pic>
        <p:nvPicPr>
          <p:cNvPr id="807" name="Google Shape;807;g253ae4fee85_3_93"/>
          <p:cNvPicPr preferRelativeResize="0"/>
          <p:nvPr/>
        </p:nvPicPr>
        <p:blipFill rotWithShape="1">
          <a:blip r:embed="rId5">
            <a:alphaModFix/>
          </a:blip>
          <a:srcRect/>
          <a:stretch/>
        </p:blipFill>
        <p:spPr>
          <a:xfrm>
            <a:off x="8472432" y="146033"/>
            <a:ext cx="530175" cy="404859"/>
          </a:xfrm>
          <a:prstGeom prst="rect">
            <a:avLst/>
          </a:prstGeom>
          <a:noFill/>
          <a:ln>
            <a:noFill/>
          </a:ln>
        </p:spPr>
      </p:pic>
      <p:sp>
        <p:nvSpPr>
          <p:cNvPr id="808" name="Google Shape;808;g253ae4fee85_3_93"/>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09" name="Google Shape;809;g253ae4fee85_3_93"/>
          <p:cNvPicPr preferRelativeResize="0"/>
          <p:nvPr/>
        </p:nvPicPr>
        <p:blipFill rotWithShape="1">
          <a:blip r:embed="rId6">
            <a:alphaModFix/>
          </a:blip>
          <a:srcRect/>
          <a:stretch/>
        </p:blipFill>
        <p:spPr>
          <a:xfrm>
            <a:off x="193153" y="4984751"/>
            <a:ext cx="1646664" cy="84431"/>
          </a:xfrm>
          <a:prstGeom prst="rect">
            <a:avLst/>
          </a:prstGeom>
          <a:noFill/>
          <a:ln>
            <a:noFill/>
          </a:ln>
        </p:spPr>
      </p:pic>
      <p:sp>
        <p:nvSpPr>
          <p:cNvPr id="810" name="Google Shape;810;g253ae4fee85_3_93"/>
          <p:cNvSpPr txBox="1"/>
          <p:nvPr/>
        </p:nvSpPr>
        <p:spPr>
          <a:xfrm>
            <a:off x="299905" y="205786"/>
            <a:ext cx="40641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000" b="1" i="0" u="none" strike="noStrike" cap="none">
              <a:solidFill>
                <a:srgbClr val="262626"/>
              </a:solidFill>
              <a:latin typeface="Arial"/>
              <a:ea typeface="Arial"/>
              <a:cs typeface="Arial"/>
              <a:sym typeface="Arial"/>
            </a:endParaRPr>
          </a:p>
        </p:txBody>
      </p:sp>
      <p:grpSp>
        <p:nvGrpSpPr>
          <p:cNvPr id="811" name="Google Shape;811;g253ae4fee85_3_93"/>
          <p:cNvGrpSpPr/>
          <p:nvPr/>
        </p:nvGrpSpPr>
        <p:grpSpPr>
          <a:xfrm>
            <a:off x="2071040" y="1215229"/>
            <a:ext cx="1574700" cy="696846"/>
            <a:chOff x="2071040" y="1215229"/>
            <a:chExt cx="1574700" cy="696846"/>
          </a:xfrm>
        </p:grpSpPr>
        <p:sp>
          <p:nvSpPr>
            <p:cNvPr id="812" name="Google Shape;812;g253ae4fee85_3_93"/>
            <p:cNvSpPr txBox="1"/>
            <p:nvPr/>
          </p:nvSpPr>
          <p:spPr>
            <a:xfrm>
              <a:off x="2091740" y="1215229"/>
              <a:ext cx="1554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LIBYA</a:t>
              </a:r>
              <a:endParaRPr sz="1600" b="1" i="0" u="none" strike="noStrike" cap="none" dirty="0">
                <a:solidFill>
                  <a:srgbClr val="000000"/>
                </a:solidFill>
                <a:latin typeface="Arial"/>
                <a:ea typeface="Arial"/>
                <a:cs typeface="Arial"/>
                <a:sym typeface="Arial"/>
              </a:endParaRPr>
            </a:p>
          </p:txBody>
        </p:sp>
        <p:sp>
          <p:nvSpPr>
            <p:cNvPr id="813" name="Google Shape;813;g253ae4fee85_3_93"/>
            <p:cNvSpPr txBox="1"/>
            <p:nvPr/>
          </p:nvSpPr>
          <p:spPr>
            <a:xfrm>
              <a:off x="2071040" y="1431245"/>
              <a:ext cx="1254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5C1AA"/>
                </a:buClr>
                <a:buSzPts val="1600"/>
                <a:buFont typeface="Arial"/>
                <a:buNone/>
              </a:pPr>
              <a:r>
                <a:rPr lang="en-US" sz="1600" b="0" i="0" u="none" strike="noStrike" cap="none">
                  <a:solidFill>
                    <a:srgbClr val="78AE75"/>
                  </a:solidFill>
                  <a:latin typeface="Arial"/>
                  <a:ea typeface="Arial"/>
                  <a:cs typeface="Arial"/>
                  <a:sym typeface="Arial"/>
                </a:rPr>
                <a:t>Rank: 137</a:t>
              </a:r>
              <a:endParaRPr sz="1600" b="0" i="0" u="none" strike="noStrike" cap="none">
                <a:solidFill>
                  <a:srgbClr val="78AE75"/>
                </a:solidFill>
                <a:latin typeface="Arial"/>
                <a:ea typeface="Arial"/>
                <a:cs typeface="Arial"/>
                <a:sym typeface="Arial"/>
              </a:endParaRPr>
            </a:p>
          </p:txBody>
        </p:sp>
        <p:sp>
          <p:nvSpPr>
            <p:cNvPr id="814" name="Google Shape;814;g253ae4fee85_3_93"/>
            <p:cNvSpPr txBox="1"/>
            <p:nvPr/>
          </p:nvSpPr>
          <p:spPr>
            <a:xfrm>
              <a:off x="2115565" y="1702975"/>
              <a:ext cx="1276200" cy="20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 Rose 14 places</a:t>
              </a:r>
              <a:endParaRPr sz="1400" b="0" i="0" u="none" strike="noStrike" cap="none">
                <a:solidFill>
                  <a:srgbClr val="000000"/>
                </a:solidFill>
                <a:latin typeface="Arial"/>
                <a:ea typeface="Arial"/>
                <a:cs typeface="Arial"/>
                <a:sym typeface="Arial"/>
              </a:endParaRPr>
            </a:p>
          </p:txBody>
        </p:sp>
        <p:pic>
          <p:nvPicPr>
            <p:cNvPr id="815" name="Google Shape;815;g253ae4fee85_3_93"/>
            <p:cNvPicPr preferRelativeResize="0"/>
            <p:nvPr/>
          </p:nvPicPr>
          <p:blipFill rotWithShape="1">
            <a:blip r:embed="rId7">
              <a:alphaModFix/>
            </a:blip>
            <a:srcRect/>
            <a:stretch/>
          </p:blipFill>
          <p:spPr>
            <a:xfrm>
              <a:off x="3301250" y="1462900"/>
              <a:ext cx="275400" cy="275400"/>
            </a:xfrm>
            <a:prstGeom prst="rect">
              <a:avLst/>
            </a:prstGeom>
            <a:noFill/>
            <a:ln>
              <a:noFill/>
            </a:ln>
          </p:spPr>
        </p:pic>
      </p:grpSp>
      <p:grpSp>
        <p:nvGrpSpPr>
          <p:cNvPr id="816" name="Google Shape;816;g253ae4fee85_3_93"/>
          <p:cNvGrpSpPr/>
          <p:nvPr/>
        </p:nvGrpSpPr>
        <p:grpSpPr>
          <a:xfrm>
            <a:off x="6371744" y="1860632"/>
            <a:ext cx="2002500" cy="720298"/>
            <a:chOff x="6585644" y="2076407"/>
            <a:chExt cx="2002500" cy="720298"/>
          </a:xfrm>
        </p:grpSpPr>
        <p:sp>
          <p:nvSpPr>
            <p:cNvPr id="817" name="Google Shape;817;g253ae4fee85_3_93"/>
            <p:cNvSpPr txBox="1"/>
            <p:nvPr/>
          </p:nvSpPr>
          <p:spPr>
            <a:xfrm>
              <a:off x="6585644" y="2076407"/>
              <a:ext cx="20025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OMAN</a:t>
              </a:r>
              <a:endParaRPr sz="1600" b="1" i="0" u="none" strike="noStrike" cap="none">
                <a:solidFill>
                  <a:srgbClr val="000000"/>
                </a:solidFill>
                <a:latin typeface="Arial"/>
                <a:ea typeface="Arial"/>
                <a:cs typeface="Arial"/>
                <a:sym typeface="Arial"/>
              </a:endParaRPr>
            </a:p>
          </p:txBody>
        </p:sp>
        <p:sp>
          <p:nvSpPr>
            <p:cNvPr id="818" name="Google Shape;818;g253ae4fee85_3_93"/>
            <p:cNvSpPr txBox="1"/>
            <p:nvPr/>
          </p:nvSpPr>
          <p:spPr>
            <a:xfrm>
              <a:off x="6585644" y="2296612"/>
              <a:ext cx="1254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5C1AA"/>
                </a:buClr>
                <a:buSzPts val="1600"/>
                <a:buFont typeface="Arial"/>
                <a:buNone/>
              </a:pPr>
              <a:r>
                <a:rPr lang="en-US" sz="1600" b="0" i="0" u="none" strike="noStrike" cap="none">
                  <a:solidFill>
                    <a:srgbClr val="78AE75"/>
                  </a:solidFill>
                  <a:latin typeface="Arial"/>
                  <a:ea typeface="Arial"/>
                  <a:cs typeface="Arial"/>
                  <a:sym typeface="Arial"/>
                </a:rPr>
                <a:t>Rank: 48</a:t>
              </a:r>
              <a:endParaRPr sz="1600" b="0" i="0" u="none" strike="noStrike" cap="none">
                <a:solidFill>
                  <a:srgbClr val="78AE75"/>
                </a:solidFill>
                <a:latin typeface="Arial"/>
                <a:ea typeface="Arial"/>
                <a:cs typeface="Arial"/>
                <a:sym typeface="Arial"/>
              </a:endParaRPr>
            </a:p>
          </p:txBody>
        </p:sp>
        <p:sp>
          <p:nvSpPr>
            <p:cNvPr id="819" name="Google Shape;819;g253ae4fee85_3_93"/>
            <p:cNvSpPr txBox="1"/>
            <p:nvPr/>
          </p:nvSpPr>
          <p:spPr>
            <a:xfrm>
              <a:off x="6686144" y="2587605"/>
              <a:ext cx="1276200" cy="20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Rose 18 places</a:t>
              </a:r>
              <a:endParaRPr sz="1400" b="0" i="0" u="none" strike="noStrike" cap="none">
                <a:solidFill>
                  <a:srgbClr val="000000"/>
                </a:solidFill>
                <a:latin typeface="Arial"/>
                <a:ea typeface="Arial"/>
                <a:cs typeface="Arial"/>
                <a:sym typeface="Arial"/>
              </a:endParaRPr>
            </a:p>
          </p:txBody>
        </p:sp>
        <p:pic>
          <p:nvPicPr>
            <p:cNvPr id="820" name="Google Shape;820;g253ae4fee85_3_93"/>
            <p:cNvPicPr preferRelativeResize="0"/>
            <p:nvPr/>
          </p:nvPicPr>
          <p:blipFill rotWithShape="1">
            <a:blip r:embed="rId7">
              <a:alphaModFix/>
            </a:blip>
            <a:srcRect/>
            <a:stretch/>
          </p:blipFill>
          <p:spPr>
            <a:xfrm>
              <a:off x="7686950" y="2328238"/>
              <a:ext cx="275400" cy="275400"/>
            </a:xfrm>
            <a:prstGeom prst="rect">
              <a:avLst/>
            </a:prstGeom>
            <a:noFill/>
            <a:ln>
              <a:noFill/>
            </a:ln>
          </p:spPr>
        </p:pic>
      </p:grpSp>
      <p:grpSp>
        <p:nvGrpSpPr>
          <p:cNvPr id="821" name="Google Shape;821;g253ae4fee85_3_93"/>
          <p:cNvGrpSpPr/>
          <p:nvPr/>
        </p:nvGrpSpPr>
        <p:grpSpPr>
          <a:xfrm>
            <a:off x="5954900" y="1045864"/>
            <a:ext cx="1943700" cy="714734"/>
            <a:chOff x="5954900" y="1045864"/>
            <a:chExt cx="1943700" cy="714734"/>
          </a:xfrm>
        </p:grpSpPr>
        <p:sp>
          <p:nvSpPr>
            <p:cNvPr id="822" name="Google Shape;822;g253ae4fee85_3_93"/>
            <p:cNvSpPr txBox="1"/>
            <p:nvPr/>
          </p:nvSpPr>
          <p:spPr>
            <a:xfrm>
              <a:off x="5954900" y="1045864"/>
              <a:ext cx="1943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BURUNDI</a:t>
              </a:r>
              <a:endParaRPr sz="1600" b="1" i="0" u="none" strike="noStrike" cap="none">
                <a:solidFill>
                  <a:srgbClr val="000000"/>
                </a:solidFill>
                <a:latin typeface="Arial"/>
                <a:ea typeface="Arial"/>
                <a:cs typeface="Arial"/>
                <a:sym typeface="Arial"/>
              </a:endParaRPr>
            </a:p>
          </p:txBody>
        </p:sp>
        <p:sp>
          <p:nvSpPr>
            <p:cNvPr id="823" name="Google Shape;823;g253ae4fee85_3_93"/>
            <p:cNvSpPr txBox="1"/>
            <p:nvPr/>
          </p:nvSpPr>
          <p:spPr>
            <a:xfrm>
              <a:off x="5954900" y="1260168"/>
              <a:ext cx="12540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5C1AA"/>
                </a:buClr>
                <a:buSzPts val="1600"/>
                <a:buFont typeface="Arial"/>
                <a:buNone/>
              </a:pPr>
              <a:r>
                <a:rPr lang="en-US" sz="1600" b="0" i="0" u="none" strike="noStrike" cap="none">
                  <a:solidFill>
                    <a:srgbClr val="78AE75"/>
                  </a:solidFill>
                  <a:latin typeface="Arial"/>
                  <a:ea typeface="Arial"/>
                  <a:cs typeface="Arial"/>
                  <a:sym typeface="Arial"/>
                </a:rPr>
                <a:t>Rank: 128    </a:t>
              </a:r>
              <a:endParaRPr sz="1600" b="0" i="0" u="none" strike="noStrike" cap="none">
                <a:solidFill>
                  <a:srgbClr val="78AE75"/>
                </a:solidFill>
                <a:latin typeface="Arial"/>
                <a:ea typeface="Arial"/>
                <a:cs typeface="Arial"/>
                <a:sym typeface="Arial"/>
              </a:endParaRPr>
            </a:p>
          </p:txBody>
        </p:sp>
        <p:sp>
          <p:nvSpPr>
            <p:cNvPr id="824" name="Google Shape;824;g253ae4fee85_3_93"/>
            <p:cNvSpPr txBox="1"/>
            <p:nvPr/>
          </p:nvSpPr>
          <p:spPr>
            <a:xfrm>
              <a:off x="6081810" y="1551498"/>
              <a:ext cx="1276200" cy="20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Rose 6 places</a:t>
              </a:r>
              <a:endParaRPr sz="1400" b="0" i="0" u="none" strike="noStrike" cap="none">
                <a:solidFill>
                  <a:srgbClr val="000000"/>
                </a:solidFill>
                <a:latin typeface="Arial"/>
                <a:ea typeface="Arial"/>
                <a:cs typeface="Arial"/>
                <a:sym typeface="Arial"/>
              </a:endParaRPr>
            </a:p>
          </p:txBody>
        </p:sp>
        <p:pic>
          <p:nvPicPr>
            <p:cNvPr id="825" name="Google Shape;825;g253ae4fee85_3_93"/>
            <p:cNvPicPr preferRelativeResize="0"/>
            <p:nvPr/>
          </p:nvPicPr>
          <p:blipFill rotWithShape="1">
            <a:blip r:embed="rId7">
              <a:alphaModFix/>
            </a:blip>
            <a:srcRect/>
            <a:stretch/>
          </p:blipFill>
          <p:spPr>
            <a:xfrm>
              <a:off x="7186550" y="1276100"/>
              <a:ext cx="275400" cy="275400"/>
            </a:xfrm>
            <a:prstGeom prst="rect">
              <a:avLst/>
            </a:prstGeom>
            <a:noFill/>
            <a:ln>
              <a:noFill/>
            </a:ln>
          </p:spPr>
        </p:pic>
      </p:grpSp>
      <p:grpSp>
        <p:nvGrpSpPr>
          <p:cNvPr id="826" name="Google Shape;826;g253ae4fee85_3_93"/>
          <p:cNvGrpSpPr/>
          <p:nvPr/>
        </p:nvGrpSpPr>
        <p:grpSpPr>
          <a:xfrm>
            <a:off x="7325938" y="2652228"/>
            <a:ext cx="1788624" cy="688035"/>
            <a:chOff x="7325938" y="2652228"/>
            <a:chExt cx="1788624" cy="688035"/>
          </a:xfrm>
        </p:grpSpPr>
        <p:sp>
          <p:nvSpPr>
            <p:cNvPr id="827" name="Google Shape;827;g253ae4fee85_3_93"/>
            <p:cNvSpPr txBox="1"/>
            <p:nvPr/>
          </p:nvSpPr>
          <p:spPr>
            <a:xfrm>
              <a:off x="7325962" y="2652228"/>
              <a:ext cx="1788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AFGHANISTAN</a:t>
              </a:r>
              <a:endParaRPr sz="1600" b="1" i="0" u="none" strike="noStrike" cap="none">
                <a:solidFill>
                  <a:srgbClr val="000000"/>
                </a:solidFill>
                <a:latin typeface="Arial"/>
                <a:ea typeface="Arial"/>
                <a:cs typeface="Arial"/>
                <a:sym typeface="Arial"/>
              </a:endParaRPr>
            </a:p>
          </p:txBody>
        </p:sp>
        <p:sp>
          <p:nvSpPr>
            <p:cNvPr id="828" name="Google Shape;828;g253ae4fee85_3_93"/>
            <p:cNvSpPr txBox="1"/>
            <p:nvPr/>
          </p:nvSpPr>
          <p:spPr>
            <a:xfrm>
              <a:off x="7325938" y="2857343"/>
              <a:ext cx="1242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5C1AA"/>
                </a:buClr>
                <a:buSzPts val="1600"/>
                <a:buFont typeface="Arial"/>
                <a:buNone/>
              </a:pPr>
              <a:r>
                <a:rPr lang="en-US" sz="1600" b="0" i="0" u="none" strike="noStrike" cap="none">
                  <a:solidFill>
                    <a:srgbClr val="78AE75"/>
                  </a:solidFill>
                  <a:latin typeface="Arial"/>
                  <a:ea typeface="Arial"/>
                  <a:cs typeface="Arial"/>
                  <a:sym typeface="Arial"/>
                </a:rPr>
                <a:t>Rank: 163</a:t>
              </a:r>
              <a:endParaRPr sz="1600" b="0" i="0" u="none" strike="noStrike" cap="none">
                <a:solidFill>
                  <a:srgbClr val="78AE75"/>
                </a:solidFill>
                <a:latin typeface="Arial"/>
                <a:ea typeface="Arial"/>
                <a:cs typeface="Arial"/>
                <a:sym typeface="Arial"/>
              </a:endParaRPr>
            </a:p>
          </p:txBody>
        </p:sp>
        <p:sp>
          <p:nvSpPr>
            <p:cNvPr id="829" name="Google Shape;829;g253ae4fee85_3_93"/>
            <p:cNvSpPr txBox="1"/>
            <p:nvPr/>
          </p:nvSpPr>
          <p:spPr>
            <a:xfrm>
              <a:off x="7423625" y="3131163"/>
              <a:ext cx="1488000" cy="20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No Change in Rank</a:t>
              </a:r>
              <a:endParaRPr sz="1200" b="1" i="0" u="none" strike="noStrike" cap="none">
                <a:solidFill>
                  <a:srgbClr val="000000"/>
                </a:solidFill>
                <a:latin typeface="Arial"/>
                <a:ea typeface="Arial"/>
                <a:cs typeface="Arial"/>
                <a:sym typeface="Arial"/>
              </a:endParaRPr>
            </a:p>
          </p:txBody>
        </p:sp>
      </p:grpSp>
      <p:grpSp>
        <p:nvGrpSpPr>
          <p:cNvPr id="830" name="Google Shape;830;g253ae4fee85_3_93"/>
          <p:cNvGrpSpPr/>
          <p:nvPr/>
        </p:nvGrpSpPr>
        <p:grpSpPr>
          <a:xfrm>
            <a:off x="1193697" y="2146653"/>
            <a:ext cx="3264000" cy="1529850"/>
            <a:chOff x="1193697" y="2146653"/>
            <a:chExt cx="3264000" cy="1529850"/>
          </a:xfrm>
        </p:grpSpPr>
        <p:grpSp>
          <p:nvGrpSpPr>
            <p:cNvPr id="831" name="Google Shape;831;g253ae4fee85_3_93"/>
            <p:cNvGrpSpPr/>
            <p:nvPr/>
          </p:nvGrpSpPr>
          <p:grpSpPr>
            <a:xfrm>
              <a:off x="1193697" y="2146653"/>
              <a:ext cx="1712400" cy="696019"/>
              <a:chOff x="1193697" y="2146653"/>
              <a:chExt cx="1712400" cy="696019"/>
            </a:xfrm>
          </p:grpSpPr>
          <p:sp>
            <p:nvSpPr>
              <p:cNvPr id="832" name="Google Shape;832;g253ae4fee85_3_93"/>
              <p:cNvSpPr txBox="1"/>
              <p:nvPr/>
            </p:nvSpPr>
            <p:spPr>
              <a:xfrm>
                <a:off x="1193697" y="2146653"/>
                <a:ext cx="1712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COTE D’IVOIRE</a:t>
                </a:r>
                <a:endParaRPr sz="1600" b="1" i="0" u="none" strike="noStrike" cap="none" dirty="0">
                  <a:solidFill>
                    <a:srgbClr val="000000"/>
                  </a:solidFill>
                  <a:latin typeface="Arial"/>
                  <a:ea typeface="Arial"/>
                  <a:cs typeface="Arial"/>
                  <a:sym typeface="Arial"/>
                </a:endParaRPr>
              </a:p>
            </p:txBody>
          </p:sp>
          <p:sp>
            <p:nvSpPr>
              <p:cNvPr id="833" name="Google Shape;833;g253ae4fee85_3_93"/>
              <p:cNvSpPr txBox="1"/>
              <p:nvPr/>
            </p:nvSpPr>
            <p:spPr>
              <a:xfrm>
                <a:off x="1193701" y="2374554"/>
                <a:ext cx="1128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5C1AA"/>
                  </a:buClr>
                  <a:buSzPts val="1600"/>
                  <a:buFont typeface="Arial"/>
                  <a:buNone/>
                </a:pPr>
                <a:r>
                  <a:rPr lang="en-US" sz="1600" b="0" i="0" u="none" strike="noStrike" cap="none">
                    <a:solidFill>
                      <a:srgbClr val="78AE75"/>
                    </a:solidFill>
                    <a:latin typeface="Arial"/>
                    <a:ea typeface="Arial"/>
                    <a:cs typeface="Arial"/>
                    <a:sym typeface="Arial"/>
                  </a:rPr>
                  <a:t>Rank: 90</a:t>
                </a:r>
                <a:endParaRPr sz="1600" b="0" i="0" u="none" strike="noStrike" cap="none">
                  <a:solidFill>
                    <a:srgbClr val="78AE75"/>
                  </a:solidFill>
                  <a:latin typeface="Arial"/>
                  <a:ea typeface="Arial"/>
                  <a:cs typeface="Arial"/>
                  <a:sym typeface="Arial"/>
                </a:endParaRPr>
              </a:p>
            </p:txBody>
          </p:sp>
          <p:sp>
            <p:nvSpPr>
              <p:cNvPr id="834" name="Google Shape;834;g253ae4fee85_3_93"/>
              <p:cNvSpPr txBox="1"/>
              <p:nvPr/>
            </p:nvSpPr>
            <p:spPr>
              <a:xfrm>
                <a:off x="1279161" y="2633572"/>
                <a:ext cx="1276200" cy="20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Rose 18 places</a:t>
                </a:r>
                <a:endParaRPr sz="1400" b="0" i="0" u="none" strike="noStrike" cap="none">
                  <a:solidFill>
                    <a:srgbClr val="000000"/>
                  </a:solidFill>
                  <a:latin typeface="Arial"/>
                  <a:ea typeface="Arial"/>
                  <a:cs typeface="Arial"/>
                  <a:sym typeface="Arial"/>
                </a:endParaRPr>
              </a:p>
            </p:txBody>
          </p:sp>
          <p:pic>
            <p:nvPicPr>
              <p:cNvPr id="835" name="Google Shape;835;g253ae4fee85_3_93"/>
              <p:cNvPicPr preferRelativeResize="0"/>
              <p:nvPr/>
            </p:nvPicPr>
            <p:blipFill rotWithShape="1">
              <a:blip r:embed="rId7">
                <a:alphaModFix/>
              </a:blip>
              <a:srcRect/>
              <a:stretch/>
            </p:blipFill>
            <p:spPr>
              <a:xfrm>
                <a:off x="2450575" y="2515413"/>
                <a:ext cx="275400" cy="275400"/>
              </a:xfrm>
              <a:prstGeom prst="rect">
                <a:avLst/>
              </a:prstGeom>
              <a:noFill/>
              <a:ln>
                <a:noFill/>
              </a:ln>
            </p:spPr>
          </p:pic>
        </p:grpSp>
        <p:cxnSp>
          <p:nvCxnSpPr>
            <p:cNvPr id="836" name="Google Shape;836;g253ae4fee85_3_93"/>
            <p:cNvCxnSpPr>
              <a:stCxn id="832" idx="3"/>
            </p:cNvCxnSpPr>
            <p:nvPr/>
          </p:nvCxnSpPr>
          <p:spPr>
            <a:xfrm>
              <a:off x="2906097" y="2316003"/>
              <a:ext cx="1551600" cy="1360500"/>
            </a:xfrm>
            <a:prstGeom prst="bentConnector3">
              <a:avLst>
                <a:gd name="adj1" fmla="val 100000"/>
              </a:avLst>
            </a:prstGeom>
            <a:noFill/>
            <a:ln w="9525" cap="flat" cmpd="sng">
              <a:solidFill>
                <a:schemeClr val="dk2"/>
              </a:solidFill>
              <a:prstDash val="solid"/>
              <a:round/>
              <a:headEnd type="oval" w="med" len="med"/>
              <a:tailEnd type="none" w="sm" len="sm"/>
            </a:ln>
          </p:spPr>
        </p:cxnSp>
      </p:grpSp>
      <p:cxnSp>
        <p:nvCxnSpPr>
          <p:cNvPr id="837" name="Google Shape;837;g253ae4fee85_3_93"/>
          <p:cNvCxnSpPr/>
          <p:nvPr/>
        </p:nvCxnSpPr>
        <p:spPr>
          <a:xfrm rot="-5400000" flipH="1">
            <a:off x="3420300" y="1818450"/>
            <a:ext cx="1839900" cy="1365300"/>
          </a:xfrm>
          <a:prstGeom prst="bentConnector3">
            <a:avLst>
              <a:gd name="adj1" fmla="val 1295"/>
            </a:avLst>
          </a:prstGeom>
          <a:noFill/>
          <a:ln w="9525" cap="flat" cmpd="sng">
            <a:solidFill>
              <a:schemeClr val="dk2"/>
            </a:solidFill>
            <a:prstDash val="solid"/>
            <a:round/>
            <a:headEnd type="oval" w="med" len="med"/>
            <a:tailEnd type="none" w="sm" len="sm"/>
          </a:ln>
        </p:spPr>
      </p:cxnSp>
      <p:cxnSp>
        <p:nvCxnSpPr>
          <p:cNvPr id="838" name="Google Shape;838;g253ae4fee85_3_93"/>
          <p:cNvCxnSpPr>
            <a:stCxn id="822" idx="1"/>
          </p:cNvCxnSpPr>
          <p:nvPr/>
        </p:nvCxnSpPr>
        <p:spPr>
          <a:xfrm flipH="1">
            <a:off x="5172200" y="1215214"/>
            <a:ext cx="782700" cy="2609100"/>
          </a:xfrm>
          <a:prstGeom prst="bentConnector2">
            <a:avLst/>
          </a:prstGeom>
          <a:noFill/>
          <a:ln w="9525" cap="flat" cmpd="sng">
            <a:solidFill>
              <a:schemeClr val="dk2"/>
            </a:solidFill>
            <a:prstDash val="solid"/>
            <a:round/>
            <a:headEnd type="oval" w="med" len="med"/>
            <a:tailEnd type="none" w="sm" len="sm"/>
          </a:ln>
        </p:spPr>
      </p:cxnSp>
      <p:cxnSp>
        <p:nvCxnSpPr>
          <p:cNvPr id="839" name="Google Shape;839;g253ae4fee85_3_93"/>
          <p:cNvCxnSpPr/>
          <p:nvPr/>
        </p:nvCxnSpPr>
        <p:spPr>
          <a:xfrm rot="5400000">
            <a:off x="5235500" y="2540514"/>
            <a:ext cx="1663500" cy="609000"/>
          </a:xfrm>
          <a:prstGeom prst="bentConnector3">
            <a:avLst>
              <a:gd name="adj1" fmla="val 1222"/>
            </a:avLst>
          </a:prstGeom>
          <a:noFill/>
          <a:ln w="9525" cap="flat" cmpd="sng">
            <a:solidFill>
              <a:schemeClr val="dk2"/>
            </a:solidFill>
            <a:prstDash val="solid"/>
            <a:round/>
            <a:headEnd type="oval" w="med" len="med"/>
            <a:tailEnd type="none" w="sm" len="sm"/>
          </a:ln>
        </p:spPr>
      </p:cxnSp>
      <p:cxnSp>
        <p:nvCxnSpPr>
          <p:cNvPr id="840" name="Google Shape;840;g253ae4fee85_3_93"/>
          <p:cNvCxnSpPr/>
          <p:nvPr/>
        </p:nvCxnSpPr>
        <p:spPr>
          <a:xfrm flipH="1">
            <a:off x="6053150" y="2790825"/>
            <a:ext cx="1333500" cy="747600"/>
          </a:xfrm>
          <a:prstGeom prst="bentConnector3">
            <a:avLst>
              <a:gd name="adj1" fmla="val 100000"/>
            </a:avLst>
          </a:prstGeom>
          <a:noFill/>
          <a:ln w="9525" cap="flat" cmpd="sng">
            <a:solidFill>
              <a:schemeClr val="dk2"/>
            </a:solidFill>
            <a:prstDash val="solid"/>
            <a:round/>
            <a:headEnd type="oval" w="med" len="med"/>
            <a:tailEnd type="none" w="sm" len="sm"/>
          </a:ln>
        </p:spPr>
      </p:cxnSp>
      <p:sp>
        <p:nvSpPr>
          <p:cNvPr id="841" name="Google Shape;841;g253ae4fee85_3_93"/>
          <p:cNvSpPr txBox="1"/>
          <p:nvPr/>
        </p:nvSpPr>
        <p:spPr>
          <a:xfrm>
            <a:off x="516125" y="300925"/>
            <a:ext cx="4339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5 most improved countries</a:t>
            </a:r>
            <a:endParaRPr sz="2000" b="0" i="0" u="none" strike="noStrike" cap="none">
              <a:solidFill>
                <a:schemeClr val="dk1"/>
              </a:solidFill>
              <a:latin typeface="Arial"/>
              <a:ea typeface="Arial"/>
              <a:cs typeface="Arial"/>
              <a:sym typeface="Arial"/>
            </a:endParaRPr>
          </a:p>
        </p:txBody>
      </p:sp>
      <p:cxnSp>
        <p:nvCxnSpPr>
          <p:cNvPr id="842" name="Google Shape;842;g253ae4fee85_3_93"/>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6"/>
                                        </p:tgtEl>
                                        <p:attrNameLst>
                                          <p:attrName>style.visibility</p:attrName>
                                        </p:attrNameLst>
                                      </p:cBhvr>
                                      <p:to>
                                        <p:strVal val="visible"/>
                                      </p:to>
                                    </p:set>
                                    <p:anim calcmode="lin" valueType="num">
                                      <p:cBhvr additive="base">
                                        <p:cTn id="7" dur="2000"/>
                                        <p:tgtEl>
                                          <p:spTgt spid="80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30"/>
                                        </p:tgtEl>
                                        <p:attrNameLst>
                                          <p:attrName>style.visibility</p:attrName>
                                        </p:attrNameLst>
                                      </p:cBhvr>
                                      <p:to>
                                        <p:strVal val="visible"/>
                                      </p:to>
                                    </p:set>
                                    <p:anim calcmode="lin" valueType="num">
                                      <p:cBhvr additive="base">
                                        <p:cTn id="10" dur="2000" fill="hold"/>
                                        <p:tgtEl>
                                          <p:spTgt spid="830"/>
                                        </p:tgtEl>
                                        <p:attrNameLst>
                                          <p:attrName>ppt_x</p:attrName>
                                        </p:attrNameLst>
                                      </p:cBhvr>
                                      <p:tavLst>
                                        <p:tav tm="0">
                                          <p:val>
                                            <p:strVal val="#ppt_x"/>
                                          </p:val>
                                        </p:tav>
                                        <p:tav tm="100000">
                                          <p:val>
                                            <p:strVal val="#ppt_x"/>
                                          </p:val>
                                        </p:tav>
                                      </p:tavLst>
                                    </p:anim>
                                    <p:anim calcmode="lin" valueType="num">
                                      <p:cBhvr additive="base">
                                        <p:cTn id="11" dur="2000" fill="hold"/>
                                        <p:tgtEl>
                                          <p:spTgt spid="83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37"/>
                                        </p:tgtEl>
                                        <p:attrNameLst>
                                          <p:attrName>style.visibility</p:attrName>
                                        </p:attrNameLst>
                                      </p:cBhvr>
                                      <p:to>
                                        <p:strVal val="visible"/>
                                      </p:to>
                                    </p:set>
                                    <p:anim calcmode="lin" valueType="num">
                                      <p:cBhvr additive="base">
                                        <p:cTn id="14" dur="2000" fill="hold"/>
                                        <p:tgtEl>
                                          <p:spTgt spid="837"/>
                                        </p:tgtEl>
                                        <p:attrNameLst>
                                          <p:attrName>ppt_x</p:attrName>
                                        </p:attrNameLst>
                                      </p:cBhvr>
                                      <p:tavLst>
                                        <p:tav tm="0">
                                          <p:val>
                                            <p:strVal val="#ppt_x"/>
                                          </p:val>
                                        </p:tav>
                                        <p:tav tm="100000">
                                          <p:val>
                                            <p:strVal val="#ppt_x"/>
                                          </p:val>
                                        </p:tav>
                                      </p:tavLst>
                                    </p:anim>
                                    <p:anim calcmode="lin" valueType="num">
                                      <p:cBhvr additive="base">
                                        <p:cTn id="15" dur="2000" fill="hold"/>
                                        <p:tgtEl>
                                          <p:spTgt spid="83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11"/>
                                        </p:tgtEl>
                                        <p:attrNameLst>
                                          <p:attrName>style.visibility</p:attrName>
                                        </p:attrNameLst>
                                      </p:cBhvr>
                                      <p:to>
                                        <p:strVal val="visible"/>
                                      </p:to>
                                    </p:set>
                                    <p:anim calcmode="lin" valueType="num">
                                      <p:cBhvr additive="base">
                                        <p:cTn id="18" dur="2000" fill="hold"/>
                                        <p:tgtEl>
                                          <p:spTgt spid="811"/>
                                        </p:tgtEl>
                                        <p:attrNameLst>
                                          <p:attrName>ppt_x</p:attrName>
                                        </p:attrNameLst>
                                      </p:cBhvr>
                                      <p:tavLst>
                                        <p:tav tm="0">
                                          <p:val>
                                            <p:strVal val="#ppt_x"/>
                                          </p:val>
                                        </p:tav>
                                        <p:tav tm="100000">
                                          <p:val>
                                            <p:strVal val="#ppt_x"/>
                                          </p:val>
                                        </p:tav>
                                      </p:tavLst>
                                    </p:anim>
                                    <p:anim calcmode="lin" valueType="num">
                                      <p:cBhvr additive="base">
                                        <p:cTn id="19" dur="2000" fill="hold"/>
                                        <p:tgtEl>
                                          <p:spTgt spid="8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21"/>
                                        </p:tgtEl>
                                        <p:attrNameLst>
                                          <p:attrName>style.visibility</p:attrName>
                                        </p:attrNameLst>
                                      </p:cBhvr>
                                      <p:to>
                                        <p:strVal val="visible"/>
                                      </p:to>
                                    </p:set>
                                    <p:anim calcmode="lin" valueType="num">
                                      <p:cBhvr additive="base">
                                        <p:cTn id="22" dur="2000" fill="hold"/>
                                        <p:tgtEl>
                                          <p:spTgt spid="821"/>
                                        </p:tgtEl>
                                        <p:attrNameLst>
                                          <p:attrName>ppt_x</p:attrName>
                                        </p:attrNameLst>
                                      </p:cBhvr>
                                      <p:tavLst>
                                        <p:tav tm="0">
                                          <p:val>
                                            <p:strVal val="#ppt_x"/>
                                          </p:val>
                                        </p:tav>
                                        <p:tav tm="100000">
                                          <p:val>
                                            <p:strVal val="#ppt_x"/>
                                          </p:val>
                                        </p:tav>
                                      </p:tavLst>
                                    </p:anim>
                                    <p:anim calcmode="lin" valueType="num">
                                      <p:cBhvr additive="base">
                                        <p:cTn id="23" dur="2000" fill="hold"/>
                                        <p:tgtEl>
                                          <p:spTgt spid="82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38"/>
                                        </p:tgtEl>
                                        <p:attrNameLst>
                                          <p:attrName>style.visibility</p:attrName>
                                        </p:attrNameLst>
                                      </p:cBhvr>
                                      <p:to>
                                        <p:strVal val="visible"/>
                                      </p:to>
                                    </p:set>
                                    <p:anim calcmode="lin" valueType="num">
                                      <p:cBhvr additive="base">
                                        <p:cTn id="26" dur="2000" fill="hold"/>
                                        <p:tgtEl>
                                          <p:spTgt spid="838"/>
                                        </p:tgtEl>
                                        <p:attrNameLst>
                                          <p:attrName>ppt_x</p:attrName>
                                        </p:attrNameLst>
                                      </p:cBhvr>
                                      <p:tavLst>
                                        <p:tav tm="0">
                                          <p:val>
                                            <p:strVal val="#ppt_x"/>
                                          </p:val>
                                        </p:tav>
                                        <p:tav tm="100000">
                                          <p:val>
                                            <p:strVal val="#ppt_x"/>
                                          </p:val>
                                        </p:tav>
                                      </p:tavLst>
                                    </p:anim>
                                    <p:anim calcmode="lin" valueType="num">
                                      <p:cBhvr additive="base">
                                        <p:cTn id="27" dur="2000" fill="hold"/>
                                        <p:tgtEl>
                                          <p:spTgt spid="83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16"/>
                                        </p:tgtEl>
                                        <p:attrNameLst>
                                          <p:attrName>style.visibility</p:attrName>
                                        </p:attrNameLst>
                                      </p:cBhvr>
                                      <p:to>
                                        <p:strVal val="visible"/>
                                      </p:to>
                                    </p:set>
                                    <p:anim calcmode="lin" valueType="num">
                                      <p:cBhvr additive="base">
                                        <p:cTn id="30" dur="2000" fill="hold"/>
                                        <p:tgtEl>
                                          <p:spTgt spid="816"/>
                                        </p:tgtEl>
                                        <p:attrNameLst>
                                          <p:attrName>ppt_x</p:attrName>
                                        </p:attrNameLst>
                                      </p:cBhvr>
                                      <p:tavLst>
                                        <p:tav tm="0">
                                          <p:val>
                                            <p:strVal val="#ppt_x"/>
                                          </p:val>
                                        </p:tav>
                                        <p:tav tm="100000">
                                          <p:val>
                                            <p:strVal val="#ppt_x"/>
                                          </p:val>
                                        </p:tav>
                                      </p:tavLst>
                                    </p:anim>
                                    <p:anim calcmode="lin" valueType="num">
                                      <p:cBhvr additive="base">
                                        <p:cTn id="31" dur="2000" fill="hold"/>
                                        <p:tgtEl>
                                          <p:spTgt spid="8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39"/>
                                        </p:tgtEl>
                                        <p:attrNameLst>
                                          <p:attrName>style.visibility</p:attrName>
                                        </p:attrNameLst>
                                      </p:cBhvr>
                                      <p:to>
                                        <p:strVal val="visible"/>
                                      </p:to>
                                    </p:set>
                                    <p:anim calcmode="lin" valueType="num">
                                      <p:cBhvr additive="base">
                                        <p:cTn id="34" dur="2000" fill="hold"/>
                                        <p:tgtEl>
                                          <p:spTgt spid="839"/>
                                        </p:tgtEl>
                                        <p:attrNameLst>
                                          <p:attrName>ppt_x</p:attrName>
                                        </p:attrNameLst>
                                      </p:cBhvr>
                                      <p:tavLst>
                                        <p:tav tm="0">
                                          <p:val>
                                            <p:strVal val="#ppt_x"/>
                                          </p:val>
                                        </p:tav>
                                        <p:tav tm="100000">
                                          <p:val>
                                            <p:strVal val="#ppt_x"/>
                                          </p:val>
                                        </p:tav>
                                      </p:tavLst>
                                    </p:anim>
                                    <p:anim calcmode="lin" valueType="num">
                                      <p:cBhvr additive="base">
                                        <p:cTn id="35" dur="2000" fill="hold"/>
                                        <p:tgtEl>
                                          <p:spTgt spid="83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26"/>
                                        </p:tgtEl>
                                        <p:attrNameLst>
                                          <p:attrName>style.visibility</p:attrName>
                                        </p:attrNameLst>
                                      </p:cBhvr>
                                      <p:to>
                                        <p:strVal val="visible"/>
                                      </p:to>
                                    </p:set>
                                    <p:anim calcmode="lin" valueType="num">
                                      <p:cBhvr additive="base">
                                        <p:cTn id="38" dur="2000" fill="hold"/>
                                        <p:tgtEl>
                                          <p:spTgt spid="826"/>
                                        </p:tgtEl>
                                        <p:attrNameLst>
                                          <p:attrName>ppt_x</p:attrName>
                                        </p:attrNameLst>
                                      </p:cBhvr>
                                      <p:tavLst>
                                        <p:tav tm="0">
                                          <p:val>
                                            <p:strVal val="#ppt_x"/>
                                          </p:val>
                                        </p:tav>
                                        <p:tav tm="100000">
                                          <p:val>
                                            <p:strVal val="#ppt_x"/>
                                          </p:val>
                                        </p:tav>
                                      </p:tavLst>
                                    </p:anim>
                                    <p:anim calcmode="lin" valueType="num">
                                      <p:cBhvr additive="base">
                                        <p:cTn id="39" dur="2000" fill="hold"/>
                                        <p:tgtEl>
                                          <p:spTgt spid="82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40"/>
                                        </p:tgtEl>
                                        <p:attrNameLst>
                                          <p:attrName>style.visibility</p:attrName>
                                        </p:attrNameLst>
                                      </p:cBhvr>
                                      <p:to>
                                        <p:strVal val="visible"/>
                                      </p:to>
                                    </p:set>
                                    <p:anim calcmode="lin" valueType="num">
                                      <p:cBhvr additive="base">
                                        <p:cTn id="42" dur="2000" fill="hold"/>
                                        <p:tgtEl>
                                          <p:spTgt spid="840"/>
                                        </p:tgtEl>
                                        <p:attrNameLst>
                                          <p:attrName>ppt_x</p:attrName>
                                        </p:attrNameLst>
                                      </p:cBhvr>
                                      <p:tavLst>
                                        <p:tav tm="0">
                                          <p:val>
                                            <p:strVal val="#ppt_x"/>
                                          </p:val>
                                        </p:tav>
                                        <p:tav tm="100000">
                                          <p:val>
                                            <p:strVal val="#ppt_x"/>
                                          </p:val>
                                        </p:tav>
                                      </p:tavLst>
                                    </p:anim>
                                    <p:anim calcmode="lin" valueType="num">
                                      <p:cBhvr additive="base">
                                        <p:cTn id="43" dur="2000" fill="hold"/>
                                        <p:tgtEl>
                                          <p:spTgt spid="8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Google Shape;848;g253ae4fee85_3_114"/>
          <p:cNvPicPr preferRelativeResize="0"/>
          <p:nvPr/>
        </p:nvPicPr>
        <p:blipFill rotWithShape="1">
          <a:blip r:embed="rId4">
            <a:alphaModFix/>
          </a:blip>
          <a:srcRect/>
          <a:stretch/>
        </p:blipFill>
        <p:spPr>
          <a:xfrm>
            <a:off x="0" y="2475350"/>
            <a:ext cx="9144003" cy="2428876"/>
          </a:xfrm>
          <a:prstGeom prst="rect">
            <a:avLst/>
          </a:prstGeom>
          <a:noFill/>
          <a:ln>
            <a:noFill/>
          </a:ln>
        </p:spPr>
      </p:pic>
      <p:pic>
        <p:nvPicPr>
          <p:cNvPr id="849" name="Google Shape;849;g253ae4fee85_3_114"/>
          <p:cNvPicPr preferRelativeResize="0"/>
          <p:nvPr/>
        </p:nvPicPr>
        <p:blipFill rotWithShape="1">
          <a:blip r:embed="rId5">
            <a:alphaModFix/>
          </a:blip>
          <a:srcRect/>
          <a:stretch/>
        </p:blipFill>
        <p:spPr>
          <a:xfrm>
            <a:off x="8472432" y="146033"/>
            <a:ext cx="530175" cy="404859"/>
          </a:xfrm>
          <a:prstGeom prst="rect">
            <a:avLst/>
          </a:prstGeom>
          <a:noFill/>
          <a:ln>
            <a:noFill/>
          </a:ln>
        </p:spPr>
      </p:pic>
      <p:sp>
        <p:nvSpPr>
          <p:cNvPr id="850" name="Google Shape;850;g253ae4fee85_3_114"/>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51" name="Google Shape;851;g253ae4fee85_3_114"/>
          <p:cNvPicPr preferRelativeResize="0"/>
          <p:nvPr/>
        </p:nvPicPr>
        <p:blipFill rotWithShape="1">
          <a:blip r:embed="rId6">
            <a:alphaModFix/>
          </a:blip>
          <a:srcRect/>
          <a:stretch/>
        </p:blipFill>
        <p:spPr>
          <a:xfrm>
            <a:off x="193153" y="4984751"/>
            <a:ext cx="1646664" cy="84431"/>
          </a:xfrm>
          <a:prstGeom prst="rect">
            <a:avLst/>
          </a:prstGeom>
          <a:noFill/>
          <a:ln>
            <a:noFill/>
          </a:ln>
        </p:spPr>
      </p:pic>
      <p:grpSp>
        <p:nvGrpSpPr>
          <p:cNvPr id="852" name="Google Shape;852;g253ae4fee85_3_114"/>
          <p:cNvGrpSpPr/>
          <p:nvPr/>
        </p:nvGrpSpPr>
        <p:grpSpPr>
          <a:xfrm>
            <a:off x="668000" y="2439975"/>
            <a:ext cx="2322675" cy="1334750"/>
            <a:chOff x="668000" y="2439975"/>
            <a:chExt cx="2322675" cy="1334750"/>
          </a:xfrm>
        </p:grpSpPr>
        <p:sp>
          <p:nvSpPr>
            <p:cNvPr id="853" name="Google Shape;853;g253ae4fee85_3_114"/>
            <p:cNvSpPr txBox="1"/>
            <p:nvPr/>
          </p:nvSpPr>
          <p:spPr>
            <a:xfrm>
              <a:off x="668000" y="2439975"/>
              <a:ext cx="1242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HAITI</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rgbClr val="ED1C24"/>
                  </a:solidFill>
                  <a:latin typeface="Arial"/>
                  <a:ea typeface="Arial"/>
                  <a:cs typeface="Arial"/>
                  <a:sym typeface="Arial"/>
                </a:rPr>
                <a:t>Rank:129</a:t>
              </a:r>
              <a:endParaRPr sz="1600" b="0"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Fell 17 places</a:t>
              </a:r>
              <a:endParaRPr sz="1600" b="1" i="0" u="none" strike="noStrike" cap="none" dirty="0">
                <a:solidFill>
                  <a:srgbClr val="000000"/>
                </a:solidFill>
                <a:latin typeface="Arial"/>
                <a:ea typeface="Arial"/>
                <a:cs typeface="Arial"/>
                <a:sym typeface="Arial"/>
              </a:endParaRPr>
            </a:p>
          </p:txBody>
        </p:sp>
        <p:pic>
          <p:nvPicPr>
            <p:cNvPr id="854" name="Google Shape;854;g253ae4fee85_3_114"/>
            <p:cNvPicPr preferRelativeResize="0"/>
            <p:nvPr/>
          </p:nvPicPr>
          <p:blipFill rotWithShape="1">
            <a:blip r:embed="rId7">
              <a:alphaModFix/>
            </a:blip>
            <a:srcRect/>
            <a:stretch/>
          </p:blipFill>
          <p:spPr>
            <a:xfrm>
              <a:off x="1766888" y="2673950"/>
              <a:ext cx="274320" cy="274320"/>
            </a:xfrm>
            <a:prstGeom prst="rect">
              <a:avLst/>
            </a:prstGeom>
            <a:noFill/>
            <a:ln>
              <a:noFill/>
            </a:ln>
          </p:spPr>
        </p:pic>
        <p:cxnSp>
          <p:nvCxnSpPr>
            <p:cNvPr id="855" name="Google Shape;855;g253ae4fee85_3_114"/>
            <p:cNvCxnSpPr/>
            <p:nvPr/>
          </p:nvCxnSpPr>
          <p:spPr>
            <a:xfrm rot="-5400000" flipH="1">
              <a:off x="2079725" y="2863775"/>
              <a:ext cx="969600" cy="852300"/>
            </a:xfrm>
            <a:prstGeom prst="bentConnector3">
              <a:avLst>
                <a:gd name="adj1" fmla="val 1965"/>
              </a:avLst>
            </a:prstGeom>
            <a:noFill/>
            <a:ln w="9525" cap="flat" cmpd="sng">
              <a:solidFill>
                <a:schemeClr val="dk2"/>
              </a:solidFill>
              <a:prstDash val="solid"/>
              <a:round/>
              <a:headEnd type="oval" w="med" len="med"/>
              <a:tailEnd type="none" w="sm" len="sm"/>
            </a:ln>
          </p:spPr>
        </p:cxnSp>
      </p:grpSp>
      <p:grpSp>
        <p:nvGrpSpPr>
          <p:cNvPr id="856" name="Google Shape;856;g253ae4fee85_3_114"/>
          <p:cNvGrpSpPr/>
          <p:nvPr/>
        </p:nvGrpSpPr>
        <p:grpSpPr>
          <a:xfrm>
            <a:off x="1658275" y="1322850"/>
            <a:ext cx="2835975" cy="2206425"/>
            <a:chOff x="1658275" y="1322850"/>
            <a:chExt cx="2835975" cy="2206425"/>
          </a:xfrm>
        </p:grpSpPr>
        <p:sp>
          <p:nvSpPr>
            <p:cNvPr id="857" name="Google Shape;857;g253ae4fee85_3_114"/>
            <p:cNvSpPr txBox="1"/>
            <p:nvPr/>
          </p:nvSpPr>
          <p:spPr>
            <a:xfrm>
              <a:off x="1658275" y="1322850"/>
              <a:ext cx="11997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MALI</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rgbClr val="ED1C24"/>
                  </a:solidFill>
                  <a:latin typeface="Arial"/>
                  <a:ea typeface="Arial"/>
                  <a:cs typeface="Arial"/>
                  <a:sym typeface="Arial"/>
                </a:rPr>
                <a:t>Rank:153</a:t>
              </a:r>
              <a:endParaRPr sz="1600" b="0"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Fell 4 places</a:t>
              </a:r>
              <a:endParaRPr sz="1600" b="1" i="0" u="none" strike="noStrike" cap="none" dirty="0">
                <a:solidFill>
                  <a:srgbClr val="000000"/>
                </a:solidFill>
                <a:latin typeface="Arial"/>
                <a:ea typeface="Arial"/>
                <a:cs typeface="Arial"/>
                <a:sym typeface="Arial"/>
              </a:endParaRPr>
            </a:p>
          </p:txBody>
        </p:sp>
        <p:pic>
          <p:nvPicPr>
            <p:cNvPr id="858" name="Google Shape;858;g253ae4fee85_3_114"/>
            <p:cNvPicPr preferRelativeResize="0"/>
            <p:nvPr/>
          </p:nvPicPr>
          <p:blipFill rotWithShape="1">
            <a:blip r:embed="rId7">
              <a:alphaModFix/>
            </a:blip>
            <a:srcRect/>
            <a:stretch/>
          </p:blipFill>
          <p:spPr>
            <a:xfrm>
              <a:off x="2712513" y="1573900"/>
              <a:ext cx="274320" cy="274320"/>
            </a:xfrm>
            <a:prstGeom prst="rect">
              <a:avLst/>
            </a:prstGeom>
            <a:noFill/>
            <a:ln>
              <a:noFill/>
            </a:ln>
          </p:spPr>
        </p:pic>
        <p:cxnSp>
          <p:nvCxnSpPr>
            <p:cNvPr id="859" name="Google Shape;859;g253ae4fee85_3_114"/>
            <p:cNvCxnSpPr/>
            <p:nvPr/>
          </p:nvCxnSpPr>
          <p:spPr>
            <a:xfrm rot="-5400000" flipH="1">
              <a:off x="2891650" y="1926675"/>
              <a:ext cx="1839900" cy="1365300"/>
            </a:xfrm>
            <a:prstGeom prst="bentConnector3">
              <a:avLst>
                <a:gd name="adj1" fmla="val 1295"/>
              </a:avLst>
            </a:prstGeom>
            <a:noFill/>
            <a:ln w="9525" cap="flat" cmpd="sng">
              <a:solidFill>
                <a:schemeClr val="dk2"/>
              </a:solidFill>
              <a:prstDash val="solid"/>
              <a:round/>
              <a:headEnd type="oval" w="med" len="med"/>
              <a:tailEnd type="none" w="sm" len="sm"/>
            </a:ln>
          </p:spPr>
        </p:cxnSp>
      </p:grpSp>
      <p:grpSp>
        <p:nvGrpSpPr>
          <p:cNvPr id="860" name="Google Shape;860;g253ae4fee85_3_114"/>
          <p:cNvGrpSpPr/>
          <p:nvPr/>
        </p:nvGrpSpPr>
        <p:grpSpPr>
          <a:xfrm>
            <a:off x="5291300" y="797630"/>
            <a:ext cx="1655283" cy="2369395"/>
            <a:chOff x="5291300" y="797630"/>
            <a:chExt cx="1655283" cy="2369395"/>
          </a:xfrm>
        </p:grpSpPr>
        <p:sp>
          <p:nvSpPr>
            <p:cNvPr id="861" name="Google Shape;861;g253ae4fee85_3_114"/>
            <p:cNvSpPr txBox="1"/>
            <p:nvPr/>
          </p:nvSpPr>
          <p:spPr>
            <a:xfrm>
              <a:off x="5556909" y="797630"/>
              <a:ext cx="1303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UKRAINE</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rgbClr val="ED1C24"/>
                  </a:solidFill>
                  <a:latin typeface="Arial"/>
                  <a:ea typeface="Arial"/>
                  <a:cs typeface="Arial"/>
                  <a:sym typeface="Arial"/>
                </a:rPr>
                <a:t>Rank:157</a:t>
              </a:r>
              <a:endParaRPr sz="1600" b="0" i="0" u="none" strike="noStrike" cap="none">
                <a:solidFill>
                  <a:srgbClr val="ED1C24"/>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Fell 14 places</a:t>
              </a:r>
              <a:endParaRPr sz="1600" b="1" i="0" u="none" strike="noStrike" cap="none">
                <a:solidFill>
                  <a:srgbClr val="000000"/>
                </a:solidFill>
                <a:latin typeface="Arial"/>
                <a:ea typeface="Arial"/>
                <a:cs typeface="Arial"/>
                <a:sym typeface="Arial"/>
              </a:endParaRPr>
            </a:p>
          </p:txBody>
        </p:sp>
        <p:pic>
          <p:nvPicPr>
            <p:cNvPr id="862" name="Google Shape;862;g253ae4fee85_3_114"/>
            <p:cNvPicPr preferRelativeResize="0"/>
            <p:nvPr/>
          </p:nvPicPr>
          <p:blipFill rotWithShape="1">
            <a:blip r:embed="rId7">
              <a:alphaModFix/>
            </a:blip>
            <a:srcRect/>
            <a:stretch/>
          </p:blipFill>
          <p:spPr>
            <a:xfrm>
              <a:off x="6672263" y="1083300"/>
              <a:ext cx="274320" cy="274320"/>
            </a:xfrm>
            <a:prstGeom prst="rect">
              <a:avLst/>
            </a:prstGeom>
            <a:noFill/>
            <a:ln>
              <a:noFill/>
            </a:ln>
          </p:spPr>
        </p:pic>
        <p:cxnSp>
          <p:nvCxnSpPr>
            <p:cNvPr id="863" name="Google Shape;863;g253ae4fee85_3_114"/>
            <p:cNvCxnSpPr/>
            <p:nvPr/>
          </p:nvCxnSpPr>
          <p:spPr>
            <a:xfrm rot="5400000">
              <a:off x="4331600" y="1921725"/>
              <a:ext cx="2205000" cy="285600"/>
            </a:xfrm>
            <a:prstGeom prst="bentConnector3">
              <a:avLst>
                <a:gd name="adj1" fmla="val -432"/>
              </a:avLst>
            </a:prstGeom>
            <a:noFill/>
            <a:ln w="9525" cap="flat" cmpd="sng">
              <a:solidFill>
                <a:schemeClr val="dk2"/>
              </a:solidFill>
              <a:prstDash val="solid"/>
              <a:round/>
              <a:headEnd type="oval" w="med" len="med"/>
              <a:tailEnd type="none" w="sm" len="sm"/>
            </a:ln>
          </p:spPr>
        </p:cxnSp>
      </p:grpSp>
      <p:grpSp>
        <p:nvGrpSpPr>
          <p:cNvPr id="864" name="Google Shape;864;g253ae4fee85_3_114"/>
          <p:cNvGrpSpPr/>
          <p:nvPr/>
        </p:nvGrpSpPr>
        <p:grpSpPr>
          <a:xfrm>
            <a:off x="5348375" y="1844075"/>
            <a:ext cx="1783033" cy="1585075"/>
            <a:chOff x="5348375" y="1844075"/>
            <a:chExt cx="1783033" cy="1585075"/>
          </a:xfrm>
        </p:grpSpPr>
        <p:sp>
          <p:nvSpPr>
            <p:cNvPr id="865" name="Google Shape;865;g253ae4fee85_3_114"/>
            <p:cNvSpPr txBox="1"/>
            <p:nvPr/>
          </p:nvSpPr>
          <p:spPr>
            <a:xfrm>
              <a:off x="5788500" y="1844075"/>
              <a:ext cx="1276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ISRAEL</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ED1C24"/>
                  </a:solidFill>
                  <a:latin typeface="Arial"/>
                  <a:ea typeface="Arial"/>
                  <a:cs typeface="Arial"/>
                  <a:sym typeface="Arial"/>
                </a:rPr>
                <a:t>Rank:143</a:t>
              </a:r>
              <a:endParaRPr sz="1600" b="0" i="0" u="none" strike="noStrike" cap="none">
                <a:solidFill>
                  <a:srgbClr val="ED1C24"/>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Fell 8 places</a:t>
              </a:r>
              <a:endParaRPr sz="1600" b="1" i="0" u="none" strike="noStrike" cap="none">
                <a:solidFill>
                  <a:srgbClr val="000000"/>
                </a:solidFill>
                <a:latin typeface="Arial"/>
                <a:ea typeface="Arial"/>
                <a:cs typeface="Arial"/>
                <a:sym typeface="Arial"/>
              </a:endParaRPr>
            </a:p>
          </p:txBody>
        </p:sp>
        <p:pic>
          <p:nvPicPr>
            <p:cNvPr id="866" name="Google Shape;866;g253ae4fee85_3_114"/>
            <p:cNvPicPr preferRelativeResize="0"/>
            <p:nvPr/>
          </p:nvPicPr>
          <p:blipFill rotWithShape="1">
            <a:blip r:embed="rId7">
              <a:alphaModFix/>
            </a:blip>
            <a:srcRect/>
            <a:stretch/>
          </p:blipFill>
          <p:spPr>
            <a:xfrm>
              <a:off x="6857088" y="2076450"/>
              <a:ext cx="274320" cy="274320"/>
            </a:xfrm>
            <a:prstGeom prst="rect">
              <a:avLst/>
            </a:prstGeom>
            <a:noFill/>
            <a:ln>
              <a:noFill/>
            </a:ln>
          </p:spPr>
        </p:pic>
        <p:cxnSp>
          <p:nvCxnSpPr>
            <p:cNvPr id="867" name="Google Shape;867;g253ae4fee85_3_114"/>
            <p:cNvCxnSpPr/>
            <p:nvPr/>
          </p:nvCxnSpPr>
          <p:spPr>
            <a:xfrm rot="5400000">
              <a:off x="4857725" y="2490900"/>
              <a:ext cx="1428900" cy="447600"/>
            </a:xfrm>
            <a:prstGeom prst="bentConnector3">
              <a:avLst>
                <a:gd name="adj1" fmla="val 2000"/>
              </a:avLst>
            </a:prstGeom>
            <a:noFill/>
            <a:ln w="9525" cap="flat" cmpd="sng">
              <a:solidFill>
                <a:schemeClr val="dk2"/>
              </a:solidFill>
              <a:prstDash val="solid"/>
              <a:round/>
              <a:headEnd type="oval" w="med" len="med"/>
              <a:tailEnd type="none" w="sm" len="sm"/>
            </a:ln>
          </p:spPr>
        </p:cxnSp>
      </p:grpSp>
      <p:grpSp>
        <p:nvGrpSpPr>
          <p:cNvPr id="868" name="Google Shape;868;g253ae4fee85_3_114"/>
          <p:cNvGrpSpPr/>
          <p:nvPr/>
        </p:nvGrpSpPr>
        <p:grpSpPr>
          <a:xfrm>
            <a:off x="6706275" y="2696375"/>
            <a:ext cx="1992908" cy="1015800"/>
            <a:chOff x="6706275" y="2696375"/>
            <a:chExt cx="1992908" cy="1015800"/>
          </a:xfrm>
        </p:grpSpPr>
        <p:sp>
          <p:nvSpPr>
            <p:cNvPr id="869" name="Google Shape;869;g253ae4fee85_3_114"/>
            <p:cNvSpPr txBox="1"/>
            <p:nvPr/>
          </p:nvSpPr>
          <p:spPr>
            <a:xfrm>
              <a:off x="7377475" y="2696375"/>
              <a:ext cx="11997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RUSSIA</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rgbClr val="ED1C24"/>
                  </a:solidFill>
                  <a:latin typeface="Arial"/>
                  <a:ea typeface="Arial"/>
                  <a:cs typeface="Arial"/>
                  <a:sym typeface="Arial"/>
                </a:rPr>
                <a:t>Rank:158</a:t>
              </a:r>
              <a:endParaRPr sz="1600" b="0" i="0" u="none" strike="noStrike" cap="none">
                <a:solidFill>
                  <a:srgbClr val="ED1C24"/>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Fell 2 places</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pic>
          <p:nvPicPr>
            <p:cNvPr id="870" name="Google Shape;870;g253ae4fee85_3_114"/>
            <p:cNvPicPr preferRelativeResize="0"/>
            <p:nvPr/>
          </p:nvPicPr>
          <p:blipFill rotWithShape="1">
            <a:blip r:embed="rId7">
              <a:alphaModFix/>
            </a:blip>
            <a:srcRect/>
            <a:stretch/>
          </p:blipFill>
          <p:spPr>
            <a:xfrm>
              <a:off x="8424863" y="2974075"/>
              <a:ext cx="274320" cy="274320"/>
            </a:xfrm>
            <a:prstGeom prst="rect">
              <a:avLst/>
            </a:prstGeom>
            <a:noFill/>
            <a:ln>
              <a:noFill/>
            </a:ln>
          </p:spPr>
        </p:pic>
        <p:cxnSp>
          <p:nvCxnSpPr>
            <p:cNvPr id="871" name="Google Shape;871;g253ae4fee85_3_114"/>
            <p:cNvCxnSpPr/>
            <p:nvPr/>
          </p:nvCxnSpPr>
          <p:spPr>
            <a:xfrm flipH="1">
              <a:off x="6706275" y="2843225"/>
              <a:ext cx="713700" cy="569100"/>
            </a:xfrm>
            <a:prstGeom prst="bentConnector3">
              <a:avLst>
                <a:gd name="adj1" fmla="val 99426"/>
              </a:avLst>
            </a:prstGeom>
            <a:noFill/>
            <a:ln w="9525" cap="flat" cmpd="sng">
              <a:solidFill>
                <a:schemeClr val="dk2"/>
              </a:solidFill>
              <a:prstDash val="solid"/>
              <a:round/>
              <a:headEnd type="oval" w="med" len="med"/>
              <a:tailEnd type="none" w="sm" len="sm"/>
            </a:ln>
          </p:spPr>
        </p:cxnSp>
      </p:grpSp>
      <p:sp>
        <p:nvSpPr>
          <p:cNvPr id="872" name="Google Shape;872;g253ae4fee85_3_114"/>
          <p:cNvSpPr txBox="1"/>
          <p:nvPr/>
        </p:nvSpPr>
        <p:spPr>
          <a:xfrm>
            <a:off x="516125" y="300925"/>
            <a:ext cx="4339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5 most deteriorated countries</a:t>
            </a:r>
            <a:endParaRPr sz="2000" b="0" i="0" u="none" strike="noStrike" cap="none">
              <a:solidFill>
                <a:schemeClr val="dk1"/>
              </a:solidFill>
              <a:latin typeface="Arial"/>
              <a:ea typeface="Arial"/>
              <a:cs typeface="Arial"/>
              <a:sym typeface="Arial"/>
            </a:endParaRPr>
          </a:p>
        </p:txBody>
      </p:sp>
      <p:cxnSp>
        <p:nvCxnSpPr>
          <p:cNvPr id="873" name="Google Shape;873;g253ae4fee85_3_114"/>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8"/>
                                        </p:tgtEl>
                                        <p:attrNameLst>
                                          <p:attrName>style.visibility</p:attrName>
                                        </p:attrNameLst>
                                      </p:cBhvr>
                                      <p:to>
                                        <p:strVal val="visible"/>
                                      </p:to>
                                    </p:set>
                                    <p:anim calcmode="lin" valueType="num">
                                      <p:cBhvr additive="base">
                                        <p:cTn id="7" dur="2000"/>
                                        <p:tgtEl>
                                          <p:spTgt spid="84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52"/>
                                        </p:tgtEl>
                                        <p:attrNameLst>
                                          <p:attrName>style.visibility</p:attrName>
                                        </p:attrNameLst>
                                      </p:cBhvr>
                                      <p:to>
                                        <p:strVal val="visible"/>
                                      </p:to>
                                    </p:set>
                                    <p:anim calcmode="lin" valueType="num">
                                      <p:cBhvr additive="base">
                                        <p:cTn id="10" dur="2000" fill="hold"/>
                                        <p:tgtEl>
                                          <p:spTgt spid="852"/>
                                        </p:tgtEl>
                                        <p:attrNameLst>
                                          <p:attrName>ppt_x</p:attrName>
                                        </p:attrNameLst>
                                      </p:cBhvr>
                                      <p:tavLst>
                                        <p:tav tm="0">
                                          <p:val>
                                            <p:strVal val="#ppt_x"/>
                                          </p:val>
                                        </p:tav>
                                        <p:tav tm="100000">
                                          <p:val>
                                            <p:strVal val="#ppt_x"/>
                                          </p:val>
                                        </p:tav>
                                      </p:tavLst>
                                    </p:anim>
                                    <p:anim calcmode="lin" valueType="num">
                                      <p:cBhvr additive="base">
                                        <p:cTn id="11" dur="2000" fill="hold"/>
                                        <p:tgtEl>
                                          <p:spTgt spid="85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56"/>
                                        </p:tgtEl>
                                        <p:attrNameLst>
                                          <p:attrName>style.visibility</p:attrName>
                                        </p:attrNameLst>
                                      </p:cBhvr>
                                      <p:to>
                                        <p:strVal val="visible"/>
                                      </p:to>
                                    </p:set>
                                    <p:anim calcmode="lin" valueType="num">
                                      <p:cBhvr additive="base">
                                        <p:cTn id="14" dur="2000" fill="hold"/>
                                        <p:tgtEl>
                                          <p:spTgt spid="856"/>
                                        </p:tgtEl>
                                        <p:attrNameLst>
                                          <p:attrName>ppt_x</p:attrName>
                                        </p:attrNameLst>
                                      </p:cBhvr>
                                      <p:tavLst>
                                        <p:tav tm="0">
                                          <p:val>
                                            <p:strVal val="#ppt_x"/>
                                          </p:val>
                                        </p:tav>
                                        <p:tav tm="100000">
                                          <p:val>
                                            <p:strVal val="#ppt_x"/>
                                          </p:val>
                                        </p:tav>
                                      </p:tavLst>
                                    </p:anim>
                                    <p:anim calcmode="lin" valueType="num">
                                      <p:cBhvr additive="base">
                                        <p:cTn id="15" dur="2000" fill="hold"/>
                                        <p:tgtEl>
                                          <p:spTgt spid="85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60"/>
                                        </p:tgtEl>
                                        <p:attrNameLst>
                                          <p:attrName>style.visibility</p:attrName>
                                        </p:attrNameLst>
                                      </p:cBhvr>
                                      <p:to>
                                        <p:strVal val="visible"/>
                                      </p:to>
                                    </p:set>
                                    <p:anim calcmode="lin" valueType="num">
                                      <p:cBhvr additive="base">
                                        <p:cTn id="18" dur="2000" fill="hold"/>
                                        <p:tgtEl>
                                          <p:spTgt spid="860"/>
                                        </p:tgtEl>
                                        <p:attrNameLst>
                                          <p:attrName>ppt_x</p:attrName>
                                        </p:attrNameLst>
                                      </p:cBhvr>
                                      <p:tavLst>
                                        <p:tav tm="0">
                                          <p:val>
                                            <p:strVal val="#ppt_x"/>
                                          </p:val>
                                        </p:tav>
                                        <p:tav tm="100000">
                                          <p:val>
                                            <p:strVal val="#ppt_x"/>
                                          </p:val>
                                        </p:tav>
                                      </p:tavLst>
                                    </p:anim>
                                    <p:anim calcmode="lin" valueType="num">
                                      <p:cBhvr additive="base">
                                        <p:cTn id="19" dur="2000" fill="hold"/>
                                        <p:tgtEl>
                                          <p:spTgt spid="86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64"/>
                                        </p:tgtEl>
                                        <p:attrNameLst>
                                          <p:attrName>style.visibility</p:attrName>
                                        </p:attrNameLst>
                                      </p:cBhvr>
                                      <p:to>
                                        <p:strVal val="visible"/>
                                      </p:to>
                                    </p:set>
                                    <p:anim calcmode="lin" valueType="num">
                                      <p:cBhvr additive="base">
                                        <p:cTn id="22" dur="2000" fill="hold"/>
                                        <p:tgtEl>
                                          <p:spTgt spid="864"/>
                                        </p:tgtEl>
                                        <p:attrNameLst>
                                          <p:attrName>ppt_x</p:attrName>
                                        </p:attrNameLst>
                                      </p:cBhvr>
                                      <p:tavLst>
                                        <p:tav tm="0">
                                          <p:val>
                                            <p:strVal val="#ppt_x"/>
                                          </p:val>
                                        </p:tav>
                                        <p:tav tm="100000">
                                          <p:val>
                                            <p:strVal val="#ppt_x"/>
                                          </p:val>
                                        </p:tav>
                                      </p:tavLst>
                                    </p:anim>
                                    <p:anim calcmode="lin" valueType="num">
                                      <p:cBhvr additive="base">
                                        <p:cTn id="23" dur="2000" fill="hold"/>
                                        <p:tgtEl>
                                          <p:spTgt spid="86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68"/>
                                        </p:tgtEl>
                                        <p:attrNameLst>
                                          <p:attrName>style.visibility</p:attrName>
                                        </p:attrNameLst>
                                      </p:cBhvr>
                                      <p:to>
                                        <p:strVal val="visible"/>
                                      </p:to>
                                    </p:set>
                                    <p:anim calcmode="lin" valueType="num">
                                      <p:cBhvr additive="base">
                                        <p:cTn id="26" dur="2000" fill="hold"/>
                                        <p:tgtEl>
                                          <p:spTgt spid="868"/>
                                        </p:tgtEl>
                                        <p:attrNameLst>
                                          <p:attrName>ppt_x</p:attrName>
                                        </p:attrNameLst>
                                      </p:cBhvr>
                                      <p:tavLst>
                                        <p:tav tm="0">
                                          <p:val>
                                            <p:strVal val="#ppt_x"/>
                                          </p:val>
                                        </p:tav>
                                        <p:tav tm="100000">
                                          <p:val>
                                            <p:strVal val="#ppt_x"/>
                                          </p:val>
                                        </p:tav>
                                      </p:tavLst>
                                    </p:anim>
                                    <p:anim calcmode="lin" valueType="num">
                                      <p:cBhvr additive="base">
                                        <p:cTn id="27" dur="2000" fill="hold"/>
                                        <p:tgtEl>
                                          <p:spTgt spid="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801135-0553-D054-D4D5-DE5C1ED9F751}"/>
              </a:ext>
            </a:extLst>
          </p:cNvPr>
          <p:cNvSpPr txBox="1"/>
          <p:nvPr/>
        </p:nvSpPr>
        <p:spPr>
          <a:xfrm>
            <a:off x="648586" y="255181"/>
            <a:ext cx="8102009" cy="4770537"/>
          </a:xfrm>
          <a:prstGeom prst="rect">
            <a:avLst/>
          </a:prstGeom>
          <a:noFill/>
        </p:spPr>
        <p:txBody>
          <a:bodyPr wrap="square" rtlCol="0">
            <a:spAutoFit/>
          </a:bodyPr>
          <a:lstStyle/>
          <a:p>
            <a:r>
              <a:rPr lang="en-GB" sz="3200" b="1" dirty="0">
                <a:solidFill>
                  <a:schemeClr val="tx1"/>
                </a:solidFill>
              </a:rPr>
              <a:t>GLOBAL PEACE INDEX 2023: rankings</a:t>
            </a:r>
          </a:p>
          <a:p>
            <a:endParaRPr lang="en-GB" sz="1600" dirty="0">
              <a:solidFill>
                <a:schemeClr val="tx1"/>
              </a:solidFill>
            </a:endParaRPr>
          </a:p>
          <a:p>
            <a:r>
              <a:rPr lang="en-GB" sz="1600" dirty="0">
                <a:solidFill>
                  <a:srgbClr val="0F3B51"/>
                </a:solidFill>
              </a:rPr>
              <a:t>Iceland 1</a:t>
            </a:r>
          </a:p>
          <a:p>
            <a:r>
              <a:rPr lang="en-GB" sz="1600" dirty="0">
                <a:solidFill>
                  <a:srgbClr val="0F3B51"/>
                </a:solidFill>
              </a:rPr>
              <a:t>Denmark 2</a:t>
            </a:r>
          </a:p>
          <a:p>
            <a:r>
              <a:rPr lang="en-GB" sz="1600" dirty="0">
                <a:solidFill>
                  <a:srgbClr val="0F3B51"/>
                </a:solidFill>
              </a:rPr>
              <a:t>Ireland 3</a:t>
            </a:r>
          </a:p>
          <a:p>
            <a:r>
              <a:rPr lang="en-GB" sz="1600" dirty="0">
                <a:solidFill>
                  <a:schemeClr val="tx1"/>
                </a:solidFill>
              </a:rPr>
              <a:t>	</a:t>
            </a:r>
            <a:r>
              <a:rPr lang="en-GB" sz="1600" dirty="0">
                <a:solidFill>
                  <a:srgbClr val="009999"/>
                </a:solidFill>
              </a:rPr>
              <a:t>UK 26</a:t>
            </a:r>
          </a:p>
          <a:p>
            <a:r>
              <a:rPr lang="en-GB" sz="1600" dirty="0">
                <a:solidFill>
                  <a:schemeClr val="tx1"/>
                </a:solidFill>
              </a:rPr>
              <a:t>		</a:t>
            </a:r>
            <a:r>
              <a:rPr lang="en-GB" sz="1600" dirty="0">
                <a:solidFill>
                  <a:srgbClr val="FF9900"/>
                </a:solidFill>
              </a:rPr>
              <a:t>France 67</a:t>
            </a:r>
          </a:p>
          <a:p>
            <a:r>
              <a:rPr lang="en-GB" sz="1600" dirty="0">
                <a:solidFill>
                  <a:srgbClr val="FF9900"/>
                </a:solidFill>
              </a:rPr>
              <a:t>		Jamaica 77</a:t>
            </a:r>
          </a:p>
          <a:p>
            <a:r>
              <a:rPr lang="en-GB" sz="1600" dirty="0">
                <a:solidFill>
                  <a:srgbClr val="FF9900"/>
                </a:solidFill>
              </a:rPr>
              <a:t>		Kenya 117</a:t>
            </a:r>
          </a:p>
          <a:p>
            <a:r>
              <a:rPr lang="en-GB" sz="1600" dirty="0">
                <a:solidFill>
                  <a:srgbClr val="FF9900"/>
                </a:solidFill>
              </a:rPr>
              <a:t>		India 126</a:t>
            </a:r>
          </a:p>
          <a:p>
            <a:r>
              <a:rPr lang="en-GB" sz="1600" dirty="0">
                <a:solidFill>
                  <a:schemeClr val="tx1"/>
                </a:solidFill>
              </a:rPr>
              <a:t>				</a:t>
            </a:r>
            <a:r>
              <a:rPr lang="en-GB" sz="1600" dirty="0">
                <a:solidFill>
                  <a:srgbClr val="FF5050"/>
                </a:solidFill>
              </a:rPr>
              <a:t>USA 131</a:t>
            </a:r>
          </a:p>
          <a:p>
            <a:r>
              <a:rPr lang="en-GB" sz="1600" dirty="0">
                <a:solidFill>
                  <a:srgbClr val="FF5050"/>
                </a:solidFill>
              </a:rPr>
              <a:t>				Palestine 134</a:t>
            </a:r>
          </a:p>
          <a:p>
            <a:r>
              <a:rPr lang="en-GB" sz="1600" dirty="0">
                <a:solidFill>
                  <a:srgbClr val="FF5050"/>
                </a:solidFill>
              </a:rPr>
              <a:t>				Pakistan 146</a:t>
            </a:r>
          </a:p>
          <a:p>
            <a:r>
              <a:rPr lang="en-GB" sz="1600" dirty="0">
                <a:solidFill>
                  <a:schemeClr val="tx1"/>
                </a:solidFill>
              </a:rPr>
              <a:t>						</a:t>
            </a:r>
            <a:r>
              <a:rPr lang="en-GB" sz="1600" dirty="0">
                <a:solidFill>
                  <a:srgbClr val="FF0000"/>
                </a:solidFill>
              </a:rPr>
              <a:t>Somalia 156</a:t>
            </a:r>
          </a:p>
          <a:p>
            <a:r>
              <a:rPr lang="en-GB" sz="1600" dirty="0">
                <a:solidFill>
                  <a:srgbClr val="FF0000"/>
                </a:solidFill>
              </a:rPr>
              <a:t>						Ukraine 157</a:t>
            </a:r>
          </a:p>
          <a:p>
            <a:r>
              <a:rPr lang="en-GB" sz="1600" dirty="0">
                <a:solidFill>
                  <a:srgbClr val="FF0000"/>
                </a:solidFill>
              </a:rPr>
              <a:t>						Russia 158</a:t>
            </a:r>
          </a:p>
          <a:p>
            <a:r>
              <a:rPr lang="en-GB" sz="1600" dirty="0">
                <a:solidFill>
                  <a:srgbClr val="FF0000"/>
                </a:solidFill>
              </a:rPr>
              <a:t>						Syria 161</a:t>
            </a:r>
          </a:p>
          <a:p>
            <a:r>
              <a:rPr lang="en-GB" sz="1600" dirty="0">
                <a:solidFill>
                  <a:srgbClr val="FF0000"/>
                </a:solidFill>
              </a:rPr>
              <a:t>						Afghanistan 163</a:t>
            </a:r>
          </a:p>
        </p:txBody>
      </p:sp>
    </p:spTree>
    <p:extLst>
      <p:ext uri="{BB962C8B-B14F-4D97-AF65-F5344CB8AC3E}">
        <p14:creationId xmlns:p14="http://schemas.microsoft.com/office/powerpoint/2010/main" val="292190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42EDA-C25F-CA95-2B5E-2462610EA39E}"/>
              </a:ext>
            </a:extLst>
          </p:cNvPr>
          <p:cNvPicPr>
            <a:picLocks noChangeAspect="1"/>
          </p:cNvPicPr>
          <p:nvPr/>
        </p:nvPicPr>
        <p:blipFill>
          <a:blip r:embed="rId3"/>
          <a:stretch>
            <a:fillRect/>
          </a:stretch>
        </p:blipFill>
        <p:spPr>
          <a:xfrm>
            <a:off x="1807536" y="457200"/>
            <a:ext cx="5159986" cy="4556479"/>
          </a:xfrm>
          <a:prstGeom prst="rect">
            <a:avLst/>
          </a:prstGeom>
        </p:spPr>
      </p:pic>
    </p:spTree>
    <p:extLst>
      <p:ext uri="{BB962C8B-B14F-4D97-AF65-F5344CB8AC3E}">
        <p14:creationId xmlns:p14="http://schemas.microsoft.com/office/powerpoint/2010/main" val="269641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Google Shape;878;g253fa14b5a6_0_1153"/>
          <p:cNvPicPr preferRelativeResize="0"/>
          <p:nvPr/>
        </p:nvPicPr>
        <p:blipFill rotWithShape="1">
          <a:blip r:embed="rId3">
            <a:alphaModFix/>
          </a:blip>
          <a:srcRect l="-31098" r="31327"/>
          <a:stretch/>
        </p:blipFill>
        <p:spPr>
          <a:xfrm>
            <a:off x="1506575" y="789"/>
            <a:ext cx="7714755" cy="5141928"/>
          </a:xfrm>
          <a:prstGeom prst="rect">
            <a:avLst/>
          </a:prstGeom>
          <a:noFill/>
          <a:ln>
            <a:noFill/>
          </a:ln>
        </p:spPr>
      </p:pic>
      <p:sp>
        <p:nvSpPr>
          <p:cNvPr id="879" name="Google Shape;879;g253fa14b5a6_0_1153"/>
          <p:cNvSpPr/>
          <p:nvPr/>
        </p:nvSpPr>
        <p:spPr>
          <a:xfrm>
            <a:off x="0" y="0"/>
            <a:ext cx="4677300" cy="5145000"/>
          </a:xfrm>
          <a:prstGeom prst="rect">
            <a:avLst/>
          </a:prstGeom>
          <a:solidFill>
            <a:srgbClr val="0008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70000"/>
              </a:lnSpc>
              <a:spcBef>
                <a:spcPts val="0"/>
              </a:spcBef>
              <a:spcAft>
                <a:spcPts val="0"/>
              </a:spcAft>
              <a:buClr>
                <a:srgbClr val="000000"/>
              </a:buClr>
              <a:buSzPts val="4400"/>
              <a:buFont typeface="Arial"/>
              <a:buNone/>
            </a:pPr>
            <a:endParaRPr sz="4400" b="1" i="0" u="none" strike="noStrike" cap="none">
              <a:solidFill>
                <a:schemeClr val="lt1"/>
              </a:solidFill>
              <a:latin typeface="Helvetica Neue"/>
              <a:ea typeface="Helvetica Neue"/>
              <a:cs typeface="Helvetica Neue"/>
              <a:sym typeface="Helvetica Neue"/>
            </a:endParaRPr>
          </a:p>
        </p:txBody>
      </p:sp>
      <p:pic>
        <p:nvPicPr>
          <p:cNvPr id="880" name="Google Shape;880;g253fa14b5a6_0_1153"/>
          <p:cNvPicPr preferRelativeResize="0"/>
          <p:nvPr/>
        </p:nvPicPr>
        <p:blipFill rotWithShape="1">
          <a:blip r:embed="rId4">
            <a:alphaModFix/>
          </a:blip>
          <a:srcRect/>
          <a:stretch/>
        </p:blipFill>
        <p:spPr>
          <a:xfrm>
            <a:off x="8372235" y="198573"/>
            <a:ext cx="603847" cy="461119"/>
          </a:xfrm>
          <a:prstGeom prst="rect">
            <a:avLst/>
          </a:prstGeom>
          <a:noFill/>
          <a:ln>
            <a:noFill/>
          </a:ln>
        </p:spPr>
      </p:pic>
      <p:sp>
        <p:nvSpPr>
          <p:cNvPr id="881" name="Google Shape;881;g253fa14b5a6_0_1153"/>
          <p:cNvSpPr txBox="1"/>
          <p:nvPr/>
        </p:nvSpPr>
        <p:spPr>
          <a:xfrm>
            <a:off x="431809" y="1803868"/>
            <a:ext cx="6088500" cy="525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4100"/>
              <a:buFont typeface="Arial"/>
              <a:buNone/>
            </a:pPr>
            <a:r>
              <a:rPr lang="en-US" sz="3900" b="0" i="0" u="none" strike="noStrike" cap="none">
                <a:solidFill>
                  <a:schemeClr val="lt1"/>
                </a:solidFill>
                <a:latin typeface="Arial"/>
                <a:ea typeface="Arial"/>
                <a:cs typeface="Arial"/>
                <a:sym typeface="Arial"/>
              </a:rPr>
              <a:t>TRENDS IN </a:t>
            </a:r>
            <a:endParaRPr sz="3900" b="0" i="0" u="none" strike="noStrike" cap="none">
              <a:solidFill>
                <a:schemeClr val="lt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4100"/>
              <a:buFont typeface="Arial"/>
              <a:buNone/>
            </a:pPr>
            <a:r>
              <a:rPr lang="en-US" sz="3900" b="0" i="0" u="none" strike="noStrike" cap="none">
                <a:solidFill>
                  <a:schemeClr val="lt1"/>
                </a:solidFill>
                <a:latin typeface="Arial"/>
                <a:ea typeface="Arial"/>
                <a:cs typeface="Arial"/>
                <a:sym typeface="Arial"/>
              </a:rPr>
              <a:t>PEACE</a:t>
            </a:r>
            <a:endParaRPr sz="300" b="0" i="0" u="none" strike="noStrike" cap="none">
              <a:solidFill>
                <a:schemeClr val="lt1"/>
              </a:solidFill>
              <a:latin typeface="Arial"/>
              <a:ea typeface="Arial"/>
              <a:cs typeface="Arial"/>
              <a:sym typeface="Arial"/>
            </a:endParaRPr>
          </a:p>
        </p:txBody>
      </p:sp>
      <p:cxnSp>
        <p:nvCxnSpPr>
          <p:cNvPr id="882" name="Google Shape;882;g253fa14b5a6_0_1153"/>
          <p:cNvCxnSpPr/>
          <p:nvPr/>
        </p:nvCxnSpPr>
        <p:spPr>
          <a:xfrm>
            <a:off x="947747" y="2889343"/>
            <a:ext cx="0" cy="871800"/>
          </a:xfrm>
          <a:prstGeom prst="straightConnector1">
            <a:avLst/>
          </a:prstGeom>
          <a:noFill/>
          <a:ln w="19050" cap="flat" cmpd="sng">
            <a:solidFill>
              <a:schemeClr val="lt1"/>
            </a:solidFill>
            <a:prstDash val="solid"/>
            <a:miter lim="800000"/>
            <a:headEnd type="none" w="sm" len="sm"/>
            <a:tailEnd type="none" w="sm" len="sm"/>
          </a:ln>
        </p:spPr>
      </p:cxnSp>
      <p:sp>
        <p:nvSpPr>
          <p:cNvPr id="883" name="Google Shape;883;g253fa14b5a6_0_1153"/>
          <p:cNvSpPr txBox="1"/>
          <p:nvPr/>
        </p:nvSpPr>
        <p:spPr>
          <a:xfrm>
            <a:off x="481025" y="4002350"/>
            <a:ext cx="3210900" cy="749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15 year trends</a:t>
            </a:r>
            <a:endParaRPr sz="15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Improvements &amp; deterorations </a:t>
            </a:r>
            <a:endParaRPr sz="15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Conflict &amp; militarisation trends </a:t>
            </a:r>
            <a:endParaRPr sz="15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g253ae4fee85_3_134"/>
          <p:cNvPicPr preferRelativeResize="0"/>
          <p:nvPr/>
        </p:nvPicPr>
        <p:blipFill rotWithShape="1">
          <a:blip r:embed="rId3">
            <a:alphaModFix/>
          </a:blip>
          <a:srcRect/>
          <a:stretch/>
        </p:blipFill>
        <p:spPr>
          <a:xfrm>
            <a:off x="1002375" y="617526"/>
            <a:ext cx="6962632" cy="3760379"/>
          </a:xfrm>
          <a:prstGeom prst="rect">
            <a:avLst/>
          </a:prstGeom>
          <a:noFill/>
          <a:ln>
            <a:noFill/>
          </a:ln>
        </p:spPr>
      </p:pic>
      <p:pic>
        <p:nvPicPr>
          <p:cNvPr id="890" name="Google Shape;890;g253ae4fee85_3_134"/>
          <p:cNvPicPr preferRelativeResize="0"/>
          <p:nvPr/>
        </p:nvPicPr>
        <p:blipFill rotWithShape="1">
          <a:blip r:embed="rId4">
            <a:alphaModFix/>
          </a:blip>
          <a:srcRect/>
          <a:stretch/>
        </p:blipFill>
        <p:spPr>
          <a:xfrm>
            <a:off x="8472432" y="146033"/>
            <a:ext cx="530175" cy="404859"/>
          </a:xfrm>
          <a:prstGeom prst="rect">
            <a:avLst/>
          </a:prstGeom>
          <a:noFill/>
          <a:ln>
            <a:noFill/>
          </a:ln>
        </p:spPr>
      </p:pic>
      <p:sp>
        <p:nvSpPr>
          <p:cNvPr id="891" name="Google Shape;891;g253ae4fee85_3_134"/>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92" name="Google Shape;892;g253ae4fee85_3_134"/>
          <p:cNvPicPr preferRelativeResize="0"/>
          <p:nvPr/>
        </p:nvPicPr>
        <p:blipFill rotWithShape="1">
          <a:blip r:embed="rId5">
            <a:alphaModFix/>
          </a:blip>
          <a:srcRect/>
          <a:stretch/>
        </p:blipFill>
        <p:spPr>
          <a:xfrm>
            <a:off x="193153" y="4984751"/>
            <a:ext cx="1646664" cy="84431"/>
          </a:xfrm>
          <a:prstGeom prst="rect">
            <a:avLst/>
          </a:prstGeom>
          <a:noFill/>
          <a:ln>
            <a:noFill/>
          </a:ln>
        </p:spPr>
      </p:pic>
      <p:sp>
        <p:nvSpPr>
          <p:cNvPr id="893" name="Google Shape;893;g253ae4fee85_3_134"/>
          <p:cNvSpPr txBox="1"/>
          <p:nvPr/>
        </p:nvSpPr>
        <p:spPr>
          <a:xfrm>
            <a:off x="516114" y="643351"/>
            <a:ext cx="5458200" cy="200400"/>
          </a:xfrm>
          <a:prstGeom prst="rect">
            <a:avLst/>
          </a:prstGeom>
          <a:noFill/>
          <a:ln>
            <a:noFill/>
          </a:ln>
        </p:spPr>
        <p:txBody>
          <a:bodyPr spcFirstLastPara="1" wrap="square" lIns="0" tIns="0" rIns="0" bIns="0" anchor="t" anchorCtr="0">
            <a:noAutofit/>
          </a:bodyPr>
          <a:lstStyle/>
          <a:p>
            <a:pPr marL="0" marR="0" lvl="2" indent="0" algn="l" rtl="0">
              <a:lnSpc>
                <a:spcPct val="90000"/>
              </a:lnSpc>
              <a:spcBef>
                <a:spcPts val="0"/>
              </a:spcBef>
              <a:spcAft>
                <a:spcPts val="0"/>
              </a:spcAft>
              <a:buClr>
                <a:srgbClr val="808080"/>
              </a:buClr>
              <a:buSzPts val="1100"/>
              <a:buFont typeface="Arial"/>
              <a:buNone/>
            </a:pPr>
            <a:r>
              <a:rPr lang="en-US" sz="1200" b="0" i="0" u="none" strike="noStrike" cap="none">
                <a:solidFill>
                  <a:srgbClr val="393939"/>
                </a:solidFill>
                <a:latin typeface="Arial"/>
                <a:ea typeface="Arial"/>
                <a:cs typeface="Arial"/>
                <a:sym typeface="Arial"/>
              </a:rPr>
              <a:t>Peacefulness has declined year on year for 13 of the last 15 years.</a:t>
            </a:r>
            <a:endParaRPr sz="1200" b="0" i="0" u="none" strike="noStrike" cap="none">
              <a:solidFill>
                <a:srgbClr val="393939"/>
              </a:solidFill>
              <a:latin typeface="Arial"/>
              <a:ea typeface="Arial"/>
              <a:cs typeface="Arial"/>
              <a:sym typeface="Arial"/>
            </a:endParaRPr>
          </a:p>
        </p:txBody>
      </p:sp>
      <p:sp>
        <p:nvSpPr>
          <p:cNvPr id="894" name="Google Shape;894;g253ae4fee85_3_134"/>
          <p:cNvSpPr txBox="1"/>
          <p:nvPr/>
        </p:nvSpPr>
        <p:spPr>
          <a:xfrm>
            <a:off x="516125" y="300925"/>
            <a:ext cx="4339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Peacefulness since 2008</a:t>
            </a:r>
            <a:endParaRPr sz="2000" b="0" i="0" u="none" strike="noStrike" cap="none">
              <a:solidFill>
                <a:schemeClr val="dk1"/>
              </a:solidFill>
              <a:latin typeface="Arial"/>
              <a:ea typeface="Arial"/>
              <a:cs typeface="Arial"/>
              <a:sym typeface="Arial"/>
            </a:endParaRPr>
          </a:p>
        </p:txBody>
      </p:sp>
      <p:cxnSp>
        <p:nvCxnSpPr>
          <p:cNvPr id="895" name="Google Shape;895;g253ae4fee85_3_134"/>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
        <p:nvSpPr>
          <p:cNvPr id="896" name="Google Shape;896;g253ae4fee85_3_134"/>
          <p:cNvSpPr txBox="1"/>
          <p:nvPr/>
        </p:nvSpPr>
        <p:spPr>
          <a:xfrm>
            <a:off x="1002375" y="4371700"/>
            <a:ext cx="3000000" cy="307800"/>
          </a:xfrm>
          <a:prstGeom prst="rect">
            <a:avLst/>
          </a:prstGeom>
          <a:noFill/>
          <a:ln>
            <a:noFill/>
          </a:ln>
        </p:spPr>
        <p:txBody>
          <a:bodyPr spcFirstLastPara="1" wrap="square" lIns="91425" tIns="91425" rIns="91425" bIns="91425" anchor="t" anchorCtr="0">
            <a:spAutoFit/>
          </a:bodyPr>
          <a:lstStyle/>
          <a:p>
            <a:pPr marL="0" marR="0" lvl="2" indent="0" algn="l" rtl="0">
              <a:lnSpc>
                <a:spcPct val="100000"/>
              </a:lnSpc>
              <a:spcBef>
                <a:spcPts val="0"/>
              </a:spcBef>
              <a:spcAft>
                <a:spcPts val="0"/>
              </a:spcAft>
              <a:buClr>
                <a:srgbClr val="000000"/>
              </a:buClr>
              <a:buSzPts val="800"/>
              <a:buFont typeface="Arial"/>
              <a:buNone/>
            </a:pPr>
            <a:r>
              <a:rPr lang="en-US" sz="800" b="0" i="0" u="none" strike="noStrike" cap="none">
                <a:solidFill>
                  <a:srgbClr val="393939"/>
                </a:solidFill>
                <a:latin typeface="Arial"/>
                <a:ea typeface="Arial"/>
                <a:cs typeface="Arial"/>
                <a:sym typeface="Arial"/>
              </a:rPr>
              <a:t>Source: IEP</a:t>
            </a:r>
            <a:endParaRPr sz="8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200F08CD-85FC-9EF1-9DF9-B4FD3D699176}"/>
              </a:ext>
            </a:extLst>
          </p:cNvPr>
          <p:cNvSpPr txBox="1"/>
          <p:nvPr/>
        </p:nvSpPr>
        <p:spPr>
          <a:xfrm>
            <a:off x="3287017" y="4291042"/>
            <a:ext cx="3910361" cy="307777"/>
          </a:xfrm>
          <a:prstGeom prst="rect">
            <a:avLst/>
          </a:prstGeom>
          <a:noFill/>
        </p:spPr>
        <p:txBody>
          <a:bodyPr wrap="square" rtlCol="0">
            <a:spAutoFit/>
          </a:bodyPr>
          <a:lstStyle/>
          <a:p>
            <a:r>
              <a:rPr lang="en-AU" i="1" dirty="0"/>
              <a:t>97 countries deteriorated while 66 improved</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9"/>
                                        </p:tgtEl>
                                        <p:attrNameLst>
                                          <p:attrName>style.visibility</p:attrName>
                                        </p:attrNameLst>
                                      </p:cBhvr>
                                      <p:to>
                                        <p:strVal val="visible"/>
                                      </p:to>
                                    </p:set>
                                    <p:animEffect transition="in" filter="wipe(left)">
                                      <p:cBhvr>
                                        <p:cTn id="7" dur="2000"/>
                                        <p:tgtEl>
                                          <p:spTgt spid="88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pic>
        <p:nvPicPr>
          <p:cNvPr id="923" name="Google Shape;923;g253ae4fee85_3_174"/>
          <p:cNvPicPr preferRelativeResize="0"/>
          <p:nvPr/>
        </p:nvPicPr>
        <p:blipFill rotWithShape="1">
          <a:blip r:embed="rId3">
            <a:alphaModFix/>
          </a:blip>
          <a:srcRect/>
          <a:stretch/>
        </p:blipFill>
        <p:spPr>
          <a:xfrm>
            <a:off x="8472432" y="146033"/>
            <a:ext cx="530175" cy="404859"/>
          </a:xfrm>
          <a:prstGeom prst="rect">
            <a:avLst/>
          </a:prstGeom>
          <a:noFill/>
          <a:ln>
            <a:noFill/>
          </a:ln>
        </p:spPr>
      </p:pic>
      <p:sp>
        <p:nvSpPr>
          <p:cNvPr id="924" name="Google Shape;924;g253ae4fee85_3_174"/>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25" name="Google Shape;925;g253ae4fee85_3_174"/>
          <p:cNvPicPr preferRelativeResize="0"/>
          <p:nvPr/>
        </p:nvPicPr>
        <p:blipFill rotWithShape="1">
          <a:blip r:embed="rId4">
            <a:alphaModFix/>
          </a:blip>
          <a:srcRect/>
          <a:stretch/>
        </p:blipFill>
        <p:spPr>
          <a:xfrm>
            <a:off x="193153" y="4984751"/>
            <a:ext cx="1646664" cy="84431"/>
          </a:xfrm>
          <a:prstGeom prst="rect">
            <a:avLst/>
          </a:prstGeom>
          <a:noFill/>
          <a:ln>
            <a:noFill/>
          </a:ln>
        </p:spPr>
      </p:pic>
      <p:sp>
        <p:nvSpPr>
          <p:cNvPr id="926" name="Google Shape;926;g253ae4fee85_3_174"/>
          <p:cNvSpPr txBox="1"/>
          <p:nvPr/>
        </p:nvSpPr>
        <p:spPr>
          <a:xfrm>
            <a:off x="516125" y="300925"/>
            <a:ext cx="4339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Peace over the last 15 years </a:t>
            </a:r>
            <a:endParaRPr sz="2000" b="0" i="0" u="none" strike="noStrike" cap="none">
              <a:solidFill>
                <a:schemeClr val="dk1"/>
              </a:solidFill>
              <a:latin typeface="Arial"/>
              <a:ea typeface="Arial"/>
              <a:cs typeface="Arial"/>
              <a:sym typeface="Arial"/>
            </a:endParaRPr>
          </a:p>
        </p:txBody>
      </p:sp>
      <p:cxnSp>
        <p:nvCxnSpPr>
          <p:cNvPr id="927" name="Google Shape;927;g253ae4fee85_3_174"/>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
        <p:nvSpPr>
          <p:cNvPr id="928" name="Google Shape;928;g253ae4fee85_3_174"/>
          <p:cNvSpPr txBox="1"/>
          <p:nvPr/>
        </p:nvSpPr>
        <p:spPr>
          <a:xfrm>
            <a:off x="675427" y="873475"/>
            <a:ext cx="6422700" cy="200400"/>
          </a:xfrm>
          <a:prstGeom prst="rect">
            <a:avLst/>
          </a:prstGeom>
          <a:noFill/>
          <a:ln>
            <a:noFill/>
          </a:ln>
        </p:spPr>
        <p:txBody>
          <a:bodyPr spcFirstLastPara="1" wrap="square" lIns="0" tIns="0" rIns="0" bIns="0" anchor="t" anchorCtr="0">
            <a:noAutofit/>
          </a:bodyPr>
          <a:lstStyle/>
          <a:p>
            <a:pPr marL="457200" marR="0" lvl="0" indent="-304800" algn="l" rtl="0">
              <a:lnSpc>
                <a:spcPct val="90000"/>
              </a:lnSpc>
              <a:spcBef>
                <a:spcPts val="0"/>
              </a:spcBef>
              <a:spcAft>
                <a:spcPts val="0"/>
              </a:spcAft>
              <a:buClr>
                <a:srgbClr val="393939"/>
              </a:buClr>
              <a:buSzPts val="1200"/>
              <a:buFont typeface="Arial"/>
              <a:buChar char="●"/>
            </a:pPr>
            <a:r>
              <a:rPr lang="en-US" sz="1200" b="0" i="0" u="none" strike="noStrike" cap="none" err="1">
                <a:solidFill>
                  <a:srgbClr val="393939"/>
                </a:solidFill>
                <a:latin typeface="Arial"/>
                <a:ea typeface="Arial"/>
                <a:cs typeface="Arial"/>
                <a:sym typeface="Arial"/>
              </a:rPr>
              <a:t>Militarisation</a:t>
            </a:r>
            <a:r>
              <a:rPr lang="en-US" sz="1200" b="0" i="0" u="none" strike="noStrike" cap="none">
                <a:solidFill>
                  <a:srgbClr val="393939"/>
                </a:solidFill>
                <a:latin typeface="Arial"/>
                <a:ea typeface="Arial"/>
                <a:cs typeface="Arial"/>
                <a:sym typeface="Arial"/>
              </a:rPr>
              <a:t> was the only domain to improve since 2008. Ongoing conflict deteriorated substantially since the mid 2010s.</a:t>
            </a:r>
            <a:endParaRPr sz="1200" b="0" i="0" u="none" strike="noStrike" cap="none">
              <a:solidFill>
                <a:srgbClr val="393939"/>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rgbClr val="393939"/>
              </a:solidFill>
              <a:latin typeface="Arial"/>
              <a:ea typeface="Arial"/>
              <a:cs typeface="Arial"/>
              <a:sym typeface="Arial"/>
            </a:endParaRPr>
          </a:p>
          <a:p>
            <a:pPr marL="0" marR="0" lvl="2" indent="0" algn="l" rtl="0">
              <a:lnSpc>
                <a:spcPct val="90000"/>
              </a:lnSpc>
              <a:spcBef>
                <a:spcPts val="0"/>
              </a:spcBef>
              <a:spcAft>
                <a:spcPts val="0"/>
              </a:spcAft>
              <a:buClr>
                <a:srgbClr val="808080"/>
              </a:buClr>
              <a:buSzPts val="1100"/>
              <a:buFont typeface="Arial"/>
              <a:buNone/>
            </a:pPr>
            <a:endParaRPr sz="1200" b="0" i="0" u="none" strike="noStrike" cap="none">
              <a:solidFill>
                <a:srgbClr val="393939"/>
              </a:solidFill>
              <a:latin typeface="Arial"/>
              <a:ea typeface="Arial"/>
              <a:cs typeface="Arial"/>
              <a:sym typeface="Arial"/>
            </a:endParaRPr>
          </a:p>
        </p:txBody>
      </p:sp>
      <p:pic>
        <p:nvPicPr>
          <p:cNvPr id="929" name="Google Shape;929;g253ae4fee85_3_174"/>
          <p:cNvPicPr preferRelativeResize="0"/>
          <p:nvPr/>
        </p:nvPicPr>
        <p:blipFill rotWithShape="1">
          <a:blip r:embed="rId5">
            <a:alphaModFix/>
          </a:blip>
          <a:srcRect/>
          <a:stretch/>
        </p:blipFill>
        <p:spPr>
          <a:xfrm>
            <a:off x="326400" y="1452400"/>
            <a:ext cx="8559801" cy="2837554"/>
          </a:xfrm>
          <a:prstGeom prst="rect">
            <a:avLst/>
          </a:prstGeom>
          <a:noFill/>
          <a:ln>
            <a:noFill/>
          </a:ln>
        </p:spPr>
      </p:pic>
      <p:sp>
        <p:nvSpPr>
          <p:cNvPr id="930" name="Google Shape;930;g253ae4fee85_3_174"/>
          <p:cNvSpPr txBox="1"/>
          <p:nvPr/>
        </p:nvSpPr>
        <p:spPr>
          <a:xfrm>
            <a:off x="1002375" y="4371700"/>
            <a:ext cx="3000000" cy="307800"/>
          </a:xfrm>
          <a:prstGeom prst="rect">
            <a:avLst/>
          </a:prstGeom>
          <a:noFill/>
          <a:ln>
            <a:noFill/>
          </a:ln>
        </p:spPr>
        <p:txBody>
          <a:bodyPr spcFirstLastPara="1" wrap="square" lIns="91425" tIns="91425" rIns="91425" bIns="91425" anchor="t" anchorCtr="0">
            <a:spAutoFit/>
          </a:bodyPr>
          <a:lstStyle/>
          <a:p>
            <a:pPr marL="0" marR="0" lvl="2" indent="0" algn="l" rtl="0">
              <a:lnSpc>
                <a:spcPct val="100000"/>
              </a:lnSpc>
              <a:spcBef>
                <a:spcPts val="0"/>
              </a:spcBef>
              <a:spcAft>
                <a:spcPts val="0"/>
              </a:spcAft>
              <a:buClr>
                <a:srgbClr val="000000"/>
              </a:buClr>
              <a:buSzPts val="800"/>
              <a:buFont typeface="Arial"/>
              <a:buNone/>
            </a:pPr>
            <a:r>
              <a:rPr lang="en-US" sz="800" b="0" i="0" u="none" strike="noStrike" cap="none">
                <a:solidFill>
                  <a:srgbClr val="393939"/>
                </a:solidFill>
                <a:latin typeface="Arial"/>
                <a:ea typeface="Arial"/>
                <a:cs typeface="Arial"/>
                <a:sym typeface="Arial"/>
              </a:rPr>
              <a:t>Source: IEP</a:t>
            </a:r>
            <a:endParaRPr sz="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9"/>
                                        </p:tgtEl>
                                        <p:attrNameLst>
                                          <p:attrName>style.visibility</p:attrName>
                                        </p:attrNameLst>
                                      </p:cBhvr>
                                      <p:to>
                                        <p:strVal val="visible"/>
                                      </p:to>
                                    </p:set>
                                    <p:animEffect transition="in" filter="wipe(left)">
                                      <p:cBhvr>
                                        <p:cTn id="7" dur="2000"/>
                                        <p:tgtEl>
                                          <p:spTgt spid="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7436-714C-7BD9-2641-0E6DC5F49FD1}"/>
              </a:ext>
            </a:extLst>
          </p:cNvPr>
          <p:cNvSpPr>
            <a:spLocks noGrp="1"/>
          </p:cNvSpPr>
          <p:nvPr>
            <p:ph type="ctrTitle"/>
          </p:nvPr>
        </p:nvSpPr>
        <p:spPr>
          <a:xfrm>
            <a:off x="675264" y="584208"/>
            <a:ext cx="7565352" cy="632305"/>
          </a:xfrm>
        </p:spPr>
        <p:txBody>
          <a:bodyPr/>
          <a:lstStyle/>
          <a:p>
            <a:pPr>
              <a:buNone/>
            </a:pPr>
            <a:r>
              <a:rPr lang="en-GB" sz="3200" dirty="0"/>
              <a:t>THE ROAD TO POSITIVE PEACE/1</a:t>
            </a:r>
          </a:p>
        </p:txBody>
      </p:sp>
      <p:pic>
        <p:nvPicPr>
          <p:cNvPr id="5" name="Picture 4">
            <a:extLst>
              <a:ext uri="{FF2B5EF4-FFF2-40B4-BE49-F238E27FC236}">
                <a16:creationId xmlns:a16="http://schemas.microsoft.com/office/drawing/2014/main" id="{7BE0F8C4-71F6-4BE7-6F31-FFA165E11B58}"/>
              </a:ext>
            </a:extLst>
          </p:cNvPr>
          <p:cNvPicPr>
            <a:picLocks noChangeAspect="1"/>
          </p:cNvPicPr>
          <p:nvPr/>
        </p:nvPicPr>
        <p:blipFill>
          <a:blip r:embed="rId3"/>
          <a:stretch>
            <a:fillRect/>
          </a:stretch>
        </p:blipFill>
        <p:spPr>
          <a:xfrm>
            <a:off x="675264" y="1315773"/>
            <a:ext cx="2482123" cy="1256771"/>
          </a:xfrm>
          <a:prstGeom prst="rect">
            <a:avLst/>
          </a:prstGeom>
        </p:spPr>
      </p:pic>
      <p:pic>
        <p:nvPicPr>
          <p:cNvPr id="7" name="Picture 6">
            <a:extLst>
              <a:ext uri="{FF2B5EF4-FFF2-40B4-BE49-F238E27FC236}">
                <a16:creationId xmlns:a16="http://schemas.microsoft.com/office/drawing/2014/main" id="{C94F3D80-45EE-42B5-6159-98E8F3DA8B33}"/>
              </a:ext>
            </a:extLst>
          </p:cNvPr>
          <p:cNvPicPr>
            <a:picLocks noChangeAspect="1"/>
          </p:cNvPicPr>
          <p:nvPr/>
        </p:nvPicPr>
        <p:blipFill>
          <a:blip r:embed="rId4"/>
          <a:stretch>
            <a:fillRect/>
          </a:stretch>
        </p:blipFill>
        <p:spPr>
          <a:xfrm>
            <a:off x="3413364" y="1315772"/>
            <a:ext cx="2239790" cy="1256771"/>
          </a:xfrm>
          <a:prstGeom prst="rect">
            <a:avLst/>
          </a:prstGeom>
        </p:spPr>
      </p:pic>
      <p:pic>
        <p:nvPicPr>
          <p:cNvPr id="9" name="Picture 8">
            <a:extLst>
              <a:ext uri="{FF2B5EF4-FFF2-40B4-BE49-F238E27FC236}">
                <a16:creationId xmlns:a16="http://schemas.microsoft.com/office/drawing/2014/main" id="{BEE274ED-2064-D27A-F599-9BF1136C8675}"/>
              </a:ext>
            </a:extLst>
          </p:cNvPr>
          <p:cNvPicPr>
            <a:picLocks noChangeAspect="1"/>
          </p:cNvPicPr>
          <p:nvPr/>
        </p:nvPicPr>
        <p:blipFill>
          <a:blip r:embed="rId5"/>
          <a:stretch>
            <a:fillRect/>
          </a:stretch>
        </p:blipFill>
        <p:spPr>
          <a:xfrm>
            <a:off x="5829631" y="1315772"/>
            <a:ext cx="2239790" cy="1256771"/>
          </a:xfrm>
          <a:prstGeom prst="rect">
            <a:avLst/>
          </a:prstGeom>
        </p:spPr>
      </p:pic>
      <p:pic>
        <p:nvPicPr>
          <p:cNvPr id="11" name="Picture 10">
            <a:extLst>
              <a:ext uri="{FF2B5EF4-FFF2-40B4-BE49-F238E27FC236}">
                <a16:creationId xmlns:a16="http://schemas.microsoft.com/office/drawing/2014/main" id="{3B3631BE-38C1-612E-B7A7-63BA0B9CEEF3}"/>
              </a:ext>
            </a:extLst>
          </p:cNvPr>
          <p:cNvPicPr>
            <a:picLocks noChangeAspect="1"/>
          </p:cNvPicPr>
          <p:nvPr/>
        </p:nvPicPr>
        <p:blipFill>
          <a:blip r:embed="rId6"/>
          <a:stretch>
            <a:fillRect/>
          </a:stretch>
        </p:blipFill>
        <p:spPr>
          <a:xfrm>
            <a:off x="3413364" y="2571150"/>
            <a:ext cx="2397545" cy="1461605"/>
          </a:xfrm>
          <a:prstGeom prst="rect">
            <a:avLst/>
          </a:prstGeom>
        </p:spPr>
      </p:pic>
      <p:sp>
        <p:nvSpPr>
          <p:cNvPr id="13" name="TextBox 12">
            <a:extLst>
              <a:ext uri="{FF2B5EF4-FFF2-40B4-BE49-F238E27FC236}">
                <a16:creationId xmlns:a16="http://schemas.microsoft.com/office/drawing/2014/main" id="{66FDA538-C30D-B3F4-3852-FB3CF5A96432}"/>
              </a:ext>
            </a:extLst>
          </p:cNvPr>
          <p:cNvSpPr txBox="1"/>
          <p:nvPr/>
        </p:nvSpPr>
        <p:spPr>
          <a:xfrm>
            <a:off x="717552" y="2586205"/>
            <a:ext cx="2397545" cy="1846659"/>
          </a:xfrm>
          <a:prstGeom prst="rect">
            <a:avLst/>
          </a:prstGeom>
          <a:noFill/>
        </p:spPr>
        <p:txBody>
          <a:bodyPr wrap="square">
            <a:spAutoFit/>
          </a:bodyPr>
          <a:lstStyle/>
          <a:p>
            <a:r>
              <a:rPr lang="en-GB" sz="1600" b="1" i="0" dirty="0">
                <a:solidFill>
                  <a:srgbClr val="FF0000"/>
                </a:solidFill>
                <a:effectLst/>
                <a:latin typeface="Arial Black" panose="020B0A04020102020204" pitchFamily="34" charset="0"/>
              </a:rPr>
              <a:t>1917</a:t>
            </a:r>
          </a:p>
          <a:p>
            <a:r>
              <a:rPr lang="en-GB" b="0" i="0" dirty="0">
                <a:solidFill>
                  <a:srgbClr val="222222"/>
                </a:solidFill>
                <a:effectLst/>
                <a:latin typeface="Arial Black" panose="020B0A04020102020204" pitchFamily="34" charset="0"/>
              </a:rPr>
              <a:t>Rotarians adopted a Resolution of Peace as an organizational focus. The resolution called for </a:t>
            </a:r>
            <a:r>
              <a:rPr lang="en-GB" b="0" i="0" dirty="0">
                <a:solidFill>
                  <a:srgbClr val="0070C0"/>
                </a:solidFill>
                <a:effectLst/>
                <a:latin typeface="Arial Black" panose="020B0A04020102020204" pitchFamily="34" charset="0"/>
              </a:rPr>
              <a:t>" a plan of education as to the causes of war".</a:t>
            </a:r>
            <a:endParaRPr lang="en-GB" dirty="0">
              <a:solidFill>
                <a:srgbClr val="0070C0"/>
              </a:solidFill>
              <a:latin typeface="Arial Black" panose="020B0A04020102020204" pitchFamily="34" charset="0"/>
            </a:endParaRPr>
          </a:p>
        </p:txBody>
      </p:sp>
      <p:sp>
        <p:nvSpPr>
          <p:cNvPr id="17" name="TextBox 16">
            <a:extLst>
              <a:ext uri="{FF2B5EF4-FFF2-40B4-BE49-F238E27FC236}">
                <a16:creationId xmlns:a16="http://schemas.microsoft.com/office/drawing/2014/main" id="{F715A047-CD30-719A-D580-ECA8B46F2417}"/>
              </a:ext>
            </a:extLst>
          </p:cNvPr>
          <p:cNvSpPr txBox="1"/>
          <p:nvPr/>
        </p:nvSpPr>
        <p:spPr>
          <a:xfrm>
            <a:off x="5829630" y="2586205"/>
            <a:ext cx="2596818" cy="2508379"/>
          </a:xfrm>
          <a:prstGeom prst="rect">
            <a:avLst/>
          </a:prstGeom>
          <a:noFill/>
        </p:spPr>
        <p:txBody>
          <a:bodyPr wrap="square">
            <a:spAutoFit/>
          </a:bodyPr>
          <a:lstStyle/>
          <a:p>
            <a:r>
              <a:rPr lang="en-GB" sz="1800" b="1" i="0" dirty="0">
                <a:solidFill>
                  <a:srgbClr val="FF0000"/>
                </a:solidFill>
                <a:effectLst/>
                <a:latin typeface="Arial Black" panose="020B0A04020102020204" pitchFamily="34" charset="0"/>
              </a:rPr>
              <a:t>1921</a:t>
            </a:r>
            <a:r>
              <a:rPr lang="en-GB" sz="1800" b="0" i="0" dirty="0">
                <a:solidFill>
                  <a:srgbClr val="FF0000"/>
                </a:solidFill>
                <a:effectLst/>
                <a:latin typeface="Arial Black" panose="020B0A04020102020204" pitchFamily="34" charset="0"/>
              </a:rPr>
              <a:t> </a:t>
            </a:r>
          </a:p>
          <a:p>
            <a:r>
              <a:rPr lang="en-GB" sz="1100" b="0" i="0" dirty="0">
                <a:solidFill>
                  <a:srgbClr val="222222"/>
                </a:solidFill>
                <a:effectLst/>
                <a:latin typeface="Arial Black" panose="020B0A04020102020204" pitchFamily="34" charset="0"/>
              </a:rPr>
              <a:t>At the Edinburgh Convention, Rotarians unanimously agreed to incorporate </a:t>
            </a:r>
            <a:r>
              <a:rPr lang="en-GB" sz="1100" b="0" i="0" dirty="0" err="1">
                <a:solidFill>
                  <a:srgbClr val="222222"/>
                </a:solidFill>
                <a:effectLst/>
                <a:latin typeface="Arial Black" panose="020B0A04020102020204" pitchFamily="34" charset="0"/>
              </a:rPr>
              <a:t>peacemaking</a:t>
            </a:r>
            <a:r>
              <a:rPr lang="en-GB" sz="1100" b="0" i="0" dirty="0">
                <a:solidFill>
                  <a:srgbClr val="222222"/>
                </a:solidFill>
                <a:effectLst/>
                <a:latin typeface="Arial Black" panose="020B0A04020102020204" pitchFamily="34" charset="0"/>
              </a:rPr>
              <a:t> into Rotary's constitution and by-laws with these words</a:t>
            </a:r>
            <a:r>
              <a:rPr lang="en-GB" sz="1100" b="0" i="0" dirty="0">
                <a:solidFill>
                  <a:srgbClr val="0070C0"/>
                </a:solidFill>
                <a:effectLst/>
                <a:latin typeface="Arial Black" panose="020B0A04020102020204" pitchFamily="34" charset="0"/>
              </a:rPr>
              <a:t>, </a:t>
            </a:r>
            <a:r>
              <a:rPr lang="en-GB" sz="1200" b="0" i="0" dirty="0">
                <a:solidFill>
                  <a:srgbClr val="0070C0"/>
                </a:solidFill>
                <a:effectLst/>
                <a:latin typeface="Arial Black" panose="020B0A04020102020204" pitchFamily="34" charset="0"/>
              </a:rPr>
              <a:t>"The advancement of international understanding, goodwill, and peace through a world of fellowship of business and professional persons united in the ideal of service."</a:t>
            </a:r>
            <a:endParaRPr lang="en-GB" sz="12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78786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030" name="Google Shape;1030;g253fa14b5a6_0_1224"/>
          <p:cNvPicPr preferRelativeResize="0"/>
          <p:nvPr/>
        </p:nvPicPr>
        <p:blipFill rotWithShape="1">
          <a:blip r:embed="rId3">
            <a:alphaModFix/>
          </a:blip>
          <a:srcRect t="39" b="28"/>
          <a:stretch/>
        </p:blipFill>
        <p:spPr>
          <a:xfrm>
            <a:off x="1506575" y="789"/>
            <a:ext cx="7714755" cy="5141928"/>
          </a:xfrm>
          <a:prstGeom prst="rect">
            <a:avLst/>
          </a:prstGeom>
          <a:noFill/>
          <a:ln>
            <a:noFill/>
          </a:ln>
        </p:spPr>
      </p:pic>
      <p:sp>
        <p:nvSpPr>
          <p:cNvPr id="1031" name="Google Shape;1031;g253fa14b5a6_0_1224"/>
          <p:cNvSpPr/>
          <p:nvPr/>
        </p:nvSpPr>
        <p:spPr>
          <a:xfrm>
            <a:off x="0" y="0"/>
            <a:ext cx="4677300" cy="5145000"/>
          </a:xfrm>
          <a:prstGeom prst="rect">
            <a:avLst/>
          </a:prstGeom>
          <a:solidFill>
            <a:srgbClr val="0008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70000"/>
              </a:lnSpc>
              <a:spcBef>
                <a:spcPts val="0"/>
              </a:spcBef>
              <a:spcAft>
                <a:spcPts val="0"/>
              </a:spcAft>
              <a:buClr>
                <a:srgbClr val="000000"/>
              </a:buClr>
              <a:buSzPts val="4400"/>
              <a:buFont typeface="Arial"/>
              <a:buNone/>
            </a:pPr>
            <a:endParaRPr sz="4400" b="1" i="0" u="none" strike="noStrike" cap="none">
              <a:solidFill>
                <a:schemeClr val="lt1"/>
              </a:solidFill>
              <a:latin typeface="Helvetica Neue"/>
              <a:ea typeface="Helvetica Neue"/>
              <a:cs typeface="Helvetica Neue"/>
              <a:sym typeface="Helvetica Neue"/>
            </a:endParaRPr>
          </a:p>
        </p:txBody>
      </p:sp>
      <p:pic>
        <p:nvPicPr>
          <p:cNvPr id="1032" name="Google Shape;1032;g253fa14b5a6_0_1224"/>
          <p:cNvPicPr preferRelativeResize="0"/>
          <p:nvPr/>
        </p:nvPicPr>
        <p:blipFill rotWithShape="1">
          <a:blip r:embed="rId4">
            <a:alphaModFix/>
          </a:blip>
          <a:srcRect/>
          <a:stretch/>
        </p:blipFill>
        <p:spPr>
          <a:xfrm>
            <a:off x="8372235" y="198573"/>
            <a:ext cx="603847" cy="461119"/>
          </a:xfrm>
          <a:prstGeom prst="rect">
            <a:avLst/>
          </a:prstGeom>
          <a:noFill/>
          <a:ln>
            <a:noFill/>
          </a:ln>
        </p:spPr>
      </p:pic>
      <p:sp>
        <p:nvSpPr>
          <p:cNvPr id="1033" name="Google Shape;1033;g253fa14b5a6_0_1224"/>
          <p:cNvSpPr txBox="1"/>
          <p:nvPr/>
        </p:nvSpPr>
        <p:spPr>
          <a:xfrm>
            <a:off x="431809" y="1355443"/>
            <a:ext cx="6088500" cy="525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4100"/>
              <a:buFont typeface="Arial"/>
              <a:buNone/>
            </a:pPr>
            <a:r>
              <a:rPr lang="en-US" sz="3900" b="0" i="0" u="none" strike="noStrike" cap="none">
                <a:solidFill>
                  <a:schemeClr val="lt1"/>
                </a:solidFill>
                <a:latin typeface="Arial"/>
                <a:ea typeface="Arial"/>
                <a:cs typeface="Arial"/>
                <a:sym typeface="Arial"/>
              </a:rPr>
              <a:t>ECONOMIC </a:t>
            </a:r>
            <a:endParaRPr sz="3900" b="0" i="0" u="none" strike="noStrike" cap="none">
              <a:solidFill>
                <a:schemeClr val="lt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4100"/>
              <a:buFont typeface="Arial"/>
              <a:buNone/>
            </a:pPr>
            <a:r>
              <a:rPr lang="en-US" sz="3900" b="0" i="0" u="none" strike="noStrike" cap="none">
                <a:solidFill>
                  <a:schemeClr val="lt1"/>
                </a:solidFill>
                <a:latin typeface="Arial"/>
                <a:ea typeface="Arial"/>
                <a:cs typeface="Arial"/>
                <a:sym typeface="Arial"/>
              </a:rPr>
              <a:t>VALUE OF </a:t>
            </a:r>
            <a:endParaRPr sz="3900" b="0" i="0" u="none" strike="noStrike" cap="none">
              <a:solidFill>
                <a:schemeClr val="lt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4100"/>
              <a:buFont typeface="Arial"/>
              <a:buNone/>
            </a:pPr>
            <a:r>
              <a:rPr lang="en-US" sz="3900" b="0" i="0" u="none" strike="noStrike" cap="none">
                <a:solidFill>
                  <a:schemeClr val="lt1"/>
                </a:solidFill>
                <a:latin typeface="Arial"/>
                <a:ea typeface="Arial"/>
                <a:cs typeface="Arial"/>
                <a:sym typeface="Arial"/>
              </a:rPr>
              <a:t>PEACE</a:t>
            </a:r>
            <a:endParaRPr sz="3900" b="0" i="0" u="none" strike="noStrike" cap="none">
              <a:solidFill>
                <a:schemeClr val="lt1"/>
              </a:solidFill>
              <a:latin typeface="Arial"/>
              <a:ea typeface="Arial"/>
              <a:cs typeface="Arial"/>
              <a:sym typeface="Arial"/>
            </a:endParaRPr>
          </a:p>
        </p:txBody>
      </p:sp>
      <p:cxnSp>
        <p:nvCxnSpPr>
          <p:cNvPr id="1034" name="Google Shape;1034;g253fa14b5a6_0_1224"/>
          <p:cNvCxnSpPr/>
          <p:nvPr/>
        </p:nvCxnSpPr>
        <p:spPr>
          <a:xfrm>
            <a:off x="947747" y="2889343"/>
            <a:ext cx="0" cy="871800"/>
          </a:xfrm>
          <a:prstGeom prst="straightConnector1">
            <a:avLst/>
          </a:prstGeom>
          <a:noFill/>
          <a:ln w="19050" cap="flat" cmpd="sng">
            <a:solidFill>
              <a:schemeClr val="lt1"/>
            </a:solidFill>
            <a:prstDash val="solid"/>
            <a:miter lim="800000"/>
            <a:headEnd type="none" w="sm" len="sm"/>
            <a:tailEnd type="none" w="sm" len="sm"/>
          </a:ln>
        </p:spPr>
      </p:cxnSp>
      <p:sp>
        <p:nvSpPr>
          <p:cNvPr id="1035" name="Google Shape;1035;g253fa14b5a6_0_1224"/>
          <p:cNvSpPr txBox="1"/>
          <p:nvPr/>
        </p:nvSpPr>
        <p:spPr>
          <a:xfrm>
            <a:off x="481022" y="4002344"/>
            <a:ext cx="2179500" cy="749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Economic impacts</a:t>
            </a:r>
            <a:endParaRPr sz="15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Impact breakdown</a:t>
            </a:r>
            <a:endParaRPr sz="15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Ten year trends </a:t>
            </a:r>
            <a:endParaRPr sz="15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pic>
        <p:nvPicPr>
          <p:cNvPr id="1041" name="Google Shape;1041;g253ae4fee85_3_272"/>
          <p:cNvPicPr preferRelativeResize="0"/>
          <p:nvPr/>
        </p:nvPicPr>
        <p:blipFill rotWithShape="1">
          <a:blip r:embed="rId3">
            <a:alphaModFix/>
          </a:blip>
          <a:srcRect/>
          <a:stretch/>
        </p:blipFill>
        <p:spPr>
          <a:xfrm>
            <a:off x="8472432" y="146033"/>
            <a:ext cx="530175" cy="404859"/>
          </a:xfrm>
          <a:prstGeom prst="rect">
            <a:avLst/>
          </a:prstGeom>
          <a:noFill/>
          <a:ln>
            <a:noFill/>
          </a:ln>
        </p:spPr>
      </p:pic>
      <p:sp>
        <p:nvSpPr>
          <p:cNvPr id="1042" name="Google Shape;1042;g253ae4fee85_3_272"/>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43" name="Google Shape;1043;g253ae4fee85_3_272"/>
          <p:cNvPicPr preferRelativeResize="0"/>
          <p:nvPr/>
        </p:nvPicPr>
        <p:blipFill rotWithShape="1">
          <a:blip r:embed="rId4">
            <a:alphaModFix/>
          </a:blip>
          <a:srcRect/>
          <a:stretch/>
        </p:blipFill>
        <p:spPr>
          <a:xfrm>
            <a:off x="193153" y="4984751"/>
            <a:ext cx="1646664" cy="84431"/>
          </a:xfrm>
          <a:prstGeom prst="rect">
            <a:avLst/>
          </a:prstGeom>
          <a:noFill/>
          <a:ln>
            <a:noFill/>
          </a:ln>
        </p:spPr>
      </p:pic>
      <p:grpSp>
        <p:nvGrpSpPr>
          <p:cNvPr id="1044" name="Google Shape;1044;g253ae4fee85_3_272"/>
          <p:cNvGrpSpPr/>
          <p:nvPr/>
        </p:nvGrpSpPr>
        <p:grpSpPr>
          <a:xfrm>
            <a:off x="285228" y="2075163"/>
            <a:ext cx="3018300" cy="2366100"/>
            <a:chOff x="419178" y="1972999"/>
            <a:chExt cx="3018300" cy="2366100"/>
          </a:xfrm>
        </p:grpSpPr>
        <p:cxnSp>
          <p:nvCxnSpPr>
            <p:cNvPr id="1045" name="Google Shape;1045;g253ae4fee85_3_272"/>
            <p:cNvCxnSpPr>
              <a:endCxn id="1046" idx="0"/>
            </p:cNvCxnSpPr>
            <p:nvPr/>
          </p:nvCxnSpPr>
          <p:spPr>
            <a:xfrm flipH="1">
              <a:off x="1484178" y="1972999"/>
              <a:ext cx="1953300" cy="445200"/>
            </a:xfrm>
            <a:prstGeom prst="bentConnector2">
              <a:avLst/>
            </a:prstGeom>
            <a:noFill/>
            <a:ln w="19050" cap="flat" cmpd="sng">
              <a:solidFill>
                <a:srgbClr val="393939"/>
              </a:solidFill>
              <a:prstDash val="solid"/>
              <a:round/>
              <a:headEnd type="none" w="sm" len="sm"/>
              <a:tailEnd type="triangle" w="med" len="med"/>
            </a:ln>
          </p:spPr>
        </p:cxnSp>
        <p:sp>
          <p:nvSpPr>
            <p:cNvPr id="1046" name="Google Shape;1046;g253ae4fee85_3_272"/>
            <p:cNvSpPr txBox="1"/>
            <p:nvPr/>
          </p:nvSpPr>
          <p:spPr>
            <a:xfrm>
              <a:off x="419178" y="2418199"/>
              <a:ext cx="2130000" cy="19209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93939"/>
                  </a:solidFill>
                  <a:latin typeface="Arial"/>
                  <a:ea typeface="Arial"/>
                  <a:cs typeface="Arial"/>
                  <a:sym typeface="Arial"/>
                </a:rPr>
                <a:t>Which is equivalent to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12.9%</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393939"/>
                  </a:solidFill>
                  <a:latin typeface="Arial"/>
                  <a:ea typeface="Arial"/>
                  <a:cs typeface="Arial"/>
                  <a:sym typeface="Arial"/>
                </a:rPr>
                <a:t>of total world GDP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93939"/>
                  </a:solidFill>
                  <a:latin typeface="Arial"/>
                  <a:ea typeface="Arial"/>
                  <a:cs typeface="Arial"/>
                  <a:sym typeface="Arial"/>
                </a:rPr>
                <a:t>OR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$2,200</a:t>
              </a:r>
              <a:endParaRPr sz="3600" b="1"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rgbClr val="393939"/>
                  </a:solidFill>
                  <a:latin typeface="Arial"/>
                  <a:ea typeface="Arial"/>
                  <a:cs typeface="Arial"/>
                  <a:sym typeface="Arial"/>
                </a:rPr>
                <a:t>per person</a:t>
              </a:r>
              <a:endParaRPr sz="1400" b="0" i="0" u="none" strike="noStrike" cap="none">
                <a:solidFill>
                  <a:srgbClr val="000000"/>
                </a:solidFill>
                <a:latin typeface="Arial"/>
                <a:ea typeface="Arial"/>
                <a:cs typeface="Arial"/>
                <a:sym typeface="Arial"/>
              </a:endParaRPr>
            </a:p>
          </p:txBody>
        </p:sp>
      </p:grpSp>
      <p:grpSp>
        <p:nvGrpSpPr>
          <p:cNvPr id="1047" name="Google Shape;1047;g253ae4fee85_3_272"/>
          <p:cNvGrpSpPr/>
          <p:nvPr/>
        </p:nvGrpSpPr>
        <p:grpSpPr>
          <a:xfrm>
            <a:off x="5533560" y="2075338"/>
            <a:ext cx="3420750" cy="1970720"/>
            <a:chOff x="5586138" y="1973174"/>
            <a:chExt cx="3420750" cy="1970720"/>
          </a:xfrm>
        </p:grpSpPr>
        <p:sp>
          <p:nvSpPr>
            <p:cNvPr id="1048" name="Google Shape;1048;g253ae4fee85_3_272"/>
            <p:cNvSpPr txBox="1"/>
            <p:nvPr/>
          </p:nvSpPr>
          <p:spPr>
            <a:xfrm>
              <a:off x="6044988" y="3063394"/>
              <a:ext cx="2961900" cy="8805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$1.75tr</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400"/>
                <a:buFont typeface="Arial"/>
                <a:buNone/>
              </a:pPr>
              <a:r>
                <a:rPr lang="en-US" sz="1400" b="0" i="0" u="none" strike="noStrike" cap="none">
                  <a:solidFill>
                    <a:srgbClr val="393939"/>
                  </a:solidFill>
                  <a:latin typeface="Arial"/>
                  <a:ea typeface="Arial"/>
                  <a:cs typeface="Arial"/>
                  <a:sym typeface="Arial"/>
                </a:rPr>
                <a:t>Could be directed to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400"/>
                <a:buFont typeface="Arial"/>
                <a:buNone/>
              </a:pPr>
              <a:r>
                <a:rPr lang="en-US" sz="1400" b="0" i="0" u="none" strike="noStrike" cap="none">
                  <a:solidFill>
                    <a:srgbClr val="393939"/>
                  </a:solidFill>
                  <a:latin typeface="Arial"/>
                  <a:ea typeface="Arial"/>
                  <a:cs typeface="Arial"/>
                  <a:sym typeface="Arial"/>
                </a:rPr>
                <a:t>other economic activities</a:t>
              </a:r>
              <a:endParaRPr sz="1400" b="0" i="0" u="none" strike="noStrike" cap="none">
                <a:solidFill>
                  <a:srgbClr val="000000"/>
                </a:solidFill>
                <a:latin typeface="Arial"/>
                <a:ea typeface="Arial"/>
                <a:cs typeface="Arial"/>
                <a:sym typeface="Arial"/>
              </a:endParaRPr>
            </a:p>
          </p:txBody>
        </p:sp>
        <p:sp>
          <p:nvSpPr>
            <p:cNvPr id="1049" name="Google Shape;1049;g253ae4fee85_3_272"/>
            <p:cNvSpPr/>
            <p:nvPr/>
          </p:nvSpPr>
          <p:spPr>
            <a:xfrm>
              <a:off x="6044988" y="2540174"/>
              <a:ext cx="2961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93939"/>
                  </a:solidFill>
                  <a:latin typeface="Arial"/>
                  <a:ea typeface="Arial"/>
                  <a:cs typeface="Arial"/>
                  <a:sym typeface="Arial"/>
                </a:rPr>
                <a:t>If the world decreased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93939"/>
                  </a:solidFill>
                  <a:latin typeface="Arial"/>
                  <a:ea typeface="Arial"/>
                  <a:cs typeface="Arial"/>
                  <a:sym typeface="Arial"/>
                </a:rPr>
                <a:t>violence by 10%</a:t>
              </a:r>
              <a:endParaRPr sz="1400" b="0" i="0" u="none" strike="noStrike" cap="none">
                <a:solidFill>
                  <a:srgbClr val="000000"/>
                </a:solidFill>
                <a:latin typeface="Arial"/>
                <a:ea typeface="Arial"/>
                <a:cs typeface="Arial"/>
                <a:sym typeface="Arial"/>
              </a:endParaRPr>
            </a:p>
          </p:txBody>
        </p:sp>
        <p:cxnSp>
          <p:nvCxnSpPr>
            <p:cNvPr id="1050" name="Google Shape;1050;g253ae4fee85_3_272"/>
            <p:cNvCxnSpPr>
              <a:endCxn id="1049" idx="0"/>
            </p:cNvCxnSpPr>
            <p:nvPr/>
          </p:nvCxnSpPr>
          <p:spPr>
            <a:xfrm>
              <a:off x="5586138" y="1973174"/>
              <a:ext cx="1939800" cy="567000"/>
            </a:xfrm>
            <a:prstGeom prst="bentConnector2">
              <a:avLst/>
            </a:prstGeom>
            <a:noFill/>
            <a:ln w="19050" cap="flat" cmpd="sng">
              <a:solidFill>
                <a:srgbClr val="393939"/>
              </a:solidFill>
              <a:prstDash val="solid"/>
              <a:round/>
              <a:headEnd type="none" w="sm" len="sm"/>
              <a:tailEnd type="triangle" w="med" len="med"/>
            </a:ln>
          </p:spPr>
        </p:cxnSp>
      </p:grpSp>
      <p:grpSp>
        <p:nvGrpSpPr>
          <p:cNvPr id="1051" name="Google Shape;1051;g253ae4fee85_3_272"/>
          <p:cNvGrpSpPr/>
          <p:nvPr/>
        </p:nvGrpSpPr>
        <p:grpSpPr>
          <a:xfrm>
            <a:off x="2114816" y="858412"/>
            <a:ext cx="4572000" cy="2363400"/>
            <a:chOff x="2121966" y="663762"/>
            <a:chExt cx="4572000" cy="2363400"/>
          </a:xfrm>
        </p:grpSpPr>
        <p:sp>
          <p:nvSpPr>
            <p:cNvPr id="1052" name="Google Shape;1052;g253ae4fee85_3_272"/>
            <p:cNvSpPr/>
            <p:nvPr/>
          </p:nvSpPr>
          <p:spPr>
            <a:xfrm>
              <a:off x="3282510" y="663762"/>
              <a:ext cx="2250900" cy="236340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53" name="Google Shape;1053;g253ae4fee85_3_272"/>
            <p:cNvSpPr txBox="1"/>
            <p:nvPr/>
          </p:nvSpPr>
          <p:spPr>
            <a:xfrm>
              <a:off x="3489776" y="1565154"/>
              <a:ext cx="2138700" cy="630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4800" b="1" i="0" u="none" strike="noStrike" cap="none">
                  <a:solidFill>
                    <a:srgbClr val="FFFFFF"/>
                  </a:solidFill>
                  <a:latin typeface="Arial"/>
                  <a:ea typeface="Arial"/>
                  <a:cs typeface="Arial"/>
                  <a:sym typeface="Arial"/>
                </a:rPr>
                <a:t>$17.5</a:t>
              </a:r>
              <a:endParaRPr sz="4800" b="1" i="0" u="none" strike="noStrike" cap="none">
                <a:solidFill>
                  <a:srgbClr val="FFFFFF"/>
                </a:solidFill>
                <a:latin typeface="Arial"/>
                <a:ea typeface="Arial"/>
                <a:cs typeface="Arial"/>
                <a:sym typeface="Arial"/>
              </a:endParaRPr>
            </a:p>
          </p:txBody>
        </p:sp>
        <p:sp>
          <p:nvSpPr>
            <p:cNvPr id="1054" name="Google Shape;1054;g253ae4fee85_3_272"/>
            <p:cNvSpPr/>
            <p:nvPr/>
          </p:nvSpPr>
          <p:spPr>
            <a:xfrm>
              <a:off x="2121966" y="2164118"/>
              <a:ext cx="4572000" cy="264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trillion</a:t>
              </a:r>
              <a:endParaRPr sz="1400" b="0" i="0" u="none" strike="noStrike" cap="none">
                <a:solidFill>
                  <a:srgbClr val="000000"/>
                </a:solidFill>
                <a:latin typeface="Arial"/>
                <a:ea typeface="Arial"/>
                <a:cs typeface="Arial"/>
                <a:sym typeface="Arial"/>
              </a:endParaRPr>
            </a:p>
          </p:txBody>
        </p:sp>
      </p:grpSp>
      <p:sp>
        <p:nvSpPr>
          <p:cNvPr id="1055" name="Google Shape;1055;g253ae4fee85_3_272"/>
          <p:cNvSpPr txBox="1"/>
          <p:nvPr/>
        </p:nvSpPr>
        <p:spPr>
          <a:xfrm>
            <a:off x="516125" y="300925"/>
            <a:ext cx="50361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dirty="0">
                <a:solidFill>
                  <a:schemeClr val="dk1"/>
                </a:solidFill>
                <a:latin typeface="Arial"/>
                <a:ea typeface="Arial"/>
                <a:cs typeface="Arial"/>
                <a:sym typeface="Arial"/>
              </a:rPr>
              <a:t>Economic impact of violence, 2022</a:t>
            </a:r>
            <a:endParaRPr sz="2000" b="0" i="0" u="none" strike="noStrike" cap="none" dirty="0">
              <a:solidFill>
                <a:schemeClr val="dk1"/>
              </a:solidFill>
              <a:latin typeface="Arial"/>
              <a:ea typeface="Arial"/>
              <a:cs typeface="Arial"/>
              <a:sym typeface="Arial"/>
            </a:endParaRPr>
          </a:p>
        </p:txBody>
      </p:sp>
      <p:cxnSp>
        <p:nvCxnSpPr>
          <p:cNvPr id="1056" name="Google Shape;1056;g253ae4fee85_3_272"/>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51"/>
                                        </p:tgtEl>
                                        <p:attrNameLst>
                                          <p:attrName>style.visibility</p:attrName>
                                        </p:attrNameLst>
                                      </p:cBhvr>
                                      <p:to>
                                        <p:strVal val="visible"/>
                                      </p:to>
                                    </p:set>
                                    <p:anim calcmode="lin" valueType="num">
                                      <p:cBhvr additive="base">
                                        <p:cTn id="7" dur="1000"/>
                                        <p:tgtEl>
                                          <p:spTgt spid="105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44"/>
                                        </p:tgtEl>
                                        <p:attrNameLst>
                                          <p:attrName>style.visibility</p:attrName>
                                        </p:attrNameLst>
                                      </p:cBhvr>
                                      <p:to>
                                        <p:strVal val="visible"/>
                                      </p:to>
                                    </p:set>
                                    <p:animEffect transition="in" filter="fade">
                                      <p:cBhvr>
                                        <p:cTn id="11" dur="1000"/>
                                        <p:tgtEl>
                                          <p:spTgt spid="1044"/>
                                        </p:tgtEl>
                                      </p:cBhvr>
                                    </p:animEffect>
                                  </p:childTnLst>
                                </p:cTn>
                              </p:par>
                              <p:par>
                                <p:cTn id="12" presetID="10" presetClass="entr" presetSubtype="0" fill="hold" nodeType="withEffect">
                                  <p:stCondLst>
                                    <p:cond delay="0"/>
                                  </p:stCondLst>
                                  <p:childTnLst>
                                    <p:set>
                                      <p:cBhvr>
                                        <p:cTn id="13" dur="1" fill="hold">
                                          <p:stCondLst>
                                            <p:cond delay="0"/>
                                          </p:stCondLst>
                                        </p:cTn>
                                        <p:tgtEl>
                                          <p:spTgt spid="1047"/>
                                        </p:tgtEl>
                                        <p:attrNameLst>
                                          <p:attrName>style.visibility</p:attrName>
                                        </p:attrNameLst>
                                      </p:cBhvr>
                                      <p:to>
                                        <p:strVal val="visible"/>
                                      </p:to>
                                    </p:set>
                                    <p:animEffect transition="in" filter="fade">
                                      <p:cBhvr>
                                        <p:cTn id="14" dur="10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pic>
        <p:nvPicPr>
          <p:cNvPr id="1073" name="Google Shape;1073;g253ae4fee85_3_286"/>
          <p:cNvPicPr preferRelativeResize="0"/>
          <p:nvPr/>
        </p:nvPicPr>
        <p:blipFill rotWithShape="1">
          <a:blip r:embed="rId3">
            <a:alphaModFix/>
          </a:blip>
          <a:srcRect/>
          <a:stretch/>
        </p:blipFill>
        <p:spPr>
          <a:xfrm>
            <a:off x="1839817" y="576325"/>
            <a:ext cx="4418248" cy="4710538"/>
          </a:xfrm>
          <a:prstGeom prst="rect">
            <a:avLst/>
          </a:prstGeom>
          <a:noFill/>
          <a:ln>
            <a:noFill/>
          </a:ln>
        </p:spPr>
      </p:pic>
      <p:pic>
        <p:nvPicPr>
          <p:cNvPr id="1074" name="Google Shape;1074;g253ae4fee85_3_286"/>
          <p:cNvPicPr preferRelativeResize="0"/>
          <p:nvPr/>
        </p:nvPicPr>
        <p:blipFill rotWithShape="1">
          <a:blip r:embed="rId4">
            <a:alphaModFix/>
          </a:blip>
          <a:srcRect/>
          <a:stretch/>
        </p:blipFill>
        <p:spPr>
          <a:xfrm>
            <a:off x="8472432" y="146033"/>
            <a:ext cx="530175" cy="404859"/>
          </a:xfrm>
          <a:prstGeom prst="rect">
            <a:avLst/>
          </a:prstGeom>
          <a:noFill/>
          <a:ln>
            <a:noFill/>
          </a:ln>
        </p:spPr>
      </p:pic>
      <p:sp>
        <p:nvSpPr>
          <p:cNvPr id="1075" name="Google Shape;1075;g253ae4fee85_3_286"/>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76" name="Google Shape;1076;g253ae4fee85_3_286"/>
          <p:cNvPicPr preferRelativeResize="0"/>
          <p:nvPr/>
        </p:nvPicPr>
        <p:blipFill rotWithShape="1">
          <a:blip r:embed="rId5">
            <a:alphaModFix/>
          </a:blip>
          <a:srcRect/>
          <a:stretch/>
        </p:blipFill>
        <p:spPr>
          <a:xfrm>
            <a:off x="193153" y="4984751"/>
            <a:ext cx="1646664" cy="84431"/>
          </a:xfrm>
          <a:prstGeom prst="rect">
            <a:avLst/>
          </a:prstGeom>
          <a:noFill/>
          <a:ln>
            <a:noFill/>
          </a:ln>
        </p:spPr>
      </p:pic>
      <p:sp>
        <p:nvSpPr>
          <p:cNvPr id="1077" name="Google Shape;1077;g253ae4fee85_3_286"/>
          <p:cNvSpPr txBox="1"/>
          <p:nvPr/>
        </p:nvSpPr>
        <p:spPr>
          <a:xfrm>
            <a:off x="516125" y="300925"/>
            <a:ext cx="73548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Breakdown of the economic impact of violence</a:t>
            </a:r>
            <a:endParaRPr sz="2000" b="0" i="0" u="none" strike="noStrike" cap="none">
              <a:solidFill>
                <a:schemeClr val="dk1"/>
              </a:solidFill>
              <a:latin typeface="Arial"/>
              <a:ea typeface="Arial"/>
              <a:cs typeface="Arial"/>
              <a:sym typeface="Arial"/>
            </a:endParaRPr>
          </a:p>
        </p:txBody>
      </p:sp>
      <p:cxnSp>
        <p:nvCxnSpPr>
          <p:cNvPr id="1078" name="Google Shape;1078;g253ae4fee85_3_286"/>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
        <p:nvSpPr>
          <p:cNvPr id="1079" name="Google Shape;1079;g253ae4fee85_3_286"/>
          <p:cNvSpPr txBox="1"/>
          <p:nvPr/>
        </p:nvSpPr>
        <p:spPr>
          <a:xfrm>
            <a:off x="675425" y="873475"/>
            <a:ext cx="6422700" cy="810600"/>
          </a:xfrm>
          <a:prstGeom prst="rect">
            <a:avLst/>
          </a:prstGeom>
          <a:noFill/>
          <a:ln>
            <a:noFill/>
          </a:ln>
        </p:spPr>
        <p:txBody>
          <a:bodyPr spcFirstLastPara="1" wrap="square" lIns="0" tIns="0" rIns="0" bIns="0" anchor="t" anchorCtr="0">
            <a:noAutofit/>
          </a:bodyPr>
          <a:lstStyle/>
          <a:p>
            <a:pPr marL="457200" marR="0" lvl="0" indent="-304800" algn="l" rtl="0">
              <a:lnSpc>
                <a:spcPct val="90000"/>
              </a:lnSpc>
              <a:spcBef>
                <a:spcPts val="0"/>
              </a:spcBef>
              <a:spcAft>
                <a:spcPts val="0"/>
              </a:spcAft>
              <a:buClr>
                <a:srgbClr val="393939"/>
              </a:buClr>
              <a:buSzPts val="1200"/>
              <a:buFont typeface="Arial"/>
              <a:buChar char="●"/>
            </a:pPr>
            <a:r>
              <a:rPr lang="en-US" b="0" i="0" u="none" strike="noStrike" cap="none" dirty="0">
                <a:solidFill>
                  <a:srgbClr val="393939"/>
                </a:solidFill>
                <a:latin typeface="Arial"/>
                <a:ea typeface="Arial"/>
                <a:cs typeface="Arial"/>
                <a:sym typeface="Arial"/>
              </a:rPr>
              <a:t>Military and internal security expenditure combined account for almost 75 per cent of the economic impact of violence.</a:t>
            </a:r>
            <a:endParaRPr b="0" i="0" u="none" strike="noStrike" cap="none" dirty="0">
              <a:solidFill>
                <a:srgbClr val="0B1107"/>
              </a:solidFill>
              <a:latin typeface="Arial"/>
              <a:ea typeface="Arial"/>
              <a:cs typeface="Arial"/>
              <a:sym typeface="Arial"/>
            </a:endParaRPr>
          </a:p>
          <a:p>
            <a:pPr marL="0" marR="0" lvl="2" indent="0" algn="l" rtl="0">
              <a:lnSpc>
                <a:spcPct val="115000"/>
              </a:lnSpc>
              <a:spcBef>
                <a:spcPts val="0"/>
              </a:spcBef>
              <a:spcAft>
                <a:spcPts val="0"/>
              </a:spcAft>
              <a:buClr>
                <a:srgbClr val="808080"/>
              </a:buClr>
              <a:buSzPts val="1100"/>
              <a:buFont typeface="Arial"/>
              <a:buNone/>
            </a:pPr>
            <a:endParaRPr sz="1200" b="0" i="0" u="none" strike="noStrike" cap="none" dirty="0">
              <a:solidFill>
                <a:srgbClr val="393939"/>
              </a:solidFill>
              <a:latin typeface="Arial"/>
              <a:ea typeface="Arial"/>
              <a:cs typeface="Arial"/>
              <a:sym typeface="Arial"/>
            </a:endParaRPr>
          </a:p>
        </p:txBody>
      </p:sp>
      <p:sp>
        <p:nvSpPr>
          <p:cNvPr id="1080" name="Google Shape;1080;g253ae4fee85_3_286"/>
          <p:cNvSpPr txBox="1"/>
          <p:nvPr/>
        </p:nvSpPr>
        <p:spPr>
          <a:xfrm>
            <a:off x="2533000" y="4371700"/>
            <a:ext cx="3000000" cy="307800"/>
          </a:xfrm>
          <a:prstGeom prst="rect">
            <a:avLst/>
          </a:prstGeom>
          <a:noFill/>
          <a:ln>
            <a:noFill/>
          </a:ln>
        </p:spPr>
        <p:txBody>
          <a:bodyPr spcFirstLastPara="1" wrap="square" lIns="91425" tIns="91425" rIns="91425" bIns="91425" anchor="t" anchorCtr="0">
            <a:spAutoFit/>
          </a:bodyPr>
          <a:lstStyle/>
          <a:p>
            <a:pPr marL="0" marR="0" lvl="2" indent="0" algn="l" rtl="0">
              <a:lnSpc>
                <a:spcPct val="100000"/>
              </a:lnSpc>
              <a:spcBef>
                <a:spcPts val="0"/>
              </a:spcBef>
              <a:spcAft>
                <a:spcPts val="0"/>
              </a:spcAft>
              <a:buClr>
                <a:srgbClr val="000000"/>
              </a:buClr>
              <a:buSzPts val="800"/>
              <a:buFont typeface="Arial"/>
              <a:buNone/>
            </a:pPr>
            <a:r>
              <a:rPr lang="en-US" sz="800" b="0" i="0" u="none" strike="noStrike" cap="none">
                <a:solidFill>
                  <a:srgbClr val="393939"/>
                </a:solidFill>
                <a:latin typeface="Arial"/>
                <a:ea typeface="Arial"/>
                <a:cs typeface="Arial"/>
                <a:sym typeface="Arial"/>
              </a:rPr>
              <a:t>Source: IEP</a:t>
            </a:r>
            <a:endParaRPr sz="8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9409B03-9F83-38DF-79EE-4846F8FA3B03}"/>
              </a:ext>
            </a:extLst>
          </p:cNvPr>
          <p:cNvSpPr txBox="1"/>
          <p:nvPr/>
        </p:nvSpPr>
        <p:spPr>
          <a:xfrm>
            <a:off x="6511565" y="1860186"/>
            <a:ext cx="2378926" cy="523220"/>
          </a:xfrm>
          <a:prstGeom prst="rect">
            <a:avLst/>
          </a:prstGeom>
          <a:noFill/>
        </p:spPr>
        <p:txBody>
          <a:bodyPr wrap="square" rtlCol="0">
            <a:spAutoFit/>
          </a:bodyPr>
          <a:lstStyle/>
          <a:p>
            <a:pPr>
              <a:buClr>
                <a:srgbClr val="FF0000"/>
              </a:buClr>
            </a:pPr>
            <a:r>
              <a:rPr lang="en-AU" dirty="0"/>
              <a:t>10 most affected countries average GDP loss 34%</a:t>
            </a:r>
          </a:p>
        </p:txBody>
      </p:sp>
      <p:sp>
        <p:nvSpPr>
          <p:cNvPr id="3" name="TextBox 2">
            <a:extLst>
              <a:ext uri="{FF2B5EF4-FFF2-40B4-BE49-F238E27FC236}">
                <a16:creationId xmlns:a16="http://schemas.microsoft.com/office/drawing/2014/main" id="{73533BCF-7FBA-68B4-A2F5-42CFB341DAB9}"/>
              </a:ext>
            </a:extLst>
          </p:cNvPr>
          <p:cNvSpPr txBox="1"/>
          <p:nvPr/>
        </p:nvSpPr>
        <p:spPr>
          <a:xfrm>
            <a:off x="6577723" y="2993369"/>
            <a:ext cx="2312768" cy="523220"/>
          </a:xfrm>
          <a:prstGeom prst="rect">
            <a:avLst/>
          </a:prstGeom>
          <a:noFill/>
        </p:spPr>
        <p:txBody>
          <a:bodyPr wrap="square" rtlCol="0">
            <a:spAutoFit/>
          </a:bodyPr>
          <a:lstStyle/>
          <a:p>
            <a:pPr>
              <a:buClr>
                <a:srgbClr val="FF0000"/>
              </a:buClr>
            </a:pPr>
            <a:r>
              <a:rPr lang="en-AU" dirty="0"/>
              <a:t>10 most affected countries average GDP loss 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73"/>
                                        </p:tgtEl>
                                        <p:attrNameLst>
                                          <p:attrName>style.visibility</p:attrName>
                                        </p:attrNameLst>
                                      </p:cBhvr>
                                      <p:to>
                                        <p:strVal val="visible"/>
                                      </p:to>
                                    </p:set>
                                    <p:animEffect transition="in" filter="wheel(1)">
                                      <p:cBhvr>
                                        <p:cTn id="7" dur="2000"/>
                                        <p:tgtEl>
                                          <p:spTgt spid="1073"/>
                                        </p:tgtEl>
                                      </p:cBhvr>
                                    </p:animEffect>
                                  </p:childTnLst>
                                </p:cTn>
                              </p:par>
                              <p:par>
                                <p:cTn id="8" presetID="22" presetClass="entr" presetSubtype="8" fill="hold" grpId="0" nodeType="withEffect">
                                  <p:stCondLst>
                                    <p:cond delay="20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86163F-5A00-DCFE-D743-F7978FBFC252}"/>
              </a:ext>
            </a:extLst>
          </p:cNvPr>
          <p:cNvPicPr>
            <a:picLocks noChangeAspect="1"/>
          </p:cNvPicPr>
          <p:nvPr/>
        </p:nvPicPr>
        <p:blipFill>
          <a:blip r:embed="rId3"/>
          <a:stretch>
            <a:fillRect/>
          </a:stretch>
        </p:blipFill>
        <p:spPr>
          <a:xfrm>
            <a:off x="144515" y="1406421"/>
            <a:ext cx="8376085" cy="952876"/>
          </a:xfrm>
          <a:prstGeom prst="rect">
            <a:avLst/>
          </a:prstGeom>
        </p:spPr>
      </p:pic>
      <p:pic>
        <p:nvPicPr>
          <p:cNvPr id="7" name="Picture 6">
            <a:extLst>
              <a:ext uri="{FF2B5EF4-FFF2-40B4-BE49-F238E27FC236}">
                <a16:creationId xmlns:a16="http://schemas.microsoft.com/office/drawing/2014/main" id="{B36CFDE9-9626-46FE-ED84-589636376BFC}"/>
              </a:ext>
            </a:extLst>
          </p:cNvPr>
          <p:cNvPicPr>
            <a:picLocks noChangeAspect="1"/>
          </p:cNvPicPr>
          <p:nvPr/>
        </p:nvPicPr>
        <p:blipFill>
          <a:blip r:embed="rId4"/>
          <a:stretch>
            <a:fillRect/>
          </a:stretch>
        </p:blipFill>
        <p:spPr>
          <a:xfrm>
            <a:off x="144515" y="2359297"/>
            <a:ext cx="8376085" cy="1016276"/>
          </a:xfrm>
          <a:prstGeom prst="rect">
            <a:avLst/>
          </a:prstGeom>
        </p:spPr>
      </p:pic>
      <p:pic>
        <p:nvPicPr>
          <p:cNvPr id="9" name="Picture 8">
            <a:extLst>
              <a:ext uri="{FF2B5EF4-FFF2-40B4-BE49-F238E27FC236}">
                <a16:creationId xmlns:a16="http://schemas.microsoft.com/office/drawing/2014/main" id="{F29349CB-1F9A-DD9E-7B93-DB9C6FE11EFD}"/>
              </a:ext>
            </a:extLst>
          </p:cNvPr>
          <p:cNvPicPr>
            <a:picLocks noChangeAspect="1"/>
          </p:cNvPicPr>
          <p:nvPr/>
        </p:nvPicPr>
        <p:blipFill>
          <a:blip r:embed="rId5"/>
          <a:stretch>
            <a:fillRect/>
          </a:stretch>
        </p:blipFill>
        <p:spPr>
          <a:xfrm>
            <a:off x="144515" y="3375573"/>
            <a:ext cx="8376085" cy="729677"/>
          </a:xfrm>
          <a:prstGeom prst="rect">
            <a:avLst/>
          </a:prstGeom>
        </p:spPr>
      </p:pic>
      <p:pic>
        <p:nvPicPr>
          <p:cNvPr id="11" name="Picture 10">
            <a:extLst>
              <a:ext uri="{FF2B5EF4-FFF2-40B4-BE49-F238E27FC236}">
                <a16:creationId xmlns:a16="http://schemas.microsoft.com/office/drawing/2014/main" id="{355CF7A0-4146-0F52-6915-B9B2E5009941}"/>
              </a:ext>
            </a:extLst>
          </p:cNvPr>
          <p:cNvPicPr>
            <a:picLocks noChangeAspect="1"/>
          </p:cNvPicPr>
          <p:nvPr/>
        </p:nvPicPr>
        <p:blipFill>
          <a:blip r:embed="rId6"/>
          <a:stretch>
            <a:fillRect/>
          </a:stretch>
        </p:blipFill>
        <p:spPr>
          <a:xfrm>
            <a:off x="144515" y="4105250"/>
            <a:ext cx="8376085" cy="920615"/>
          </a:xfrm>
          <a:prstGeom prst="rect">
            <a:avLst/>
          </a:prstGeom>
        </p:spPr>
      </p:pic>
      <p:pic>
        <p:nvPicPr>
          <p:cNvPr id="17" name="Picture 16">
            <a:extLst>
              <a:ext uri="{FF2B5EF4-FFF2-40B4-BE49-F238E27FC236}">
                <a16:creationId xmlns:a16="http://schemas.microsoft.com/office/drawing/2014/main" id="{B61203B5-33FB-C4D5-B00B-0BB795286458}"/>
              </a:ext>
            </a:extLst>
          </p:cNvPr>
          <p:cNvPicPr>
            <a:picLocks noChangeAspect="1"/>
          </p:cNvPicPr>
          <p:nvPr/>
        </p:nvPicPr>
        <p:blipFill>
          <a:blip r:embed="rId7"/>
          <a:stretch>
            <a:fillRect/>
          </a:stretch>
        </p:blipFill>
        <p:spPr>
          <a:xfrm>
            <a:off x="1" y="-56678"/>
            <a:ext cx="8520600" cy="1323617"/>
          </a:xfrm>
          <a:prstGeom prst="rect">
            <a:avLst/>
          </a:prstGeom>
        </p:spPr>
      </p:pic>
    </p:spTree>
    <p:extLst>
      <p:ext uri="{BB962C8B-B14F-4D97-AF65-F5344CB8AC3E}">
        <p14:creationId xmlns:p14="http://schemas.microsoft.com/office/powerpoint/2010/main" val="375054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3C35E6-7A18-3A59-147E-18147D25C9FD}"/>
              </a:ext>
            </a:extLst>
          </p:cNvPr>
          <p:cNvPicPr>
            <a:picLocks noChangeAspect="1"/>
          </p:cNvPicPr>
          <p:nvPr/>
        </p:nvPicPr>
        <p:blipFill>
          <a:blip r:embed="rId3"/>
          <a:stretch>
            <a:fillRect/>
          </a:stretch>
        </p:blipFill>
        <p:spPr>
          <a:xfrm>
            <a:off x="0" y="256915"/>
            <a:ext cx="9144000" cy="4631258"/>
          </a:xfrm>
          <a:prstGeom prst="rect">
            <a:avLst/>
          </a:prstGeom>
        </p:spPr>
      </p:pic>
    </p:spTree>
    <p:extLst>
      <p:ext uri="{BB962C8B-B14F-4D97-AF65-F5344CB8AC3E}">
        <p14:creationId xmlns:p14="http://schemas.microsoft.com/office/powerpoint/2010/main" val="27579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97DFC-52DA-1A65-85E5-322175566A09}"/>
              </a:ext>
            </a:extLst>
          </p:cNvPr>
          <p:cNvSpPr txBox="1"/>
          <p:nvPr/>
        </p:nvSpPr>
        <p:spPr>
          <a:xfrm>
            <a:off x="574158" y="467833"/>
            <a:ext cx="8187070" cy="4708981"/>
          </a:xfrm>
          <a:prstGeom prst="rect">
            <a:avLst/>
          </a:prstGeom>
          <a:noFill/>
        </p:spPr>
        <p:txBody>
          <a:bodyPr wrap="square">
            <a:spAutoFit/>
          </a:bodyPr>
          <a:lstStyle/>
          <a:p>
            <a:r>
              <a:rPr lang="en-GB" sz="2000" dirty="0">
                <a:latin typeface="Arial Black" panose="020B0A04020102020204" pitchFamily="34" charset="0"/>
              </a:rPr>
              <a:t>Some examples of projects where the Positive Peace framework could be used to make a difference in Hounslow are: </a:t>
            </a:r>
          </a:p>
          <a:p>
            <a:r>
              <a:rPr lang="en-GB" sz="1600" dirty="0">
                <a:latin typeface="Arial Black" panose="020B0A04020102020204" pitchFamily="34" charset="0"/>
              </a:rPr>
              <a:t>• Literacy (reading and ESOL)</a:t>
            </a:r>
          </a:p>
          <a:p>
            <a:r>
              <a:rPr lang="en-GB" sz="1600" dirty="0">
                <a:latin typeface="Arial Black" panose="020B0A04020102020204" pitchFamily="34" charset="0"/>
              </a:rPr>
              <a:t>• Leadership (in our own club and in local groups.)</a:t>
            </a:r>
          </a:p>
          <a:p>
            <a:r>
              <a:rPr lang="en-GB" sz="1600" dirty="0">
                <a:latin typeface="Arial Black" panose="020B0A04020102020204" pitchFamily="34" charset="0"/>
              </a:rPr>
              <a:t>• Economic development – encouraging small businesses and investing in  community enterprises, improving youth employment. </a:t>
            </a:r>
          </a:p>
          <a:p>
            <a:r>
              <a:rPr lang="en-GB" sz="1600" dirty="0">
                <a:latin typeface="Arial Black" panose="020B0A04020102020204" pitchFamily="34" charset="0"/>
              </a:rPr>
              <a:t>• Effective and fair community governance.</a:t>
            </a:r>
          </a:p>
          <a:p>
            <a:r>
              <a:rPr lang="en-GB" sz="1600" dirty="0">
                <a:latin typeface="Arial Black" panose="020B0A04020102020204" pitchFamily="34" charset="0"/>
              </a:rPr>
              <a:t>• Available and reliable information sources for residents and disadvantaged, securing multilingual communications</a:t>
            </a:r>
          </a:p>
          <a:p>
            <a:r>
              <a:rPr lang="en-GB" sz="1600" dirty="0">
                <a:latin typeface="Arial Black" panose="020B0A04020102020204" pitchFamily="34" charset="0"/>
              </a:rPr>
              <a:t>• Food security  (food banks, tackling food waste).</a:t>
            </a:r>
          </a:p>
          <a:p>
            <a:r>
              <a:rPr lang="en-GB" sz="1600" dirty="0">
                <a:latin typeface="Arial Black" panose="020B0A04020102020204" pitchFamily="34" charset="0"/>
              </a:rPr>
              <a:t>• Community cohesion. </a:t>
            </a:r>
          </a:p>
          <a:p>
            <a:r>
              <a:rPr lang="en-GB" sz="1600" dirty="0">
                <a:latin typeface="Arial Black" panose="020B0A04020102020204" pitchFamily="34" charset="0"/>
              </a:rPr>
              <a:t>• Sustainable water and sanitation (wasting water, environmental projects, feminine hygiene, incontinence) </a:t>
            </a:r>
          </a:p>
          <a:p>
            <a:r>
              <a:rPr lang="en-GB" sz="1600" dirty="0">
                <a:latin typeface="Arial Black" panose="020B0A04020102020204" pitchFamily="34" charset="0"/>
              </a:rPr>
              <a:t>• Improved childhood and maternal health – </a:t>
            </a:r>
            <a:r>
              <a:rPr lang="en-GB" sz="1600" dirty="0" err="1">
                <a:latin typeface="Arial Black" panose="020B0A04020102020204" pitchFamily="34" charset="0"/>
              </a:rPr>
              <a:t>childrens</a:t>
            </a:r>
            <a:r>
              <a:rPr lang="en-GB" sz="1600" dirty="0">
                <a:latin typeface="Arial Black" panose="020B0A04020102020204" pitchFamily="34" charset="0"/>
              </a:rPr>
              <a:t> oral health; sponsoring baby changing rooms.</a:t>
            </a:r>
          </a:p>
          <a:p>
            <a:r>
              <a:rPr lang="en-GB" sz="1600" dirty="0">
                <a:latin typeface="Arial Black" panose="020B0A04020102020204" pitchFamily="34" charset="0"/>
              </a:rPr>
              <a:t>• Reducing knife crime and domestic violence</a:t>
            </a:r>
          </a:p>
          <a:p>
            <a:r>
              <a:rPr lang="en-GB" sz="1600" dirty="0">
                <a:latin typeface="Arial Black" panose="020B0A04020102020204" pitchFamily="34" charset="0"/>
              </a:rPr>
              <a:t>• Preventing violent extremism</a:t>
            </a:r>
          </a:p>
        </p:txBody>
      </p:sp>
    </p:spTree>
    <p:extLst>
      <p:ext uri="{BB962C8B-B14F-4D97-AF65-F5344CB8AC3E}">
        <p14:creationId xmlns:p14="http://schemas.microsoft.com/office/powerpoint/2010/main" val="314303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6CBFC-DD2D-E978-654A-FFC2CAED9A6C}"/>
              </a:ext>
            </a:extLst>
          </p:cNvPr>
          <p:cNvPicPr>
            <a:picLocks noChangeAspect="1"/>
          </p:cNvPicPr>
          <p:nvPr/>
        </p:nvPicPr>
        <p:blipFill rotWithShape="1">
          <a:blip r:embed="rId3"/>
          <a:srcRect/>
          <a:stretch/>
        </p:blipFill>
        <p:spPr>
          <a:xfrm>
            <a:off x="5321194" y="1279832"/>
            <a:ext cx="3456384" cy="3307403"/>
          </a:xfrm>
          <a:prstGeom prst="rect">
            <a:avLst/>
          </a:prstGeom>
          <a:noFill/>
        </p:spPr>
      </p:pic>
      <p:pic>
        <p:nvPicPr>
          <p:cNvPr id="4" name="Picture 3">
            <a:extLst>
              <a:ext uri="{FF2B5EF4-FFF2-40B4-BE49-F238E27FC236}">
                <a16:creationId xmlns:a16="http://schemas.microsoft.com/office/drawing/2014/main" id="{A8177B7A-175C-D70E-100F-F7D3127C174A}"/>
              </a:ext>
            </a:extLst>
          </p:cNvPr>
          <p:cNvPicPr>
            <a:picLocks noChangeAspect="1"/>
          </p:cNvPicPr>
          <p:nvPr/>
        </p:nvPicPr>
        <p:blipFill>
          <a:blip r:embed="rId4"/>
          <a:stretch>
            <a:fillRect/>
          </a:stretch>
        </p:blipFill>
        <p:spPr>
          <a:xfrm>
            <a:off x="499107" y="2430688"/>
            <a:ext cx="4221126" cy="2630932"/>
          </a:xfrm>
          <a:prstGeom prst="rect">
            <a:avLst/>
          </a:prstGeom>
        </p:spPr>
      </p:pic>
      <p:pic>
        <p:nvPicPr>
          <p:cNvPr id="6" name="Picture 5">
            <a:extLst>
              <a:ext uri="{FF2B5EF4-FFF2-40B4-BE49-F238E27FC236}">
                <a16:creationId xmlns:a16="http://schemas.microsoft.com/office/drawing/2014/main" id="{1DBB7F5A-7796-8970-CF73-E89E5EA64472}"/>
              </a:ext>
            </a:extLst>
          </p:cNvPr>
          <p:cNvPicPr>
            <a:picLocks noChangeAspect="1"/>
          </p:cNvPicPr>
          <p:nvPr/>
        </p:nvPicPr>
        <p:blipFill>
          <a:blip r:embed="rId5"/>
          <a:stretch>
            <a:fillRect/>
          </a:stretch>
        </p:blipFill>
        <p:spPr>
          <a:xfrm>
            <a:off x="519749" y="83468"/>
            <a:ext cx="3752850" cy="2200275"/>
          </a:xfrm>
          <a:prstGeom prst="rect">
            <a:avLst/>
          </a:prstGeom>
        </p:spPr>
      </p:pic>
    </p:spTree>
    <p:extLst>
      <p:ext uri="{BB962C8B-B14F-4D97-AF65-F5344CB8AC3E}">
        <p14:creationId xmlns:p14="http://schemas.microsoft.com/office/powerpoint/2010/main" val="17300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25231-F980-530A-C450-E41099ED69B9}"/>
              </a:ext>
            </a:extLst>
          </p:cNvPr>
          <p:cNvPicPr>
            <a:picLocks noChangeAspect="1"/>
          </p:cNvPicPr>
          <p:nvPr/>
        </p:nvPicPr>
        <p:blipFill>
          <a:blip r:embed="rId3"/>
          <a:stretch>
            <a:fillRect/>
          </a:stretch>
        </p:blipFill>
        <p:spPr>
          <a:xfrm>
            <a:off x="2338387" y="610394"/>
            <a:ext cx="4467225" cy="3924300"/>
          </a:xfrm>
          <a:prstGeom prst="rect">
            <a:avLst/>
          </a:prstGeom>
        </p:spPr>
      </p:pic>
    </p:spTree>
    <p:extLst>
      <p:ext uri="{BB962C8B-B14F-4D97-AF65-F5344CB8AC3E}">
        <p14:creationId xmlns:p14="http://schemas.microsoft.com/office/powerpoint/2010/main" val="375898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7436-714C-7BD9-2641-0E6DC5F49FD1}"/>
              </a:ext>
            </a:extLst>
          </p:cNvPr>
          <p:cNvSpPr>
            <a:spLocks noGrp="1"/>
          </p:cNvSpPr>
          <p:nvPr>
            <p:ph type="ctrTitle"/>
          </p:nvPr>
        </p:nvSpPr>
        <p:spPr>
          <a:xfrm>
            <a:off x="675264" y="584208"/>
            <a:ext cx="7565352" cy="632305"/>
          </a:xfrm>
        </p:spPr>
        <p:txBody>
          <a:bodyPr/>
          <a:lstStyle/>
          <a:p>
            <a:pPr>
              <a:buNone/>
            </a:pPr>
            <a:r>
              <a:rPr lang="en-GB" sz="3200" dirty="0"/>
              <a:t>THE ROAD TO POSITIVE PEACE/2</a:t>
            </a:r>
          </a:p>
        </p:txBody>
      </p:sp>
      <p:sp>
        <p:nvSpPr>
          <p:cNvPr id="13" name="TextBox 12">
            <a:extLst>
              <a:ext uri="{FF2B5EF4-FFF2-40B4-BE49-F238E27FC236}">
                <a16:creationId xmlns:a16="http://schemas.microsoft.com/office/drawing/2014/main" id="{66FDA538-C30D-B3F4-3852-FB3CF5A96432}"/>
              </a:ext>
            </a:extLst>
          </p:cNvPr>
          <p:cNvSpPr txBox="1"/>
          <p:nvPr/>
        </p:nvSpPr>
        <p:spPr>
          <a:xfrm>
            <a:off x="3309524" y="3326146"/>
            <a:ext cx="2397545" cy="738664"/>
          </a:xfrm>
          <a:prstGeom prst="rect">
            <a:avLst/>
          </a:prstGeom>
          <a:noFill/>
        </p:spPr>
        <p:txBody>
          <a:bodyPr wrap="square">
            <a:spAutoFit/>
          </a:bodyPr>
          <a:lstStyle/>
          <a:p>
            <a:r>
              <a:rPr lang="en-GB" sz="1800" b="1" i="0" dirty="0">
                <a:solidFill>
                  <a:srgbClr val="FF0000"/>
                </a:solidFill>
                <a:effectLst/>
                <a:latin typeface="Arial Black" panose="020B0A04020102020204" pitchFamily="34" charset="0"/>
              </a:rPr>
              <a:t>2012</a:t>
            </a:r>
          </a:p>
          <a:p>
            <a:r>
              <a:rPr lang="en-GB" sz="1200" b="0" i="0" dirty="0">
                <a:solidFill>
                  <a:srgbClr val="222222"/>
                </a:solidFill>
                <a:effectLst/>
                <a:latin typeface="Arial Black" panose="020B0A04020102020204" pitchFamily="34" charset="0"/>
              </a:rPr>
              <a:t>Establishment of Rotarian Action Group for Peace. </a:t>
            </a:r>
            <a:endParaRPr lang="en-GB" sz="1200" dirty="0">
              <a:latin typeface="Arial Black" panose="020B0A04020102020204" pitchFamily="34" charset="0"/>
            </a:endParaRPr>
          </a:p>
        </p:txBody>
      </p:sp>
      <p:sp>
        <p:nvSpPr>
          <p:cNvPr id="4" name="TextBox 3">
            <a:extLst>
              <a:ext uri="{FF2B5EF4-FFF2-40B4-BE49-F238E27FC236}">
                <a16:creationId xmlns:a16="http://schemas.microsoft.com/office/drawing/2014/main" id="{D186BA69-AB6E-298C-12B2-E5F2CD91D421}"/>
              </a:ext>
            </a:extLst>
          </p:cNvPr>
          <p:cNvSpPr txBox="1"/>
          <p:nvPr/>
        </p:nvSpPr>
        <p:spPr>
          <a:xfrm>
            <a:off x="574158" y="1216513"/>
            <a:ext cx="2740212" cy="1477328"/>
          </a:xfrm>
          <a:prstGeom prst="rect">
            <a:avLst/>
          </a:prstGeom>
          <a:noFill/>
        </p:spPr>
        <p:txBody>
          <a:bodyPr wrap="square">
            <a:spAutoFit/>
          </a:bodyPr>
          <a:lstStyle/>
          <a:p>
            <a:r>
              <a:rPr lang="en-GB" sz="1800" b="1" i="0" dirty="0">
                <a:solidFill>
                  <a:srgbClr val="FF0000"/>
                </a:solidFill>
                <a:effectLst/>
                <a:latin typeface="Arial Black" panose="020B0A04020102020204" pitchFamily="34" charset="0"/>
              </a:rPr>
              <a:t>1940</a:t>
            </a:r>
            <a:r>
              <a:rPr lang="en-GB" sz="1800" b="0" i="0" dirty="0">
                <a:solidFill>
                  <a:srgbClr val="222222"/>
                </a:solidFill>
                <a:effectLst/>
                <a:latin typeface="Arial Black" panose="020B0A04020102020204" pitchFamily="34" charset="0"/>
              </a:rPr>
              <a:t> </a:t>
            </a:r>
          </a:p>
          <a:p>
            <a:r>
              <a:rPr lang="en-GB" sz="1200" b="0" i="0" dirty="0">
                <a:solidFill>
                  <a:srgbClr val="222222"/>
                </a:solidFill>
                <a:effectLst/>
                <a:latin typeface="Arial Black" panose="020B0A04020102020204" pitchFamily="34" charset="0"/>
              </a:rPr>
              <a:t>The Rotary Convention adopted a Resolution that called for </a:t>
            </a:r>
            <a:r>
              <a:rPr lang="en-GB" sz="1200" b="0" i="0" dirty="0">
                <a:solidFill>
                  <a:srgbClr val="0070C0"/>
                </a:solidFill>
                <a:effectLst/>
                <a:latin typeface="Arial Black" panose="020B0A04020102020204" pitchFamily="34" charset="0"/>
              </a:rPr>
              <a:t>"freedom, justice, truth, sanctity of the pledged word, and respect for human rights."</a:t>
            </a:r>
            <a:endParaRPr lang="en-GB" sz="1200" dirty="0">
              <a:solidFill>
                <a:srgbClr val="0070C0"/>
              </a:solidFill>
              <a:latin typeface="Arial Black" panose="020B0A04020102020204" pitchFamily="34" charset="0"/>
            </a:endParaRPr>
          </a:p>
        </p:txBody>
      </p:sp>
      <p:sp>
        <p:nvSpPr>
          <p:cNvPr id="8" name="TextBox 7">
            <a:extLst>
              <a:ext uri="{FF2B5EF4-FFF2-40B4-BE49-F238E27FC236}">
                <a16:creationId xmlns:a16="http://schemas.microsoft.com/office/drawing/2014/main" id="{991D9018-5F8F-A046-46A1-544F60119E52}"/>
              </a:ext>
            </a:extLst>
          </p:cNvPr>
          <p:cNvSpPr txBox="1"/>
          <p:nvPr/>
        </p:nvSpPr>
        <p:spPr>
          <a:xfrm>
            <a:off x="3201894" y="1233720"/>
            <a:ext cx="2740212" cy="1846659"/>
          </a:xfrm>
          <a:prstGeom prst="rect">
            <a:avLst/>
          </a:prstGeom>
          <a:noFill/>
        </p:spPr>
        <p:txBody>
          <a:bodyPr wrap="square">
            <a:spAutoFit/>
          </a:bodyPr>
          <a:lstStyle/>
          <a:p>
            <a:r>
              <a:rPr lang="en-GB" sz="1800" b="1" i="0" dirty="0">
                <a:solidFill>
                  <a:srgbClr val="FF0000"/>
                </a:solidFill>
                <a:effectLst/>
                <a:latin typeface="Arial Black" panose="020B0A04020102020204" pitchFamily="34" charset="0"/>
              </a:rPr>
              <a:t>1945</a:t>
            </a:r>
            <a:r>
              <a:rPr lang="en-GB" sz="1600" b="1" i="0" dirty="0">
                <a:solidFill>
                  <a:srgbClr val="FF0000"/>
                </a:solidFill>
                <a:effectLst/>
                <a:latin typeface="Arial Black" panose="020B0A04020102020204" pitchFamily="34" charset="0"/>
              </a:rPr>
              <a:t> </a:t>
            </a:r>
          </a:p>
          <a:p>
            <a:r>
              <a:rPr lang="en-GB" sz="1200" b="0" i="0" dirty="0">
                <a:solidFill>
                  <a:srgbClr val="222222"/>
                </a:solidFill>
                <a:effectLst/>
                <a:latin typeface="Arial Black" panose="020B0A04020102020204" pitchFamily="34" charset="0"/>
              </a:rPr>
              <a:t>Rotarians served as delegates, advisers and consultants at the UN Charter Conference and </a:t>
            </a:r>
            <a:r>
              <a:rPr lang="en-GB" sz="1200" b="0" i="0" dirty="0">
                <a:solidFill>
                  <a:srgbClr val="0070C0"/>
                </a:solidFill>
                <a:effectLst/>
                <a:latin typeface="Arial Black" panose="020B0A04020102020204" pitchFamily="34" charset="0"/>
              </a:rPr>
              <a:t>the 1940 Resolution was used as a draft for what became the UN's Universal Declaration of Human Rights.</a:t>
            </a:r>
            <a:endParaRPr lang="en-GB" sz="1200" dirty="0">
              <a:solidFill>
                <a:srgbClr val="0070C0"/>
              </a:solidFill>
              <a:latin typeface="Arial Black" panose="020B0A04020102020204" pitchFamily="34" charset="0"/>
            </a:endParaRPr>
          </a:p>
        </p:txBody>
      </p:sp>
      <p:sp>
        <p:nvSpPr>
          <p:cNvPr id="12" name="TextBox 11">
            <a:extLst>
              <a:ext uri="{FF2B5EF4-FFF2-40B4-BE49-F238E27FC236}">
                <a16:creationId xmlns:a16="http://schemas.microsoft.com/office/drawing/2014/main" id="{FEC0DDCD-E1A8-F5AF-6637-439A0C3923CE}"/>
              </a:ext>
            </a:extLst>
          </p:cNvPr>
          <p:cNvSpPr txBox="1"/>
          <p:nvPr/>
        </p:nvSpPr>
        <p:spPr>
          <a:xfrm>
            <a:off x="675264" y="3290520"/>
            <a:ext cx="2404069" cy="1107996"/>
          </a:xfrm>
          <a:prstGeom prst="rect">
            <a:avLst/>
          </a:prstGeom>
          <a:noFill/>
        </p:spPr>
        <p:txBody>
          <a:bodyPr wrap="square">
            <a:spAutoFit/>
          </a:bodyPr>
          <a:lstStyle/>
          <a:p>
            <a:r>
              <a:rPr lang="en-GB" sz="1800" b="1" i="0" dirty="0">
                <a:solidFill>
                  <a:srgbClr val="FF0000"/>
                </a:solidFill>
                <a:effectLst/>
                <a:latin typeface="Arial Black" panose="020B0A04020102020204" pitchFamily="34" charset="0"/>
              </a:rPr>
              <a:t>1999</a:t>
            </a:r>
            <a:r>
              <a:rPr lang="en-GB" b="0" i="0" dirty="0">
                <a:solidFill>
                  <a:srgbClr val="222222"/>
                </a:solidFill>
                <a:effectLst/>
                <a:latin typeface="Arial Black" panose="020B0A04020102020204" pitchFamily="34" charset="0"/>
              </a:rPr>
              <a:t> </a:t>
            </a:r>
          </a:p>
          <a:p>
            <a:r>
              <a:rPr lang="en-GB" sz="1200" b="0" i="0" dirty="0">
                <a:solidFill>
                  <a:srgbClr val="222222"/>
                </a:solidFill>
                <a:effectLst/>
                <a:latin typeface="Arial Black" panose="020B0A04020102020204" pitchFamily="34" charset="0"/>
              </a:rPr>
              <a:t>Establishment of Rotary Peace </a:t>
            </a:r>
            <a:r>
              <a:rPr lang="en-GB" sz="1200" b="0" i="0" dirty="0" err="1">
                <a:solidFill>
                  <a:srgbClr val="222222"/>
                </a:solidFill>
                <a:effectLst/>
                <a:latin typeface="Arial Black" panose="020B0A04020102020204" pitchFamily="34" charset="0"/>
              </a:rPr>
              <a:t>Centers</a:t>
            </a:r>
            <a:r>
              <a:rPr lang="en-GB" sz="1200" b="0" i="0" dirty="0">
                <a:solidFill>
                  <a:srgbClr val="222222"/>
                </a:solidFill>
                <a:effectLst/>
                <a:latin typeface="Arial Black" panose="020B0A04020102020204" pitchFamily="34" charset="0"/>
              </a:rPr>
              <a:t> programme. </a:t>
            </a:r>
            <a:r>
              <a:rPr lang="en-GB" sz="1200" b="0" i="0" dirty="0">
                <a:solidFill>
                  <a:srgbClr val="0070C0"/>
                </a:solidFill>
                <a:effectLst/>
                <a:latin typeface="Arial Black" panose="020B0A04020102020204" pitchFamily="34" charset="0"/>
              </a:rPr>
              <a:t>Bradford </a:t>
            </a:r>
            <a:r>
              <a:rPr lang="en-GB" sz="1200" b="0" i="0" dirty="0">
                <a:solidFill>
                  <a:schemeClr val="tx1"/>
                </a:solidFill>
                <a:effectLst/>
                <a:latin typeface="Arial Black" panose="020B0A04020102020204" pitchFamily="34" charset="0"/>
              </a:rPr>
              <a:t>opened </a:t>
            </a:r>
            <a:r>
              <a:rPr lang="en-GB" sz="1200" b="0" i="0" dirty="0">
                <a:solidFill>
                  <a:srgbClr val="FF0000"/>
                </a:solidFill>
                <a:effectLst/>
                <a:latin typeface="Arial Black" panose="020B0A04020102020204" pitchFamily="34" charset="0"/>
              </a:rPr>
              <a:t>2002</a:t>
            </a:r>
            <a:r>
              <a:rPr lang="en-GB" sz="1200" b="0" i="0" dirty="0">
                <a:solidFill>
                  <a:schemeClr val="tx1"/>
                </a:solidFill>
                <a:effectLst/>
                <a:latin typeface="Arial Black" panose="020B0A04020102020204" pitchFamily="34" charset="0"/>
              </a:rPr>
              <a:t>.</a:t>
            </a:r>
            <a:r>
              <a:rPr lang="en-GB" sz="1200" b="0" i="0" dirty="0">
                <a:solidFill>
                  <a:srgbClr val="222222"/>
                </a:solidFill>
                <a:effectLst/>
                <a:latin typeface="Arial Black" panose="020B0A04020102020204" pitchFamily="34" charset="0"/>
              </a:rPr>
              <a:t> </a:t>
            </a:r>
            <a:endParaRPr lang="en-GB" sz="1200" dirty="0">
              <a:latin typeface="Arial Black" panose="020B0A04020102020204" pitchFamily="34" charset="0"/>
            </a:endParaRPr>
          </a:p>
        </p:txBody>
      </p:sp>
      <p:sp>
        <p:nvSpPr>
          <p:cNvPr id="15" name="TextBox 14">
            <a:extLst>
              <a:ext uri="{FF2B5EF4-FFF2-40B4-BE49-F238E27FC236}">
                <a16:creationId xmlns:a16="http://schemas.microsoft.com/office/drawing/2014/main" id="{ADD790DD-F20F-7DA7-3F95-28CB9E5C6BFF}"/>
              </a:ext>
            </a:extLst>
          </p:cNvPr>
          <p:cNvSpPr txBox="1"/>
          <p:nvPr/>
        </p:nvSpPr>
        <p:spPr>
          <a:xfrm>
            <a:off x="6182929" y="3290520"/>
            <a:ext cx="2397545" cy="1107996"/>
          </a:xfrm>
          <a:prstGeom prst="rect">
            <a:avLst/>
          </a:prstGeom>
          <a:noFill/>
        </p:spPr>
        <p:txBody>
          <a:bodyPr wrap="square">
            <a:spAutoFit/>
          </a:bodyPr>
          <a:lstStyle/>
          <a:p>
            <a:r>
              <a:rPr lang="en-GB" sz="1600" b="1" dirty="0">
                <a:solidFill>
                  <a:srgbClr val="FF0000"/>
                </a:solidFill>
                <a:latin typeface="Arial Black" panose="020B0A04020102020204" pitchFamily="34" charset="0"/>
              </a:rPr>
              <a:t>2017</a:t>
            </a:r>
          </a:p>
          <a:p>
            <a:r>
              <a:rPr lang="en-GB" sz="1200" b="0" i="0" dirty="0">
                <a:solidFill>
                  <a:srgbClr val="222222"/>
                </a:solidFill>
                <a:effectLst/>
                <a:latin typeface="Arial Black" panose="020B0A04020102020204" pitchFamily="34" charset="0"/>
              </a:rPr>
              <a:t>Partnership between Rotary International and Institute for Economics and Peace (IEP)</a:t>
            </a:r>
            <a:endParaRPr lang="en-GB" sz="1200" dirty="0">
              <a:latin typeface="Arial Black" panose="020B0A04020102020204" pitchFamily="34" charset="0"/>
            </a:endParaRPr>
          </a:p>
        </p:txBody>
      </p:sp>
      <p:sp>
        <p:nvSpPr>
          <p:cNvPr id="18" name="TextBox 17">
            <a:extLst>
              <a:ext uri="{FF2B5EF4-FFF2-40B4-BE49-F238E27FC236}">
                <a16:creationId xmlns:a16="http://schemas.microsoft.com/office/drawing/2014/main" id="{837C0E12-EF5B-C49D-7C1E-633AD95969EE}"/>
              </a:ext>
            </a:extLst>
          </p:cNvPr>
          <p:cNvSpPr txBox="1"/>
          <p:nvPr/>
        </p:nvSpPr>
        <p:spPr>
          <a:xfrm>
            <a:off x="5829632" y="1230170"/>
            <a:ext cx="2623252" cy="1631216"/>
          </a:xfrm>
          <a:prstGeom prst="rect">
            <a:avLst/>
          </a:prstGeom>
          <a:noFill/>
        </p:spPr>
        <p:txBody>
          <a:bodyPr wrap="square">
            <a:spAutoFit/>
          </a:bodyPr>
          <a:lstStyle/>
          <a:p>
            <a:r>
              <a:rPr lang="en-GB" sz="1600" b="1" i="0" dirty="0">
                <a:solidFill>
                  <a:srgbClr val="FF0000"/>
                </a:solidFill>
                <a:effectLst/>
                <a:latin typeface="Arial Black" panose="020B0A04020102020204" pitchFamily="34" charset="0"/>
              </a:rPr>
              <a:t>1960s/70s </a:t>
            </a:r>
          </a:p>
          <a:p>
            <a:r>
              <a:rPr lang="en-GB" sz="1200" b="0" i="0" dirty="0">
                <a:solidFill>
                  <a:srgbClr val="222222"/>
                </a:solidFill>
                <a:effectLst/>
                <a:latin typeface="Arial Black" panose="020B0A04020102020204" pitchFamily="34" charset="0"/>
              </a:rPr>
              <a:t>Development of peace studies and peace theory (Galtung Norway) and positive peace studies. </a:t>
            </a:r>
            <a:r>
              <a:rPr lang="en-GB" sz="1200" b="0" i="0" dirty="0">
                <a:solidFill>
                  <a:srgbClr val="0070C0"/>
                </a:solidFill>
                <a:effectLst/>
                <a:latin typeface="Arial Black" panose="020B0A04020102020204" pitchFamily="34" charset="0"/>
              </a:rPr>
              <a:t>Rotary redefines and broadens its service programme </a:t>
            </a:r>
            <a:endParaRPr lang="en-GB" sz="12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484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8" grpId="0"/>
      <p:bldP spid="12"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17B9AD-7970-43D5-7661-DDF6C039C063}"/>
              </a:ext>
            </a:extLst>
          </p:cNvPr>
          <p:cNvSpPr txBox="1"/>
          <p:nvPr/>
        </p:nvSpPr>
        <p:spPr>
          <a:xfrm>
            <a:off x="350874" y="414669"/>
            <a:ext cx="8335926" cy="4093428"/>
          </a:xfrm>
          <a:prstGeom prst="rect">
            <a:avLst/>
          </a:prstGeom>
          <a:noFill/>
        </p:spPr>
        <p:txBody>
          <a:bodyPr wrap="square">
            <a:spAutoFit/>
          </a:bodyPr>
          <a:lstStyle/>
          <a:p>
            <a:r>
              <a:rPr lang="en-GB" sz="2000" b="0" i="0" dirty="0" err="1">
                <a:solidFill>
                  <a:schemeClr val="tx1"/>
                </a:solidFill>
                <a:effectLst/>
                <a:latin typeface="Arial Black" panose="020B0A04020102020204" pitchFamily="34" charset="0"/>
              </a:rPr>
              <a:t>Dr.</a:t>
            </a:r>
            <a:r>
              <a:rPr lang="en-GB" sz="2000" b="0" i="0" dirty="0">
                <a:solidFill>
                  <a:schemeClr val="tx1"/>
                </a:solidFill>
                <a:effectLst/>
                <a:latin typeface="Arial Black" panose="020B0A04020102020204" pitchFamily="34" charset="0"/>
              </a:rPr>
              <a:t> Johan Galtung promoted the idea that we’re trained to think of peace as reducing or minimizing violence — as taking away the bad. But if you want sustainable [positive] peace, you have to work on promoting the good: creating the conditions of well-being for all. </a:t>
            </a:r>
            <a:r>
              <a:rPr lang="en-GB" sz="2000" b="0" i="0" dirty="0">
                <a:solidFill>
                  <a:srgbClr val="002060"/>
                </a:solidFill>
                <a:effectLst/>
                <a:latin typeface="Arial Black" panose="020B0A04020102020204" pitchFamily="34" charset="0"/>
              </a:rPr>
              <a:t>Rotary has been doing this for over 100 years.</a:t>
            </a:r>
            <a:endParaRPr lang="en-GB" sz="2000" b="0" i="0" dirty="0">
              <a:solidFill>
                <a:schemeClr val="tx1"/>
              </a:solidFill>
              <a:effectLst/>
              <a:latin typeface="Arial Black" panose="020B0A04020102020204" pitchFamily="34" charset="0"/>
            </a:endParaRPr>
          </a:p>
          <a:p>
            <a:endParaRPr lang="en-GB" sz="2000" dirty="0">
              <a:solidFill>
                <a:schemeClr val="tx1"/>
              </a:solidFill>
              <a:latin typeface="Arial Black" panose="020B0A04020102020204" pitchFamily="34" charset="0"/>
            </a:endParaRPr>
          </a:p>
          <a:p>
            <a:r>
              <a:rPr lang="en-GB" sz="2000" b="0" i="0" dirty="0">
                <a:solidFill>
                  <a:schemeClr val="tx1"/>
                </a:solidFill>
                <a:effectLst/>
                <a:latin typeface="Arial Black" panose="020B0A04020102020204" pitchFamily="34" charset="0"/>
              </a:rPr>
              <a:t>The IEP’s Pillars of Positive Peace is a framework of eight factors that research shows work together to make for more peaceful societies. All eight pillars matter — it’s a systemic view — but the IEP advises focusing on which one or two may be the weakest. A focus there can be a basis for the design of any project. </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6845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00616" y="402511"/>
            <a:ext cx="6489513" cy="4245866"/>
            <a:chOff x="1254642" y="2232547"/>
            <a:chExt cx="10398640" cy="6803473"/>
          </a:xfrm>
        </p:grpSpPr>
        <p:pic>
          <p:nvPicPr>
            <p:cNvPr id="6" name="Picture 5"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9325" y="2707055"/>
              <a:ext cx="10163957" cy="6328965"/>
            </a:xfrm>
            <a:prstGeom prst="rect">
              <a:avLst/>
            </a:prstGeom>
          </p:spPr>
        </p:pic>
        <p:sp>
          <p:nvSpPr>
            <p:cNvPr id="7" name="Rectangle 6"/>
            <p:cNvSpPr/>
            <p:nvPr/>
          </p:nvSpPr>
          <p:spPr>
            <a:xfrm>
              <a:off x="1254642" y="2232547"/>
              <a:ext cx="1956391" cy="10210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50"/>
            </a:p>
          </p:txBody>
        </p:sp>
      </p:grpSp>
      <p:sp>
        <p:nvSpPr>
          <p:cNvPr id="5" name="Google Shape;2296;p333">
            <a:extLst>
              <a:ext uri="{FF2B5EF4-FFF2-40B4-BE49-F238E27FC236}">
                <a16:creationId xmlns:a16="http://schemas.microsoft.com/office/drawing/2014/main" id="{20A980FE-0B60-BA4F-933A-FBD9BA116805}"/>
              </a:ext>
            </a:extLst>
          </p:cNvPr>
          <p:cNvSpPr txBox="1"/>
          <p:nvPr/>
        </p:nvSpPr>
        <p:spPr>
          <a:xfrm>
            <a:off x="168833" y="199306"/>
            <a:ext cx="4417994" cy="275214"/>
          </a:xfrm>
          <a:prstGeom prst="rect">
            <a:avLst/>
          </a:prstGeom>
          <a:noFill/>
          <a:ln>
            <a:noFill/>
          </a:ln>
        </p:spPr>
        <p:txBody>
          <a:bodyPr spcFirstLastPara="1" wrap="square" lIns="0" tIns="0" rIns="0" bIns="0" anchor="t" anchorCtr="0">
            <a:noAutofit/>
          </a:bodyPr>
          <a:lstStyle/>
          <a:p>
            <a:pPr>
              <a:lnSpc>
                <a:spcPct val="90000"/>
              </a:lnSpc>
              <a:buClr>
                <a:schemeClr val="dk1"/>
              </a:buClr>
              <a:buSzPts val="2700"/>
            </a:pPr>
            <a:r>
              <a:rPr lang="en" sz="2000" b="1" dirty="0">
                <a:solidFill>
                  <a:schemeClr val="dk1"/>
                </a:solidFill>
                <a:latin typeface="Arial" panose="020B0604020202020204" pitchFamily="34" charset="0"/>
                <a:cs typeface="Arial" panose="020B0604020202020204" pitchFamily="34" charset="0"/>
              </a:rPr>
              <a:t>What is Positive Peace?</a:t>
            </a:r>
            <a:endParaRPr sz="2000" b="1"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826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2" name="Google Shape;2344;p335">
            <a:extLst>
              <a:ext uri="{FF2B5EF4-FFF2-40B4-BE49-F238E27FC236}">
                <a16:creationId xmlns:a16="http://schemas.microsoft.com/office/drawing/2014/main" id="{02A1833E-829E-D84C-9821-EBAA8113702C}"/>
              </a:ext>
            </a:extLst>
          </p:cNvPr>
          <p:cNvSpPr txBox="1"/>
          <p:nvPr/>
        </p:nvSpPr>
        <p:spPr>
          <a:xfrm>
            <a:off x="4602868" y="1124359"/>
            <a:ext cx="3350387" cy="266126"/>
          </a:xfrm>
          <a:prstGeom prst="rect">
            <a:avLst/>
          </a:prstGeom>
          <a:noFill/>
          <a:ln>
            <a:noFill/>
          </a:ln>
        </p:spPr>
        <p:txBody>
          <a:bodyPr spcFirstLastPara="1" wrap="square" lIns="0" tIns="0" rIns="0" bIns="0" anchor="t" anchorCtr="0">
            <a:noAutofit/>
          </a:bodyPr>
          <a:lstStyle/>
          <a:p>
            <a:pPr lvl="2">
              <a:lnSpc>
                <a:spcPct val="90000"/>
              </a:lnSpc>
              <a:buClr>
                <a:schemeClr val="accent4"/>
              </a:buClr>
              <a:buSzPts val="1100"/>
            </a:pPr>
            <a:r>
              <a:rPr lang="en" sz="1600" b="1" dirty="0">
                <a:latin typeface="Arial" panose="020B0604020202020204" pitchFamily="34" charset="0"/>
                <a:cs typeface="Arial" panose="020B0604020202020204" pitchFamily="34" charset="0"/>
              </a:rPr>
              <a:t>High levels of Positive Peace are associated with:</a:t>
            </a:r>
            <a:endParaRPr sz="1600" b="1" dirty="0">
              <a:latin typeface="Arial" panose="020B0604020202020204" pitchFamily="34" charset="0"/>
              <a:cs typeface="Arial" panose="020B0604020202020204" pitchFamily="34" charset="0"/>
            </a:endParaRPr>
          </a:p>
        </p:txBody>
      </p:sp>
      <p:sp>
        <p:nvSpPr>
          <p:cNvPr id="65" name="Google Shape;2296;p333">
            <a:extLst>
              <a:ext uri="{FF2B5EF4-FFF2-40B4-BE49-F238E27FC236}">
                <a16:creationId xmlns:a16="http://schemas.microsoft.com/office/drawing/2014/main" id="{DD283B28-D5AC-8C4D-8902-59E07EA4F448}"/>
              </a:ext>
            </a:extLst>
          </p:cNvPr>
          <p:cNvSpPr txBox="1"/>
          <p:nvPr/>
        </p:nvSpPr>
        <p:spPr>
          <a:xfrm>
            <a:off x="168833" y="199306"/>
            <a:ext cx="7399884" cy="275214"/>
          </a:xfrm>
          <a:prstGeom prst="rect">
            <a:avLst/>
          </a:prstGeom>
          <a:noFill/>
          <a:ln>
            <a:noFill/>
          </a:ln>
        </p:spPr>
        <p:txBody>
          <a:bodyPr spcFirstLastPara="1" wrap="square" lIns="0" tIns="0" rIns="0" bIns="0" anchor="t" anchorCtr="0">
            <a:noAutofit/>
          </a:bodyPr>
          <a:lstStyle/>
          <a:p>
            <a:pPr>
              <a:lnSpc>
                <a:spcPct val="90000"/>
              </a:lnSpc>
              <a:buClr>
                <a:schemeClr val="dk1"/>
              </a:buClr>
              <a:buSzPts val="2700"/>
            </a:pPr>
            <a:r>
              <a:rPr lang="en" sz="2000" b="1" dirty="0">
                <a:solidFill>
                  <a:schemeClr val="dk1"/>
                </a:solidFill>
                <a:latin typeface="Arial" panose="020B0604020202020204" pitchFamily="34" charset="0"/>
                <a:cs typeface="Arial" panose="020B0604020202020204" pitchFamily="34" charset="0"/>
              </a:rPr>
              <a:t>Positive Peace</a:t>
            </a:r>
            <a:endParaRPr sz="2000" b="1" dirty="0">
              <a:solidFill>
                <a:schemeClr val="dk1"/>
              </a:solidFill>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9C4E248B-B97E-0348-9F9E-873D23379A88}"/>
              </a:ext>
            </a:extLst>
          </p:cNvPr>
          <p:cNvGrpSpPr/>
          <p:nvPr/>
        </p:nvGrpSpPr>
        <p:grpSpPr>
          <a:xfrm>
            <a:off x="4602868" y="1843784"/>
            <a:ext cx="3350387" cy="216865"/>
            <a:chOff x="4602876" y="1843559"/>
            <a:chExt cx="3351421" cy="216932"/>
          </a:xfrm>
        </p:grpSpPr>
        <p:sp>
          <p:nvSpPr>
            <p:cNvPr id="67" name="Google Shape;2344;p335">
              <a:extLst>
                <a:ext uri="{FF2B5EF4-FFF2-40B4-BE49-F238E27FC236}">
                  <a16:creationId xmlns:a16="http://schemas.microsoft.com/office/drawing/2014/main" id="{FF3BCD1A-7C55-4F42-9174-CB6D2923D9E1}"/>
                </a:ext>
              </a:extLst>
            </p:cNvPr>
            <p:cNvSpPr txBox="1"/>
            <p:nvPr/>
          </p:nvSpPr>
          <p:spPr>
            <a:xfrm>
              <a:off x="4858541" y="1843559"/>
              <a:ext cx="3095756" cy="216932"/>
            </a:xfrm>
            <a:prstGeom prst="rect">
              <a:avLst/>
            </a:prstGeom>
            <a:noFill/>
            <a:ln>
              <a:noFill/>
            </a:ln>
          </p:spPr>
          <p:txBody>
            <a:bodyPr spcFirstLastPara="1" wrap="square" lIns="0" tIns="0" rIns="0" bIns="0" anchor="t" anchorCtr="0">
              <a:noAutofit/>
            </a:bodyPr>
            <a:lstStyle/>
            <a:p>
              <a:pPr lvl="2">
                <a:lnSpc>
                  <a:spcPct val="90000"/>
                </a:lnSpc>
                <a:buClr>
                  <a:schemeClr val="accent4"/>
                </a:buClr>
                <a:buSzPts val="1100"/>
              </a:pPr>
              <a:r>
                <a:rPr lang="en" sz="1799" dirty="0">
                  <a:latin typeface="Arial" panose="020B0604020202020204" pitchFamily="34" charset="0"/>
                  <a:cs typeface="Arial" panose="020B0604020202020204" pitchFamily="34" charset="0"/>
                </a:rPr>
                <a:t>Higher per capita income</a:t>
              </a:r>
              <a:endParaRPr sz="1799" dirty="0">
                <a:latin typeface="Arial" panose="020B0604020202020204" pitchFamily="34" charset="0"/>
                <a:cs typeface="Arial" panose="020B0604020202020204" pitchFamily="34" charset="0"/>
              </a:endParaRPr>
            </a:p>
          </p:txBody>
        </p:sp>
        <p:pic>
          <p:nvPicPr>
            <p:cNvPr id="68" name="Graphic 67">
              <a:extLst>
                <a:ext uri="{FF2B5EF4-FFF2-40B4-BE49-F238E27FC236}">
                  <a16:creationId xmlns:a16="http://schemas.microsoft.com/office/drawing/2014/main" id="{DF616EE5-816D-4746-9D10-EA672CF8F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2876" y="1856439"/>
              <a:ext cx="120822" cy="191173"/>
            </a:xfrm>
            <a:prstGeom prst="rect">
              <a:avLst/>
            </a:prstGeom>
          </p:spPr>
        </p:pic>
      </p:grpSp>
      <p:grpSp>
        <p:nvGrpSpPr>
          <p:cNvPr id="69" name="Group 68">
            <a:extLst>
              <a:ext uri="{FF2B5EF4-FFF2-40B4-BE49-F238E27FC236}">
                <a16:creationId xmlns:a16="http://schemas.microsoft.com/office/drawing/2014/main" id="{C3C17418-33A7-794E-B95D-79B88290E872}"/>
              </a:ext>
            </a:extLst>
          </p:cNvPr>
          <p:cNvGrpSpPr/>
          <p:nvPr/>
        </p:nvGrpSpPr>
        <p:grpSpPr>
          <a:xfrm>
            <a:off x="4602868" y="2376025"/>
            <a:ext cx="3350387" cy="216865"/>
            <a:chOff x="4602876" y="2375964"/>
            <a:chExt cx="3351421" cy="216932"/>
          </a:xfrm>
        </p:grpSpPr>
        <p:sp>
          <p:nvSpPr>
            <p:cNvPr id="70" name="Google Shape;2344;p335">
              <a:extLst>
                <a:ext uri="{FF2B5EF4-FFF2-40B4-BE49-F238E27FC236}">
                  <a16:creationId xmlns:a16="http://schemas.microsoft.com/office/drawing/2014/main" id="{31FC3400-0826-7749-B3D6-18CE1627B777}"/>
                </a:ext>
              </a:extLst>
            </p:cNvPr>
            <p:cNvSpPr txBox="1"/>
            <p:nvPr/>
          </p:nvSpPr>
          <p:spPr>
            <a:xfrm>
              <a:off x="4858541" y="2375964"/>
              <a:ext cx="3095756" cy="216932"/>
            </a:xfrm>
            <a:prstGeom prst="rect">
              <a:avLst/>
            </a:prstGeom>
            <a:noFill/>
            <a:ln>
              <a:noFill/>
            </a:ln>
          </p:spPr>
          <p:txBody>
            <a:bodyPr spcFirstLastPara="1" wrap="square" lIns="0" tIns="0" rIns="0" bIns="0" anchor="t" anchorCtr="0">
              <a:noAutofit/>
            </a:bodyPr>
            <a:lstStyle/>
            <a:p>
              <a:pPr lvl="2">
                <a:lnSpc>
                  <a:spcPct val="90000"/>
                </a:lnSpc>
                <a:buClr>
                  <a:schemeClr val="accent4"/>
                </a:buClr>
                <a:buSzPts val="1100"/>
              </a:pPr>
              <a:r>
                <a:rPr lang="en" sz="1799" dirty="0">
                  <a:latin typeface="Arial" panose="020B0604020202020204" pitchFamily="34" charset="0"/>
                  <a:cs typeface="Arial" panose="020B0604020202020204" pitchFamily="34" charset="0"/>
                </a:rPr>
                <a:t>Resilience</a:t>
              </a:r>
              <a:endParaRPr sz="1799" dirty="0">
                <a:latin typeface="Arial" panose="020B0604020202020204" pitchFamily="34" charset="0"/>
                <a:cs typeface="Arial" panose="020B0604020202020204" pitchFamily="34" charset="0"/>
              </a:endParaRPr>
            </a:p>
          </p:txBody>
        </p:sp>
        <p:pic>
          <p:nvPicPr>
            <p:cNvPr id="71" name="Graphic 70">
              <a:extLst>
                <a:ext uri="{FF2B5EF4-FFF2-40B4-BE49-F238E27FC236}">
                  <a16:creationId xmlns:a16="http://schemas.microsoft.com/office/drawing/2014/main" id="{074E774D-F369-D643-8C0E-3E21BD1437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2876" y="2388844"/>
              <a:ext cx="120822" cy="191173"/>
            </a:xfrm>
            <a:prstGeom prst="rect">
              <a:avLst/>
            </a:prstGeom>
          </p:spPr>
        </p:pic>
      </p:grpSp>
      <p:grpSp>
        <p:nvGrpSpPr>
          <p:cNvPr id="72" name="Group 71">
            <a:extLst>
              <a:ext uri="{FF2B5EF4-FFF2-40B4-BE49-F238E27FC236}">
                <a16:creationId xmlns:a16="http://schemas.microsoft.com/office/drawing/2014/main" id="{4D415F1F-2828-4F44-B25F-83CC47DA7194}"/>
              </a:ext>
            </a:extLst>
          </p:cNvPr>
          <p:cNvGrpSpPr/>
          <p:nvPr/>
        </p:nvGrpSpPr>
        <p:grpSpPr>
          <a:xfrm>
            <a:off x="4602868" y="2897754"/>
            <a:ext cx="3350387" cy="216865"/>
            <a:chOff x="4602876" y="2897854"/>
            <a:chExt cx="3351421" cy="216932"/>
          </a:xfrm>
        </p:grpSpPr>
        <p:sp>
          <p:nvSpPr>
            <p:cNvPr id="73" name="Google Shape;2344;p335">
              <a:extLst>
                <a:ext uri="{FF2B5EF4-FFF2-40B4-BE49-F238E27FC236}">
                  <a16:creationId xmlns:a16="http://schemas.microsoft.com/office/drawing/2014/main" id="{74551C93-123C-0340-A898-A4DDD2397671}"/>
                </a:ext>
              </a:extLst>
            </p:cNvPr>
            <p:cNvSpPr txBox="1"/>
            <p:nvPr/>
          </p:nvSpPr>
          <p:spPr>
            <a:xfrm>
              <a:off x="4858541" y="2897854"/>
              <a:ext cx="3095756" cy="216932"/>
            </a:xfrm>
            <a:prstGeom prst="rect">
              <a:avLst/>
            </a:prstGeom>
            <a:noFill/>
            <a:ln>
              <a:noFill/>
            </a:ln>
          </p:spPr>
          <p:txBody>
            <a:bodyPr spcFirstLastPara="1" wrap="square" lIns="0" tIns="0" rIns="0" bIns="0" anchor="t" anchorCtr="0">
              <a:noAutofit/>
            </a:bodyPr>
            <a:lstStyle/>
            <a:p>
              <a:pPr lvl="2">
                <a:lnSpc>
                  <a:spcPct val="90000"/>
                </a:lnSpc>
                <a:buClr>
                  <a:schemeClr val="accent4"/>
                </a:buClr>
                <a:buSzPts val="1100"/>
              </a:pPr>
              <a:r>
                <a:rPr lang="en" sz="1799" dirty="0">
                  <a:latin typeface="Arial" panose="020B0604020202020204" pitchFamily="34" charset="0"/>
                  <a:cs typeface="Arial" panose="020B0604020202020204" pitchFamily="34" charset="0"/>
                </a:rPr>
                <a:t>Better environmental outcomes</a:t>
              </a:r>
              <a:endParaRPr sz="1799" dirty="0">
                <a:latin typeface="Arial" panose="020B0604020202020204" pitchFamily="34" charset="0"/>
                <a:cs typeface="Arial" panose="020B0604020202020204" pitchFamily="34" charset="0"/>
              </a:endParaRPr>
            </a:p>
          </p:txBody>
        </p:sp>
        <p:pic>
          <p:nvPicPr>
            <p:cNvPr id="74" name="Graphic 73">
              <a:extLst>
                <a:ext uri="{FF2B5EF4-FFF2-40B4-BE49-F238E27FC236}">
                  <a16:creationId xmlns:a16="http://schemas.microsoft.com/office/drawing/2014/main" id="{DB45C8AD-6ADD-CB43-9FE6-C5B7BB9FF6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2876" y="2910734"/>
              <a:ext cx="120822" cy="191173"/>
            </a:xfrm>
            <a:prstGeom prst="rect">
              <a:avLst/>
            </a:prstGeom>
          </p:spPr>
        </p:pic>
      </p:grpSp>
      <p:grpSp>
        <p:nvGrpSpPr>
          <p:cNvPr id="75" name="Group 74">
            <a:extLst>
              <a:ext uri="{FF2B5EF4-FFF2-40B4-BE49-F238E27FC236}">
                <a16:creationId xmlns:a16="http://schemas.microsoft.com/office/drawing/2014/main" id="{E5466A3A-BBBF-D44C-B86E-BAADCDEEDE36}"/>
              </a:ext>
            </a:extLst>
          </p:cNvPr>
          <p:cNvGrpSpPr/>
          <p:nvPr/>
        </p:nvGrpSpPr>
        <p:grpSpPr>
          <a:xfrm>
            <a:off x="4602868" y="3427580"/>
            <a:ext cx="3350387" cy="216865"/>
            <a:chOff x="4602876" y="3427843"/>
            <a:chExt cx="3351421" cy="216932"/>
          </a:xfrm>
        </p:grpSpPr>
        <p:sp>
          <p:nvSpPr>
            <p:cNvPr id="76" name="Google Shape;2344;p335">
              <a:extLst>
                <a:ext uri="{FF2B5EF4-FFF2-40B4-BE49-F238E27FC236}">
                  <a16:creationId xmlns:a16="http://schemas.microsoft.com/office/drawing/2014/main" id="{A41E4A47-E9FC-C449-BD7C-257C808A5F13}"/>
                </a:ext>
              </a:extLst>
            </p:cNvPr>
            <p:cNvSpPr txBox="1"/>
            <p:nvPr/>
          </p:nvSpPr>
          <p:spPr>
            <a:xfrm>
              <a:off x="4858541" y="3427843"/>
              <a:ext cx="3095756" cy="216932"/>
            </a:xfrm>
            <a:prstGeom prst="rect">
              <a:avLst/>
            </a:prstGeom>
            <a:noFill/>
            <a:ln>
              <a:noFill/>
            </a:ln>
          </p:spPr>
          <p:txBody>
            <a:bodyPr spcFirstLastPara="1" wrap="square" lIns="0" tIns="0" rIns="0" bIns="0" anchor="t" anchorCtr="0">
              <a:noAutofit/>
            </a:bodyPr>
            <a:lstStyle/>
            <a:p>
              <a:pPr lvl="2">
                <a:lnSpc>
                  <a:spcPct val="90000"/>
                </a:lnSpc>
                <a:buClr>
                  <a:schemeClr val="accent4"/>
                </a:buClr>
                <a:buSzPts val="1100"/>
              </a:pPr>
              <a:r>
                <a:rPr lang="en" sz="1799" dirty="0">
                  <a:latin typeface="Arial" panose="020B0604020202020204" pitchFamily="34" charset="0"/>
                  <a:cs typeface="Arial" panose="020B0604020202020204" pitchFamily="34" charset="0"/>
                </a:rPr>
                <a:t>Higher measure of wellbeing</a:t>
              </a:r>
              <a:endParaRPr sz="1799" dirty="0">
                <a:latin typeface="Arial" panose="020B0604020202020204" pitchFamily="34" charset="0"/>
                <a:cs typeface="Arial" panose="020B0604020202020204" pitchFamily="34" charset="0"/>
              </a:endParaRPr>
            </a:p>
          </p:txBody>
        </p:sp>
        <p:pic>
          <p:nvPicPr>
            <p:cNvPr id="77" name="Graphic 76">
              <a:extLst>
                <a:ext uri="{FF2B5EF4-FFF2-40B4-BE49-F238E27FC236}">
                  <a16:creationId xmlns:a16="http://schemas.microsoft.com/office/drawing/2014/main" id="{ECC61E4A-AC85-EF4A-95BB-907A3F97C4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2876" y="3440723"/>
              <a:ext cx="120822" cy="191173"/>
            </a:xfrm>
            <a:prstGeom prst="rect">
              <a:avLst/>
            </a:prstGeom>
          </p:spPr>
        </p:pic>
      </p:grpSp>
      <p:grpSp>
        <p:nvGrpSpPr>
          <p:cNvPr id="78" name="Group 77">
            <a:extLst>
              <a:ext uri="{FF2B5EF4-FFF2-40B4-BE49-F238E27FC236}">
                <a16:creationId xmlns:a16="http://schemas.microsoft.com/office/drawing/2014/main" id="{503801E5-07BF-2949-A833-5FB2E62A4985}"/>
              </a:ext>
            </a:extLst>
          </p:cNvPr>
          <p:cNvGrpSpPr/>
          <p:nvPr/>
        </p:nvGrpSpPr>
        <p:grpSpPr>
          <a:xfrm>
            <a:off x="4602868" y="3983874"/>
            <a:ext cx="3350387" cy="216865"/>
            <a:chOff x="4602876" y="3984309"/>
            <a:chExt cx="3351421" cy="216932"/>
          </a:xfrm>
        </p:grpSpPr>
        <p:sp>
          <p:nvSpPr>
            <p:cNvPr id="79" name="Google Shape;2344;p335">
              <a:extLst>
                <a:ext uri="{FF2B5EF4-FFF2-40B4-BE49-F238E27FC236}">
                  <a16:creationId xmlns:a16="http://schemas.microsoft.com/office/drawing/2014/main" id="{708853E1-1331-1F46-A324-8093C6702F7A}"/>
                </a:ext>
              </a:extLst>
            </p:cNvPr>
            <p:cNvSpPr txBox="1"/>
            <p:nvPr/>
          </p:nvSpPr>
          <p:spPr>
            <a:xfrm>
              <a:off x="4858541" y="3984309"/>
              <a:ext cx="3095756" cy="216932"/>
            </a:xfrm>
            <a:prstGeom prst="rect">
              <a:avLst/>
            </a:prstGeom>
            <a:noFill/>
            <a:ln>
              <a:noFill/>
            </a:ln>
          </p:spPr>
          <p:txBody>
            <a:bodyPr spcFirstLastPara="1" wrap="square" lIns="0" tIns="0" rIns="0" bIns="0" anchor="t" anchorCtr="0">
              <a:noAutofit/>
            </a:bodyPr>
            <a:lstStyle/>
            <a:p>
              <a:pPr lvl="2">
                <a:lnSpc>
                  <a:spcPct val="90000"/>
                </a:lnSpc>
                <a:buClr>
                  <a:schemeClr val="accent4"/>
                </a:buClr>
                <a:buSzPts val="1100"/>
              </a:pPr>
              <a:r>
                <a:rPr lang="en" sz="1799" dirty="0">
                  <a:latin typeface="Arial" panose="020B0604020202020204" pitchFamily="34" charset="0"/>
                  <a:cs typeface="Arial" panose="020B0604020202020204" pitchFamily="34" charset="0"/>
                </a:rPr>
                <a:t>Better performance on MDGs</a:t>
              </a:r>
              <a:endParaRPr sz="1799" dirty="0">
                <a:latin typeface="Arial" panose="020B0604020202020204" pitchFamily="34" charset="0"/>
                <a:cs typeface="Arial" panose="020B0604020202020204" pitchFamily="34" charset="0"/>
              </a:endParaRPr>
            </a:p>
          </p:txBody>
        </p:sp>
        <p:pic>
          <p:nvPicPr>
            <p:cNvPr id="80" name="Graphic 79">
              <a:extLst>
                <a:ext uri="{FF2B5EF4-FFF2-40B4-BE49-F238E27FC236}">
                  <a16:creationId xmlns:a16="http://schemas.microsoft.com/office/drawing/2014/main" id="{53848E52-0552-C840-A669-31B8F6ECD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2876" y="3997189"/>
              <a:ext cx="120822" cy="191173"/>
            </a:xfrm>
            <a:prstGeom prst="rect">
              <a:avLst/>
            </a:prstGeom>
          </p:spPr>
        </p:pic>
      </p:grpSp>
      <p:sp>
        <p:nvSpPr>
          <p:cNvPr id="21" name="TextBox 20">
            <a:extLst>
              <a:ext uri="{FF2B5EF4-FFF2-40B4-BE49-F238E27FC236}">
                <a16:creationId xmlns:a16="http://schemas.microsoft.com/office/drawing/2014/main" id="{5CED7773-F267-1E40-A8B8-90FE70AC478B}"/>
              </a:ext>
            </a:extLst>
          </p:cNvPr>
          <p:cNvSpPr txBox="1"/>
          <p:nvPr/>
        </p:nvSpPr>
        <p:spPr>
          <a:xfrm>
            <a:off x="88066" y="474521"/>
            <a:ext cx="6798038" cy="276871"/>
          </a:xfrm>
          <a:prstGeom prst="rect">
            <a:avLst/>
          </a:prstGeom>
          <a:noFill/>
        </p:spPr>
        <p:txBody>
          <a:bodyPr wrap="square" rtlCol="0">
            <a:spAutoFit/>
          </a:bodyPr>
          <a:lstStyle/>
          <a:p>
            <a:r>
              <a:rPr lang="en-AU" sz="1199" dirty="0">
                <a:solidFill>
                  <a:srgbClr val="181E28"/>
                </a:solidFill>
                <a:latin typeface="Arial" panose="020B0604020202020204" pitchFamily="34" charset="0"/>
                <a:cs typeface="Arial" panose="020B0604020202020204" pitchFamily="34" charset="0"/>
              </a:rPr>
              <a:t>Positive Peace creates the optimum environment for human potential to flourish.</a:t>
            </a:r>
          </a:p>
        </p:txBody>
      </p:sp>
      <p:pic>
        <p:nvPicPr>
          <p:cNvPr id="22" name="Picture 2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296" y="1347213"/>
            <a:ext cx="3996689" cy="2909948"/>
          </a:xfrm>
          <a:prstGeom prst="rect">
            <a:avLst/>
          </a:prstGeom>
        </p:spPr>
      </p:pic>
    </p:spTree>
    <p:extLst>
      <p:ext uri="{BB962C8B-B14F-4D97-AF65-F5344CB8AC3E}">
        <p14:creationId xmlns:p14="http://schemas.microsoft.com/office/powerpoint/2010/main" val="3612515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anim calcmode="lin" valueType="num">
                                      <p:cBhvr>
                                        <p:cTn id="36" dur="1000" fill="hold"/>
                                        <p:tgtEl>
                                          <p:spTgt spid="78"/>
                                        </p:tgtEl>
                                        <p:attrNameLst>
                                          <p:attrName>ppt_x</p:attrName>
                                        </p:attrNameLst>
                                      </p:cBhvr>
                                      <p:tavLst>
                                        <p:tav tm="0">
                                          <p:val>
                                            <p:strVal val="#ppt_x"/>
                                          </p:val>
                                        </p:tav>
                                        <p:tav tm="100000">
                                          <p:val>
                                            <p:strVal val="#ppt_x"/>
                                          </p:val>
                                        </p:tav>
                                      </p:tavLst>
                                    </p:anim>
                                    <p:anim calcmode="lin" valueType="num">
                                      <p:cBhvr>
                                        <p:cTn id="3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92"/>
        <p:cNvGrpSpPr/>
        <p:nvPr/>
      </p:nvGrpSpPr>
      <p:grpSpPr>
        <a:xfrm>
          <a:off x="0" y="0"/>
          <a:ext cx="0" cy="0"/>
          <a:chOff x="0" y="0"/>
          <a:chExt cx="0" cy="0"/>
        </a:xfrm>
      </p:grpSpPr>
      <p:pic>
        <p:nvPicPr>
          <p:cNvPr id="593" name="Google Shape;593;g253fa14b5a6_6_5"/>
          <p:cNvPicPr preferRelativeResize="0"/>
          <p:nvPr/>
        </p:nvPicPr>
        <p:blipFill rotWithShape="1">
          <a:blip r:embed="rId3">
            <a:alphaModFix/>
          </a:blip>
          <a:srcRect/>
          <a:stretch/>
        </p:blipFill>
        <p:spPr>
          <a:xfrm>
            <a:off x="0" y="569013"/>
            <a:ext cx="9144003" cy="3263796"/>
          </a:xfrm>
          <a:prstGeom prst="rect">
            <a:avLst/>
          </a:prstGeom>
          <a:noFill/>
          <a:ln>
            <a:noFill/>
          </a:ln>
        </p:spPr>
      </p:pic>
      <p:sp>
        <p:nvSpPr>
          <p:cNvPr id="594" name="Google Shape;594;g253fa14b5a6_6_5"/>
          <p:cNvSpPr/>
          <p:nvPr/>
        </p:nvSpPr>
        <p:spPr>
          <a:xfrm>
            <a:off x="5605325" y="3070025"/>
            <a:ext cx="2161500" cy="825900"/>
          </a:xfrm>
          <a:prstGeom prst="rect">
            <a:avLst/>
          </a:prstGeom>
          <a:solidFill>
            <a:schemeClr val="dk1"/>
          </a:solid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5" name="Google Shape;595;g253fa14b5a6_6_5"/>
          <p:cNvPicPr preferRelativeResize="0"/>
          <p:nvPr/>
        </p:nvPicPr>
        <p:blipFill rotWithShape="1">
          <a:blip r:embed="rId4">
            <a:alphaModFix/>
          </a:blip>
          <a:srcRect/>
          <a:stretch/>
        </p:blipFill>
        <p:spPr>
          <a:xfrm>
            <a:off x="320550" y="3694526"/>
            <a:ext cx="3130149" cy="825900"/>
          </a:xfrm>
          <a:prstGeom prst="rect">
            <a:avLst/>
          </a:prstGeom>
          <a:noFill/>
          <a:ln>
            <a:noFill/>
          </a:ln>
        </p:spPr>
      </p:pic>
      <p:pic>
        <p:nvPicPr>
          <p:cNvPr id="596" name="Google Shape;596;g253fa14b5a6_6_5"/>
          <p:cNvPicPr preferRelativeResize="0"/>
          <p:nvPr/>
        </p:nvPicPr>
        <p:blipFill rotWithShape="1">
          <a:blip r:embed="rId5">
            <a:alphaModFix/>
          </a:blip>
          <a:srcRect/>
          <a:stretch/>
        </p:blipFill>
        <p:spPr>
          <a:xfrm>
            <a:off x="8372235" y="198573"/>
            <a:ext cx="603847" cy="461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fade">
                                      <p:cBhvr>
                                        <p:cTn id="7" dur="1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g253ae4fee85_3_1354"/>
          <p:cNvPicPr preferRelativeResize="0"/>
          <p:nvPr/>
        </p:nvPicPr>
        <p:blipFill rotWithShape="1">
          <a:blip r:embed="rId3">
            <a:alphaModFix/>
          </a:blip>
          <a:srcRect/>
          <a:stretch/>
        </p:blipFill>
        <p:spPr>
          <a:xfrm>
            <a:off x="8472432" y="146033"/>
            <a:ext cx="530175" cy="404859"/>
          </a:xfrm>
          <a:prstGeom prst="rect">
            <a:avLst/>
          </a:prstGeom>
          <a:noFill/>
          <a:ln>
            <a:noFill/>
          </a:ln>
        </p:spPr>
      </p:pic>
      <p:sp>
        <p:nvSpPr>
          <p:cNvPr id="662" name="Google Shape;662;g253ae4fee85_3_1354"/>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63" name="Google Shape;663;g253ae4fee85_3_1354"/>
          <p:cNvPicPr preferRelativeResize="0"/>
          <p:nvPr/>
        </p:nvPicPr>
        <p:blipFill rotWithShape="1">
          <a:blip r:embed="rId4">
            <a:alphaModFix/>
          </a:blip>
          <a:srcRect/>
          <a:stretch/>
        </p:blipFill>
        <p:spPr>
          <a:xfrm>
            <a:off x="193153" y="4984751"/>
            <a:ext cx="1646664" cy="84431"/>
          </a:xfrm>
          <a:prstGeom prst="rect">
            <a:avLst/>
          </a:prstGeom>
          <a:noFill/>
          <a:ln>
            <a:noFill/>
          </a:ln>
        </p:spPr>
      </p:pic>
      <p:pic>
        <p:nvPicPr>
          <p:cNvPr id="664" name="Google Shape;664;g253ae4fee85_3_1354"/>
          <p:cNvPicPr preferRelativeResize="0"/>
          <p:nvPr/>
        </p:nvPicPr>
        <p:blipFill rotWithShape="1">
          <a:blip r:embed="rId5">
            <a:alphaModFix/>
          </a:blip>
          <a:srcRect/>
          <a:stretch/>
        </p:blipFill>
        <p:spPr>
          <a:xfrm>
            <a:off x="5763475" y="1389000"/>
            <a:ext cx="2973325" cy="2575025"/>
          </a:xfrm>
          <a:prstGeom prst="rect">
            <a:avLst/>
          </a:prstGeom>
          <a:noFill/>
          <a:ln>
            <a:noFill/>
          </a:ln>
        </p:spPr>
      </p:pic>
      <p:sp>
        <p:nvSpPr>
          <p:cNvPr id="665" name="Google Shape;665;g253ae4fee85_3_1354"/>
          <p:cNvSpPr txBox="1"/>
          <p:nvPr/>
        </p:nvSpPr>
        <p:spPr>
          <a:xfrm>
            <a:off x="516125" y="300925"/>
            <a:ext cx="29769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2023 key highlights </a:t>
            </a:r>
            <a:endParaRPr sz="2000" b="0" i="0" u="none" strike="noStrike" cap="none">
              <a:solidFill>
                <a:schemeClr val="dk1"/>
              </a:solidFill>
              <a:latin typeface="Arial"/>
              <a:ea typeface="Arial"/>
              <a:cs typeface="Arial"/>
              <a:sym typeface="Arial"/>
            </a:endParaRPr>
          </a:p>
        </p:txBody>
      </p:sp>
      <p:cxnSp>
        <p:nvCxnSpPr>
          <p:cNvPr id="666" name="Google Shape;666;g253ae4fee85_3_1354"/>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
        <p:nvSpPr>
          <p:cNvPr id="667" name="Google Shape;667;g253ae4fee85_3_1354"/>
          <p:cNvSpPr txBox="1"/>
          <p:nvPr/>
        </p:nvSpPr>
        <p:spPr>
          <a:xfrm>
            <a:off x="402590" y="1217463"/>
            <a:ext cx="5242500" cy="810600"/>
          </a:xfrm>
          <a:prstGeom prst="rect">
            <a:avLst/>
          </a:prstGeom>
          <a:noFill/>
          <a:ln>
            <a:noFill/>
          </a:ln>
        </p:spPr>
        <p:txBody>
          <a:bodyPr spcFirstLastPara="1" wrap="square" lIns="0" tIns="0" rIns="0" bIns="0" anchor="t" anchorCtr="0">
            <a:noAutofit/>
          </a:bodyPr>
          <a:lstStyle/>
          <a:p>
            <a:pPr marL="457200" marR="0" lvl="0" indent="-317500" algn="l" rtl="0">
              <a:lnSpc>
                <a:spcPct val="115000"/>
              </a:lnSpc>
              <a:spcBef>
                <a:spcPts val="0"/>
              </a:spcBef>
              <a:spcAft>
                <a:spcPts val="0"/>
              </a:spcAft>
              <a:buClr>
                <a:srgbClr val="262626"/>
              </a:buClr>
              <a:buSzPts val="1400"/>
              <a:buFont typeface="Arial"/>
              <a:buChar char="●"/>
            </a:pPr>
            <a:r>
              <a:rPr lang="en-US" sz="1600" b="0" i="0" u="none" strike="noStrike" cap="none">
                <a:solidFill>
                  <a:srgbClr val="262626"/>
                </a:solidFill>
                <a:latin typeface="Arial"/>
                <a:ea typeface="Arial"/>
                <a:cs typeface="Arial"/>
                <a:sym typeface="Arial"/>
              </a:rPr>
              <a:t>Iceland remains as the most peaceful country in the world</a:t>
            </a:r>
          </a:p>
          <a:p>
            <a:pPr marL="457200" marR="0" lvl="0" indent="-317500" algn="l" rtl="0">
              <a:lnSpc>
                <a:spcPct val="115000"/>
              </a:lnSpc>
              <a:spcBef>
                <a:spcPts val="0"/>
              </a:spcBef>
              <a:spcAft>
                <a:spcPts val="0"/>
              </a:spcAft>
              <a:buClr>
                <a:srgbClr val="262626"/>
              </a:buClr>
              <a:buSzPts val="1400"/>
              <a:buFont typeface="Arial"/>
              <a:buChar char="●"/>
            </a:pPr>
            <a:endParaRPr sz="1600" b="0" i="0" u="none" strike="noStrike" cap="none">
              <a:solidFill>
                <a:srgbClr val="262626"/>
              </a:solidFill>
              <a:latin typeface="Arial"/>
              <a:ea typeface="Arial"/>
              <a:cs typeface="Arial"/>
              <a:sym typeface="Arial"/>
            </a:endParaRPr>
          </a:p>
          <a:p>
            <a:pPr marL="457200" marR="0" lvl="0" indent="-317500" algn="l" rtl="0">
              <a:lnSpc>
                <a:spcPct val="115000"/>
              </a:lnSpc>
              <a:spcBef>
                <a:spcPts val="0"/>
              </a:spcBef>
              <a:spcAft>
                <a:spcPts val="0"/>
              </a:spcAft>
              <a:buClr>
                <a:srgbClr val="262626"/>
              </a:buClr>
              <a:buSzPts val="1400"/>
              <a:buFont typeface="Arial"/>
              <a:buChar char="●"/>
            </a:pPr>
            <a:r>
              <a:rPr lang="en-US" sz="1600" b="0" i="0" u="none" strike="noStrike" cap="none">
                <a:solidFill>
                  <a:srgbClr val="262626"/>
                </a:solidFill>
                <a:latin typeface="Arial"/>
                <a:ea typeface="Arial"/>
                <a:cs typeface="Arial"/>
                <a:sym typeface="Arial"/>
              </a:rPr>
              <a:t>Libya and Burundi had the largest improvements</a:t>
            </a:r>
          </a:p>
          <a:p>
            <a:pPr marL="457200" marR="0" lvl="0" indent="-317500" algn="l" rtl="0">
              <a:lnSpc>
                <a:spcPct val="115000"/>
              </a:lnSpc>
              <a:spcBef>
                <a:spcPts val="0"/>
              </a:spcBef>
              <a:spcAft>
                <a:spcPts val="0"/>
              </a:spcAft>
              <a:buClr>
                <a:srgbClr val="262626"/>
              </a:buClr>
              <a:buSzPts val="1400"/>
              <a:buFont typeface="Arial"/>
              <a:buChar char="●"/>
            </a:pPr>
            <a:endParaRPr sz="1600" b="0" i="0" u="none" strike="noStrike" cap="none">
              <a:solidFill>
                <a:srgbClr val="262626"/>
              </a:solidFill>
              <a:latin typeface="Arial"/>
              <a:ea typeface="Arial"/>
              <a:cs typeface="Arial"/>
              <a:sym typeface="Arial"/>
            </a:endParaRPr>
          </a:p>
          <a:p>
            <a:pPr marL="457200" marR="0" lvl="0" indent="-317500" algn="l" rtl="0">
              <a:lnSpc>
                <a:spcPct val="115000"/>
              </a:lnSpc>
              <a:spcBef>
                <a:spcPts val="0"/>
              </a:spcBef>
              <a:spcAft>
                <a:spcPts val="0"/>
              </a:spcAft>
              <a:buClr>
                <a:srgbClr val="262626"/>
              </a:buClr>
              <a:buSzPts val="1400"/>
              <a:buFont typeface="Arial"/>
              <a:buChar char="●"/>
            </a:pPr>
            <a:r>
              <a:rPr lang="en-US" sz="1600" b="0" i="0" u="none" strike="noStrike" cap="none">
                <a:solidFill>
                  <a:srgbClr val="262626"/>
                </a:solidFill>
                <a:latin typeface="Arial"/>
                <a:ea typeface="Arial"/>
                <a:cs typeface="Arial"/>
                <a:sym typeface="Arial"/>
              </a:rPr>
              <a:t>Middle East and North Africa (MENA) improved significantly for the last three consecutive years</a:t>
            </a:r>
          </a:p>
          <a:p>
            <a:pPr marL="457200" marR="0" lvl="0" indent="-317500" algn="l" rtl="0">
              <a:lnSpc>
                <a:spcPct val="115000"/>
              </a:lnSpc>
              <a:spcBef>
                <a:spcPts val="0"/>
              </a:spcBef>
              <a:spcAft>
                <a:spcPts val="0"/>
              </a:spcAft>
              <a:buClr>
                <a:srgbClr val="262626"/>
              </a:buClr>
              <a:buSzPts val="1400"/>
              <a:buFont typeface="Arial"/>
              <a:buChar char="●"/>
            </a:pPr>
            <a:endParaRPr sz="1600" b="0" i="0" u="none" strike="noStrike" cap="none">
              <a:solidFill>
                <a:srgbClr val="262626"/>
              </a:solidFill>
              <a:latin typeface="Arial"/>
              <a:ea typeface="Arial"/>
              <a:cs typeface="Arial"/>
              <a:sym typeface="Arial"/>
            </a:endParaRPr>
          </a:p>
          <a:p>
            <a:pPr marL="457200" marR="0" lvl="0" indent="-317500" algn="l" rtl="0">
              <a:lnSpc>
                <a:spcPct val="115000"/>
              </a:lnSpc>
              <a:spcBef>
                <a:spcPts val="0"/>
              </a:spcBef>
              <a:spcAft>
                <a:spcPts val="0"/>
              </a:spcAft>
              <a:buClr>
                <a:srgbClr val="262626"/>
              </a:buClr>
              <a:buSzPts val="1400"/>
              <a:buFont typeface="Arial"/>
              <a:buChar char="●"/>
            </a:pPr>
            <a:r>
              <a:rPr lang="en-US" sz="1600" b="0" i="0" u="none" strike="noStrike" cap="none">
                <a:solidFill>
                  <a:srgbClr val="262626"/>
                </a:solidFill>
                <a:latin typeface="Arial"/>
                <a:ea typeface="Arial"/>
                <a:cs typeface="Arial"/>
                <a:sym typeface="Arial"/>
              </a:rPr>
              <a:t>Europe remains the most peaceful region, and recorded a slight improvement in the past year</a:t>
            </a:r>
            <a:endParaRPr sz="1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fade">
                                      <p:cBhvr>
                                        <p:cTn id="7" dur="1000"/>
                                        <p:tgtEl>
                                          <p:spTgt spid="667">
                                            <p:txEl>
                                              <p:pRg st="0" end="0"/>
                                            </p:txEl>
                                          </p:spTgt>
                                        </p:tgtEl>
                                      </p:cBhvr>
                                    </p:animEffect>
                                    <p:anim calcmode="lin" valueType="num">
                                      <p:cBhvr>
                                        <p:cTn id="8" dur="1000" fill="hold"/>
                                        <p:tgtEl>
                                          <p:spTgt spid="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67">
                                            <p:txEl>
                                              <p:pRg st="2" end="2"/>
                                            </p:txEl>
                                          </p:spTgt>
                                        </p:tgtEl>
                                        <p:attrNameLst>
                                          <p:attrName>style.visibility</p:attrName>
                                        </p:attrNameLst>
                                      </p:cBhvr>
                                      <p:to>
                                        <p:strVal val="visible"/>
                                      </p:to>
                                    </p:set>
                                    <p:animEffect transition="in" filter="fade">
                                      <p:cBhvr>
                                        <p:cTn id="14" dur="1000"/>
                                        <p:tgtEl>
                                          <p:spTgt spid="667">
                                            <p:txEl>
                                              <p:pRg st="2" end="2"/>
                                            </p:txEl>
                                          </p:spTgt>
                                        </p:tgtEl>
                                      </p:cBhvr>
                                    </p:animEffect>
                                    <p:anim calcmode="lin" valueType="num">
                                      <p:cBhvr>
                                        <p:cTn id="15" dur="1000" fill="hold"/>
                                        <p:tgtEl>
                                          <p:spTgt spid="6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67">
                                            <p:txEl>
                                              <p:pRg st="4" end="4"/>
                                            </p:txEl>
                                          </p:spTgt>
                                        </p:tgtEl>
                                        <p:attrNameLst>
                                          <p:attrName>style.visibility</p:attrName>
                                        </p:attrNameLst>
                                      </p:cBhvr>
                                      <p:to>
                                        <p:strVal val="visible"/>
                                      </p:to>
                                    </p:set>
                                    <p:animEffect transition="in" filter="fade">
                                      <p:cBhvr>
                                        <p:cTn id="21" dur="1000"/>
                                        <p:tgtEl>
                                          <p:spTgt spid="667">
                                            <p:txEl>
                                              <p:pRg st="4" end="4"/>
                                            </p:txEl>
                                          </p:spTgt>
                                        </p:tgtEl>
                                      </p:cBhvr>
                                    </p:animEffect>
                                    <p:anim calcmode="lin" valueType="num">
                                      <p:cBhvr>
                                        <p:cTn id="22" dur="1000" fill="hold"/>
                                        <p:tgtEl>
                                          <p:spTgt spid="6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67">
                                            <p:txEl>
                                              <p:pRg st="6" end="6"/>
                                            </p:txEl>
                                          </p:spTgt>
                                        </p:tgtEl>
                                        <p:attrNameLst>
                                          <p:attrName>style.visibility</p:attrName>
                                        </p:attrNameLst>
                                      </p:cBhvr>
                                      <p:to>
                                        <p:strVal val="visible"/>
                                      </p:to>
                                    </p:set>
                                    <p:animEffect transition="in" filter="fade">
                                      <p:cBhvr>
                                        <p:cTn id="28" dur="1000"/>
                                        <p:tgtEl>
                                          <p:spTgt spid="667">
                                            <p:txEl>
                                              <p:pRg st="6" end="6"/>
                                            </p:txEl>
                                          </p:spTgt>
                                        </p:tgtEl>
                                      </p:cBhvr>
                                    </p:animEffect>
                                    <p:anim calcmode="lin" valueType="num">
                                      <p:cBhvr>
                                        <p:cTn id="29" dur="1000" fill="hold"/>
                                        <p:tgtEl>
                                          <p:spTgt spid="66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g253ae4fee85_3_1374"/>
          <p:cNvPicPr preferRelativeResize="0"/>
          <p:nvPr/>
        </p:nvPicPr>
        <p:blipFill rotWithShape="1">
          <a:blip r:embed="rId3">
            <a:alphaModFix/>
          </a:blip>
          <a:srcRect/>
          <a:stretch/>
        </p:blipFill>
        <p:spPr>
          <a:xfrm>
            <a:off x="8472432" y="146033"/>
            <a:ext cx="530175" cy="404859"/>
          </a:xfrm>
          <a:prstGeom prst="rect">
            <a:avLst/>
          </a:prstGeom>
          <a:noFill/>
          <a:ln>
            <a:noFill/>
          </a:ln>
        </p:spPr>
      </p:pic>
      <p:sp>
        <p:nvSpPr>
          <p:cNvPr id="674" name="Google Shape;674;g253ae4fee85_3_1374"/>
          <p:cNvSpPr/>
          <p:nvPr/>
        </p:nvSpPr>
        <p:spPr>
          <a:xfrm>
            <a:off x="-9" y="4908931"/>
            <a:ext cx="9144000" cy="236100"/>
          </a:xfrm>
          <a:prstGeom prst="rect">
            <a:avLst/>
          </a:prstGeom>
          <a:solidFill>
            <a:srgbClr val="00081D"/>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75" name="Google Shape;675;g253ae4fee85_3_1374"/>
          <p:cNvPicPr preferRelativeResize="0"/>
          <p:nvPr/>
        </p:nvPicPr>
        <p:blipFill rotWithShape="1">
          <a:blip r:embed="rId4">
            <a:alphaModFix/>
          </a:blip>
          <a:srcRect/>
          <a:stretch/>
        </p:blipFill>
        <p:spPr>
          <a:xfrm>
            <a:off x="193153" y="4984751"/>
            <a:ext cx="1646664" cy="84431"/>
          </a:xfrm>
          <a:prstGeom prst="rect">
            <a:avLst/>
          </a:prstGeom>
          <a:noFill/>
          <a:ln>
            <a:noFill/>
          </a:ln>
        </p:spPr>
      </p:pic>
      <p:pic>
        <p:nvPicPr>
          <p:cNvPr id="676" name="Google Shape;676;g253ae4fee85_3_1374"/>
          <p:cNvPicPr preferRelativeResize="0"/>
          <p:nvPr/>
        </p:nvPicPr>
        <p:blipFill rotWithShape="1">
          <a:blip r:embed="rId5">
            <a:alphaModFix/>
          </a:blip>
          <a:srcRect/>
          <a:stretch/>
        </p:blipFill>
        <p:spPr>
          <a:xfrm>
            <a:off x="5763475" y="1389000"/>
            <a:ext cx="2973325" cy="2575025"/>
          </a:xfrm>
          <a:prstGeom prst="rect">
            <a:avLst/>
          </a:prstGeom>
          <a:noFill/>
          <a:ln>
            <a:noFill/>
          </a:ln>
        </p:spPr>
      </p:pic>
      <p:sp>
        <p:nvSpPr>
          <p:cNvPr id="677" name="Google Shape;677;g253ae4fee85_3_1374"/>
          <p:cNvSpPr txBox="1"/>
          <p:nvPr/>
        </p:nvSpPr>
        <p:spPr>
          <a:xfrm>
            <a:off x="516125" y="300925"/>
            <a:ext cx="3832500" cy="275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000" b="0" i="0" u="none" strike="noStrike" cap="none">
                <a:solidFill>
                  <a:schemeClr val="dk1"/>
                </a:solidFill>
                <a:latin typeface="Arial"/>
                <a:ea typeface="Arial"/>
                <a:cs typeface="Arial"/>
                <a:sym typeface="Arial"/>
              </a:rPr>
              <a:t>2023 key highlights - continued </a:t>
            </a:r>
            <a:endParaRPr sz="2000" b="0" i="0" u="none" strike="noStrike" cap="none">
              <a:solidFill>
                <a:schemeClr val="dk1"/>
              </a:solidFill>
              <a:latin typeface="Arial"/>
              <a:ea typeface="Arial"/>
              <a:cs typeface="Arial"/>
              <a:sym typeface="Arial"/>
            </a:endParaRPr>
          </a:p>
        </p:txBody>
      </p:sp>
      <p:cxnSp>
        <p:nvCxnSpPr>
          <p:cNvPr id="678" name="Google Shape;678;g253ae4fee85_3_1374"/>
          <p:cNvCxnSpPr/>
          <p:nvPr/>
        </p:nvCxnSpPr>
        <p:spPr>
          <a:xfrm rot="10800000">
            <a:off x="-10" y="438629"/>
            <a:ext cx="402600" cy="0"/>
          </a:xfrm>
          <a:prstGeom prst="straightConnector1">
            <a:avLst/>
          </a:prstGeom>
          <a:noFill/>
          <a:ln w="19050" cap="flat" cmpd="sng">
            <a:solidFill>
              <a:schemeClr val="dk1"/>
            </a:solidFill>
            <a:prstDash val="solid"/>
            <a:miter lim="800000"/>
            <a:headEnd type="none" w="sm" len="sm"/>
            <a:tailEnd type="none" w="sm" len="sm"/>
          </a:ln>
        </p:spPr>
      </p:cxnSp>
      <p:sp>
        <p:nvSpPr>
          <p:cNvPr id="679" name="Google Shape;679;g253ae4fee85_3_1374"/>
          <p:cNvSpPr txBox="1"/>
          <p:nvPr/>
        </p:nvSpPr>
        <p:spPr>
          <a:xfrm>
            <a:off x="402590" y="1282448"/>
            <a:ext cx="6278685" cy="810600"/>
          </a:xfrm>
          <a:prstGeom prst="rect">
            <a:avLst/>
          </a:prstGeom>
          <a:noFill/>
          <a:ln>
            <a:noFill/>
          </a:ln>
        </p:spPr>
        <p:txBody>
          <a:bodyPr spcFirstLastPara="1" wrap="square" lIns="0" tIns="0" rIns="0" bIns="0" anchor="t" anchorCtr="0">
            <a:noAutofit/>
          </a:bodyPr>
          <a:lstStyle/>
          <a:p>
            <a:pPr marL="457200" marR="0" lvl="0" indent="-317500" algn="l" rtl="0">
              <a:lnSpc>
                <a:spcPct val="115000"/>
              </a:lnSpc>
              <a:spcBef>
                <a:spcPts val="0"/>
              </a:spcBef>
              <a:spcAft>
                <a:spcPts val="0"/>
              </a:spcAft>
              <a:buClr>
                <a:srgbClr val="262626"/>
              </a:buClr>
              <a:buSzPts val="1400"/>
              <a:buFont typeface="Arial"/>
              <a:buChar char="●"/>
            </a:pPr>
            <a:r>
              <a:rPr lang="en-US" sz="1600" b="0" i="0" u="none" strike="noStrike" cap="none">
                <a:solidFill>
                  <a:schemeClr val="dk1"/>
                </a:solidFill>
                <a:latin typeface="Arial"/>
                <a:ea typeface="Arial"/>
                <a:cs typeface="Arial"/>
                <a:sym typeface="Arial"/>
              </a:rPr>
              <a:t>Afghanistan remains the world’s least peaceful nation. However, it recorded one of the largest increases in peacefulness</a:t>
            </a:r>
          </a:p>
          <a:p>
            <a:pPr marL="457200" marR="0" lvl="0" indent="-317500" algn="l" rtl="0">
              <a:lnSpc>
                <a:spcPct val="115000"/>
              </a:lnSpc>
              <a:spcBef>
                <a:spcPts val="0"/>
              </a:spcBef>
              <a:spcAft>
                <a:spcPts val="0"/>
              </a:spcAft>
              <a:buClr>
                <a:srgbClr val="262626"/>
              </a:buClr>
              <a:buSzPts val="1400"/>
              <a:buFont typeface="Arial"/>
              <a:buChar char="●"/>
            </a:pPr>
            <a:endParaRPr sz="16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Conflict deaths increased by 96%</a:t>
            </a:r>
          </a:p>
          <a:p>
            <a:pPr marL="457200" marR="0" lvl="0" indent="-317500" algn="l" rtl="0">
              <a:lnSpc>
                <a:spcPct val="115000"/>
              </a:lnSpc>
              <a:spcBef>
                <a:spcPts val="0"/>
              </a:spcBef>
              <a:spcAft>
                <a:spcPts val="0"/>
              </a:spcAft>
              <a:buClr>
                <a:schemeClr val="dk1"/>
              </a:buClr>
              <a:buSzPts val="1400"/>
              <a:buFont typeface="Arial"/>
              <a:buChar char="●"/>
            </a:pPr>
            <a:endParaRPr sz="16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Russia and Eurasia recorded the steepest regional deterioration</a:t>
            </a:r>
          </a:p>
          <a:p>
            <a:pPr marL="457200" marR="0" lvl="0" indent="-317500" algn="l" rtl="0">
              <a:lnSpc>
                <a:spcPct val="115000"/>
              </a:lnSpc>
              <a:spcBef>
                <a:spcPts val="0"/>
              </a:spcBef>
              <a:spcAft>
                <a:spcPts val="0"/>
              </a:spcAft>
              <a:buClr>
                <a:schemeClr val="dk1"/>
              </a:buClr>
              <a:buSzPts val="1400"/>
              <a:buFont typeface="Arial"/>
              <a:buChar char="●"/>
            </a:pPr>
            <a:endParaRPr sz="16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Six of the nine GPI regions recorded deteriorations</a:t>
            </a:r>
            <a:endParaRPr sz="1600" b="0" i="0" u="none" strike="noStrike" cap="none">
              <a:solidFill>
                <a:schemeClr val="dk1"/>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79">
                                            <p:txEl>
                                              <p:pRg st="0" end="0"/>
                                            </p:txEl>
                                          </p:spTgt>
                                        </p:tgtEl>
                                        <p:attrNameLst>
                                          <p:attrName>style.visibility</p:attrName>
                                        </p:attrNameLst>
                                      </p:cBhvr>
                                      <p:to>
                                        <p:strVal val="visible"/>
                                      </p:to>
                                    </p:set>
                                    <p:animEffect transition="in" filter="fade">
                                      <p:cBhvr>
                                        <p:cTn id="7" dur="1000"/>
                                        <p:tgtEl>
                                          <p:spTgt spid="679">
                                            <p:txEl>
                                              <p:pRg st="0" end="0"/>
                                            </p:txEl>
                                          </p:spTgt>
                                        </p:tgtEl>
                                      </p:cBhvr>
                                    </p:animEffect>
                                    <p:anim calcmode="lin" valueType="num">
                                      <p:cBhvr>
                                        <p:cTn id="8" dur="1000" fill="hold"/>
                                        <p:tgtEl>
                                          <p:spTgt spid="6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79">
                                            <p:txEl>
                                              <p:pRg st="2" end="2"/>
                                            </p:txEl>
                                          </p:spTgt>
                                        </p:tgtEl>
                                        <p:attrNameLst>
                                          <p:attrName>style.visibility</p:attrName>
                                        </p:attrNameLst>
                                      </p:cBhvr>
                                      <p:to>
                                        <p:strVal val="visible"/>
                                      </p:to>
                                    </p:set>
                                    <p:animEffect transition="in" filter="fade">
                                      <p:cBhvr>
                                        <p:cTn id="14" dur="1000"/>
                                        <p:tgtEl>
                                          <p:spTgt spid="679">
                                            <p:txEl>
                                              <p:pRg st="2" end="2"/>
                                            </p:txEl>
                                          </p:spTgt>
                                        </p:tgtEl>
                                      </p:cBhvr>
                                    </p:animEffect>
                                    <p:anim calcmode="lin" valueType="num">
                                      <p:cBhvr>
                                        <p:cTn id="15" dur="1000" fill="hold"/>
                                        <p:tgtEl>
                                          <p:spTgt spid="6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79">
                                            <p:txEl>
                                              <p:pRg st="4" end="4"/>
                                            </p:txEl>
                                          </p:spTgt>
                                        </p:tgtEl>
                                        <p:attrNameLst>
                                          <p:attrName>style.visibility</p:attrName>
                                        </p:attrNameLst>
                                      </p:cBhvr>
                                      <p:to>
                                        <p:strVal val="visible"/>
                                      </p:to>
                                    </p:set>
                                    <p:animEffect transition="in" filter="fade">
                                      <p:cBhvr>
                                        <p:cTn id="21" dur="1000"/>
                                        <p:tgtEl>
                                          <p:spTgt spid="679">
                                            <p:txEl>
                                              <p:pRg st="4" end="4"/>
                                            </p:txEl>
                                          </p:spTgt>
                                        </p:tgtEl>
                                      </p:cBhvr>
                                    </p:animEffect>
                                    <p:anim calcmode="lin" valueType="num">
                                      <p:cBhvr>
                                        <p:cTn id="22" dur="1000" fill="hold"/>
                                        <p:tgtEl>
                                          <p:spTgt spid="6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79">
                                            <p:txEl>
                                              <p:pRg st="6" end="6"/>
                                            </p:txEl>
                                          </p:spTgt>
                                        </p:tgtEl>
                                        <p:attrNameLst>
                                          <p:attrName>style.visibility</p:attrName>
                                        </p:attrNameLst>
                                      </p:cBhvr>
                                      <p:to>
                                        <p:strVal val="visible"/>
                                      </p:to>
                                    </p:set>
                                    <p:animEffect transition="in" filter="fade">
                                      <p:cBhvr>
                                        <p:cTn id="28" dur="1000"/>
                                        <p:tgtEl>
                                          <p:spTgt spid="679">
                                            <p:txEl>
                                              <p:pRg st="6" end="6"/>
                                            </p:txEl>
                                          </p:spTgt>
                                        </p:tgtEl>
                                      </p:cBhvr>
                                    </p:animEffect>
                                    <p:anim calcmode="lin" valueType="num">
                                      <p:cBhvr>
                                        <p:cTn id="29" dur="1000" fill="hold"/>
                                        <p:tgtEl>
                                          <p:spTgt spid="67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E4E6E8"/>
      </a:lt2>
      <a:accent1>
        <a:srgbClr val="000000"/>
      </a:accent1>
      <a:accent2>
        <a:srgbClr val="7F7F7F"/>
      </a:accent2>
      <a:accent3>
        <a:srgbClr val="A7A7A7"/>
      </a:accent3>
      <a:accent4>
        <a:srgbClr val="000000"/>
      </a:accent4>
      <a:accent5>
        <a:srgbClr val="7F7F7F"/>
      </a:accent5>
      <a:accent6>
        <a:srgbClr val="DCDDD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8a02466-6266-45eb-8a84-c8534202ffbb">
      <UserInfo>
        <DisplayName>Puja Pandit</DisplayName>
        <AccountId>135</AccountId>
        <AccountType/>
      </UserInfo>
    </SharedWithUsers>
    <lcf76f155ced4ddcb4097134ff3c332f xmlns="89acec49-c921-4ac0-91c0-e5a9c05c57b7">
      <Terms xmlns="http://schemas.microsoft.com/office/infopath/2007/PartnerControls"/>
    </lcf76f155ced4ddcb4097134ff3c332f>
    <TaxCatchAll xmlns="c8a02466-6266-45eb-8a84-c8534202ff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6BA21F0A62C342A85501CD020EA046" ma:contentTypeVersion="13" ma:contentTypeDescription="Create a new document." ma:contentTypeScope="" ma:versionID="a52ddb4bdf5f7c96d2bac5f63eec0ec6">
  <xsd:schema xmlns:xsd="http://www.w3.org/2001/XMLSchema" xmlns:xs="http://www.w3.org/2001/XMLSchema" xmlns:p="http://schemas.microsoft.com/office/2006/metadata/properties" xmlns:ns2="89acec49-c921-4ac0-91c0-e5a9c05c57b7" xmlns:ns3="c8a02466-6266-45eb-8a84-c8534202ffbb" targetNamespace="http://schemas.microsoft.com/office/2006/metadata/properties" ma:root="true" ma:fieldsID="f3965d0127a55cdb4a25f62448031114" ns2:_="" ns3:_="">
    <xsd:import namespace="89acec49-c921-4ac0-91c0-e5a9c05c57b7"/>
    <xsd:import namespace="c8a02466-6266-45eb-8a84-c8534202ff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cec49-c921-4ac0-91c0-e5a9c05c57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8cc7c11-6364-468d-953c-3f63a2abf84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02466-6266-45eb-8a84-c8534202ff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3af4ee-f7bf-4df4-a469-5d911d5ad190}" ma:internalName="TaxCatchAll" ma:showField="CatchAllData" ma:web="c8a02466-6266-45eb-8a84-c8534202ff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40AC1-87E4-4E82-92C4-78345678FFA4}">
  <ds:schemaRefs>
    <ds:schemaRef ds:uri="http://purl.org/dc/elements/1.1/"/>
    <ds:schemaRef ds:uri="c8a02466-6266-45eb-8a84-c8534202ffbb"/>
    <ds:schemaRef ds:uri="http://schemas.openxmlformats.org/package/2006/metadata/core-properties"/>
    <ds:schemaRef ds:uri="http://purl.org/dc/terms/"/>
    <ds:schemaRef ds:uri="89acec49-c921-4ac0-91c0-e5a9c05c57b7"/>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701E100-392C-42FC-A285-F09C942F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cec49-c921-4ac0-91c0-e5a9c05c57b7"/>
    <ds:schemaRef ds:uri="c8a02466-6266-45eb-8a84-c8534202f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DAB8F0-1ED4-43D2-A0FB-4C119D548F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7141</TotalTime>
  <Words>1448</Words>
  <Application>Microsoft Office PowerPoint</Application>
  <PresentationFormat>Custom</PresentationFormat>
  <Paragraphs>261</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Calibri</vt:lpstr>
      <vt:lpstr>Helvetica Neue</vt:lpstr>
      <vt:lpstr>Montserrat SemiBold</vt:lpstr>
      <vt:lpstr>Arial</vt:lpstr>
      <vt:lpstr>Arial Black</vt:lpstr>
      <vt:lpstr>Open Sans</vt:lpstr>
      <vt:lpstr>Office Theme</vt:lpstr>
      <vt:lpstr>1_Custom Design</vt:lpstr>
      <vt:lpstr>2_Custom Design</vt:lpstr>
      <vt:lpstr>PowerPoint Presentation</vt:lpstr>
      <vt:lpstr>THE ROAD TO POSITIVE PEACE/1</vt:lpstr>
      <vt:lpstr>THE ROAD TO POSITIVE PEACE/2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DLewis@economicsandpeace.org</dc:creator>
  <cp:lastModifiedBy>Brigitte Faubert</cp:lastModifiedBy>
  <cp:revision>16</cp:revision>
  <cp:lastPrinted>2024-01-15T16:18:47Z</cp:lastPrinted>
  <dcterms:created xsi:type="dcterms:W3CDTF">2014-11-12T21:47:38Z</dcterms:created>
  <dcterms:modified xsi:type="dcterms:W3CDTF">2024-01-15T16:41:48Z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0x010100216BA21F0A62C342A85501CD020EA046</vt:lpwstr>
  </property>
  <property fmtid="{D5CDD505-2E9C-101B-9397-08002B2CF9AE}" pid="3" name="Order">
    <vt:r8>796000</vt:r8>
  </property>
  <property fmtid="{D5CDD505-2E9C-101B-9397-08002B2CF9AE}" pid="4" name="MediaServiceImageTags">
    <vt:lpwstr/>
  </property>
</Properties>
</file>