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86E719-A9F0-474D-8C8D-BC9387059684}" v="2" dt="2025-11-30T21:31:49.3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2693" y="269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2"/>
            <a:ext cx="2985665" cy="500936"/>
          </a:xfrm>
          <a:prstGeom prst="rect">
            <a:avLst/>
          </a:prstGeom>
        </p:spPr>
        <p:txBody>
          <a:bodyPr vert="horz" lIns="91551" tIns="45776" rIns="91551" bIns="4577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0909" y="2"/>
            <a:ext cx="2985664" cy="500936"/>
          </a:xfrm>
          <a:prstGeom prst="rect">
            <a:avLst/>
          </a:prstGeom>
        </p:spPr>
        <p:txBody>
          <a:bodyPr vert="horz" lIns="91551" tIns="45776" rIns="91551" bIns="45776" rtlCol="0"/>
          <a:lstStyle>
            <a:lvl1pPr algn="r">
              <a:defRPr sz="1200"/>
            </a:lvl1pPr>
          </a:lstStyle>
          <a:p>
            <a:fld id="{9B99AF36-A41A-40FC-9C1B-2951ABED492D}" type="datetimeFigureOut">
              <a:rPr lang="en-GB" smtClean="0"/>
              <a:pPr/>
              <a:t>30/11/2025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36763" y="752475"/>
            <a:ext cx="2816225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1" tIns="45776" rIns="91551" bIns="4577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9611" y="4759685"/>
            <a:ext cx="5510530" cy="4508419"/>
          </a:xfrm>
          <a:prstGeom prst="rect">
            <a:avLst/>
          </a:prstGeom>
        </p:spPr>
        <p:txBody>
          <a:bodyPr vert="horz" lIns="91551" tIns="45776" rIns="91551" bIns="4577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7" y="9517776"/>
            <a:ext cx="2985665" cy="500935"/>
          </a:xfrm>
          <a:prstGeom prst="rect">
            <a:avLst/>
          </a:prstGeom>
        </p:spPr>
        <p:txBody>
          <a:bodyPr vert="horz" lIns="91551" tIns="45776" rIns="91551" bIns="4577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0909" y="9517776"/>
            <a:ext cx="2985664" cy="500935"/>
          </a:xfrm>
          <a:prstGeom prst="rect">
            <a:avLst/>
          </a:prstGeom>
        </p:spPr>
        <p:txBody>
          <a:bodyPr vert="horz" lIns="91551" tIns="45776" rIns="91551" bIns="45776" rtlCol="0" anchor="b"/>
          <a:lstStyle>
            <a:lvl1pPr algn="r">
              <a:defRPr sz="1200"/>
            </a:lvl1pPr>
          </a:lstStyle>
          <a:p>
            <a:fld id="{C8DA928C-0DF4-4C18-A34D-E81CAE8B9D6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498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6EBC9-9DB6-480A-8EF4-ECD0D180DC41}" type="datetime1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CLIC Sargent reg. charity number: 1107328  EACH reg. charity number: 1069284  Rotary Club of Bury St Edmunds Registered Charity Number: 1026392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CEC0-FD39-4F3C-95B1-CAEED9A024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02247-9FDB-474F-B92B-6842DAD1CC2F}" type="datetime1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CLIC Sargent reg. charity number: 1107328  EACH reg. charity number: 1069284  Rotary Club of Bury St Edmunds Registered Charity Number: 1026392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CEC0-FD39-4F3C-95B1-CAEED9A024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FF11-7D1E-469D-80F0-1F435699665A}" type="datetime1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CLIC Sargent reg. charity number: 1107328  EACH reg. charity number: 1069284  Rotary Club of Bury St Edmunds Registered Charity Number: 1026392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CEC0-FD39-4F3C-95B1-CAEED9A024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EA8F-B4DC-4042-B14D-82EB98FE1678}" type="datetime1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CLIC Sargent reg. charity number: 1107328  EACH reg. charity number: 1069284  Rotary Club of Bury St Edmunds Registered Charity Number: 1026392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CEC0-FD39-4F3C-95B1-CAEED9A024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5DA05-511E-4787-854C-D30C41093393}" type="datetime1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CLIC Sargent reg. charity number: 1107328  EACH reg. charity number: 1069284  Rotary Club of Bury St Edmunds Registered Charity Number: 1026392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CEC0-FD39-4F3C-95B1-CAEED9A024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68B8D-A1EC-49F0-94A1-FC9EE562EA60}" type="datetime1">
              <a:rPr lang="en-GB" smtClean="0"/>
              <a:t>30/11/2025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CLIC Sargent reg. charity number: 1107328  EACH reg. charity number: 1069284  Rotary Club of Bury St Edmunds Registered Charity Number: 1026392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CEC0-FD39-4F3C-95B1-CAEED9A024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5CEDD-BD9F-4628-B5DB-AB9DC5CF454E}" type="datetime1">
              <a:rPr lang="en-GB" smtClean="0"/>
              <a:t>30/11/2025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CLIC Sargent reg. charity number: 1107328  EACH reg. charity number: 1069284  Rotary Club of Bury St Edmunds Registered Charity Number: 1026392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CEC0-FD39-4F3C-95B1-CAEED9A024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A1C18-B59A-436B-9F3B-F6D0038F8A29}" type="datetime1">
              <a:rPr lang="en-GB" smtClean="0"/>
              <a:t>30/11/2025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CLIC Sargent reg. charity number: 1107328  EACH reg. charity number: 1069284  Rotary Club of Bury St Edmunds Registered Charity Number: 1026392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CEC0-FD39-4F3C-95B1-CAEED9A024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2148C-D11F-4D4C-B97A-6DFCD13862E0}" type="datetime1">
              <a:rPr lang="en-GB" smtClean="0"/>
              <a:t>30/11/2025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CLIC Sargent reg. charity number: 1107328  EACH reg. charity number: 1069284  Rotary Club of Bury St Edmunds Registered Charity Number: 1026392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CEC0-FD39-4F3C-95B1-CAEED9A024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2506A-4CA3-4A6C-AE90-DFE22A043739}" type="datetime1">
              <a:rPr lang="en-GB" smtClean="0"/>
              <a:t>30/11/2025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CLIC Sargent reg. charity number: 1107328  EACH reg. charity number: 1069284  Rotary Club of Bury St Edmunds Registered Charity Number: 1026392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CEC0-FD39-4F3C-95B1-CAEED9A024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53461-A6FB-497F-B6B6-D9CC3C6D959E}" type="datetime1">
              <a:rPr lang="en-GB" smtClean="0"/>
              <a:t>30/11/2025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CLIC Sargent reg. charity number: 1107328  EACH reg. charity number: 1069284  Rotary Club of Bury St Edmunds Registered Charity Number: 1026392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CEC0-FD39-4F3C-95B1-CAEED9A024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1DE1C-6F96-4B71-915F-33CB25BE0370}" type="datetime1">
              <a:rPr lang="en-GB" smtClean="0"/>
              <a:t>30/11/2025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CLIC Sargent reg. charity number: 1107328  EACH reg. charity number: 1069284  Rotary Club of Bury St Edmunds Registered Charity Number: 1026392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BCEC0-FD39-4F3C-95B1-CAEED9A0249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mailto:rdavie593@btinternet.com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rotary-ribi.org/clubs/page.php?PgID=988828&amp;ClubID=459" TargetMode="Externa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079" y="4541715"/>
            <a:ext cx="6412311" cy="497817"/>
          </a:xfrm>
          <a:solidFill>
            <a:schemeClr val="accent2"/>
          </a:solidFill>
        </p:spPr>
        <p:txBody>
          <a:bodyPr>
            <a:normAutofit fontScale="25000" lnSpcReduction="20000"/>
          </a:bodyPr>
          <a:lstStyle/>
          <a:p>
            <a:r>
              <a:rPr lang="en-GB" sz="5600" b="1" dirty="0">
                <a:solidFill>
                  <a:schemeClr val="tx1"/>
                </a:solidFill>
              </a:rPr>
              <a:t> </a:t>
            </a:r>
          </a:p>
          <a:p>
            <a:r>
              <a:rPr lang="en-GB" sz="5600" dirty="0">
                <a:solidFill>
                  <a:schemeClr val="tx1"/>
                </a:solidFill>
                <a:latin typeface="Gill Sans MT" panose="020B0502020104020203" pitchFamily="34" charset="0"/>
              </a:rPr>
              <a:t>Names of Swimmers (IN CAPITAL LETTERS, PLEASE</a:t>
            </a:r>
            <a:r>
              <a:rPr lang="en-GB" sz="5600" dirty="0">
                <a:solidFill>
                  <a:schemeClr val="tx1"/>
                </a:solidFill>
              </a:rPr>
              <a:t>)</a:t>
            </a:r>
            <a:r>
              <a:rPr lang="en-GB" sz="5600" u="sng" dirty="0">
                <a:solidFill>
                  <a:schemeClr val="tx1"/>
                </a:solidFill>
              </a:rPr>
              <a:t> </a:t>
            </a:r>
            <a:endParaRPr lang="en-GB" sz="5600" u="sng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endParaRPr lang="en-GB" sz="5600" b="1" u="sng" dirty="0">
              <a:solidFill>
                <a:schemeClr val="tx1"/>
              </a:solidFill>
            </a:endParaRPr>
          </a:p>
          <a:p>
            <a:endParaRPr lang="en-GB" sz="5600" b="1" u="sng" dirty="0">
              <a:solidFill>
                <a:schemeClr val="tx1"/>
              </a:solidFill>
            </a:endParaRPr>
          </a:p>
          <a:p>
            <a:endParaRPr lang="en-GB" sz="5600" b="1" u="sng" dirty="0">
              <a:solidFill>
                <a:schemeClr val="tx1"/>
              </a:solidFill>
            </a:endParaRPr>
          </a:p>
          <a:p>
            <a:endParaRPr lang="en-GB" sz="5600" b="1" u="sng" dirty="0">
              <a:solidFill>
                <a:schemeClr val="tx1"/>
              </a:solidFill>
            </a:endParaRPr>
          </a:p>
          <a:p>
            <a:endParaRPr lang="en-GB" sz="5600" b="1" u="sng" dirty="0">
              <a:solidFill>
                <a:schemeClr val="tx1"/>
              </a:solidFill>
            </a:endParaRPr>
          </a:p>
          <a:p>
            <a:endParaRPr lang="en-GB" sz="5600" b="1" u="sng" dirty="0">
              <a:solidFill>
                <a:schemeClr val="tx1"/>
              </a:solidFill>
            </a:endParaRPr>
          </a:p>
          <a:p>
            <a:endParaRPr lang="en-GB" sz="5600" b="1" u="sng" dirty="0">
              <a:solidFill>
                <a:schemeClr val="tx1"/>
              </a:solidFill>
            </a:endParaRPr>
          </a:p>
          <a:p>
            <a:endParaRPr lang="en-GB" sz="5600" b="1" u="sng" dirty="0">
              <a:solidFill>
                <a:schemeClr val="tx1"/>
              </a:solidFill>
            </a:endParaRPr>
          </a:p>
          <a:p>
            <a:endParaRPr lang="en-GB" sz="5600" b="1" u="sng" dirty="0">
              <a:solidFill>
                <a:schemeClr val="tx1"/>
              </a:solidFill>
            </a:endParaRPr>
          </a:p>
          <a:p>
            <a:endParaRPr lang="en-GB" sz="5600" b="1" u="sng" dirty="0">
              <a:solidFill>
                <a:schemeClr val="tx1"/>
              </a:solidFill>
            </a:endParaRPr>
          </a:p>
          <a:p>
            <a:pPr algn="r"/>
            <a:endParaRPr lang="en-GB" sz="5600" b="1" u="sng" dirty="0">
              <a:solidFill>
                <a:schemeClr val="tx1"/>
              </a:solidFill>
            </a:endParaRPr>
          </a:p>
          <a:p>
            <a:pPr algn="r"/>
            <a:r>
              <a:rPr lang="en-GB" sz="5600" b="1" dirty="0">
                <a:solidFill>
                  <a:schemeClr val="tx1"/>
                </a:solidFill>
                <a:latin typeface="Gill Sans MT" panose="020B0502020104020203" pitchFamily="34" charset="0"/>
              </a:rPr>
              <a:t>Please send your entry form to Robert Davie</a:t>
            </a:r>
          </a:p>
          <a:p>
            <a:pPr algn="r"/>
            <a:r>
              <a:rPr lang="en-GB" sz="5600" b="1" dirty="0">
                <a:solidFill>
                  <a:schemeClr val="tx1"/>
                </a:solidFill>
                <a:latin typeface="Gill Sans MT" panose="020B0502020104020203" pitchFamily="34" charset="0"/>
                <a:hlinkClick r:id="rId2"/>
              </a:rPr>
              <a:t>rdavie593@btinternet.com</a:t>
            </a:r>
            <a:endParaRPr lang="en-GB" sz="5600" b="1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r"/>
            <a:r>
              <a:rPr lang="en-GB" sz="5600" b="1" dirty="0">
                <a:solidFill>
                  <a:schemeClr val="tx1"/>
                </a:solidFill>
                <a:latin typeface="Gill Sans MT" panose="020B0502020104020203" pitchFamily="34" charset="0"/>
              </a:rPr>
              <a:t>07576 880822</a:t>
            </a:r>
          </a:p>
          <a:p>
            <a:pPr algn="r"/>
            <a:r>
              <a:rPr lang="en-GB" sz="5600" b="1" dirty="0">
                <a:solidFill>
                  <a:schemeClr val="tx1"/>
                </a:solidFill>
                <a:latin typeface="Gill Sans MT" panose="020B0502020104020203" pitchFamily="34" charset="0"/>
              </a:rPr>
              <a:t>and expect an acknowledgement within a day</a:t>
            </a:r>
          </a:p>
          <a:p>
            <a:r>
              <a:rPr lang="en-GB" sz="4300" b="1" u="sng" dirty="0">
                <a:solidFill>
                  <a:schemeClr val="tx1"/>
                </a:solidFill>
              </a:rPr>
              <a:t> </a:t>
            </a:r>
          </a:p>
          <a:p>
            <a:endParaRPr lang="en-GB" sz="1700" b="1" u="sng" dirty="0">
              <a:solidFill>
                <a:schemeClr val="tx1"/>
              </a:solidFill>
            </a:endParaRPr>
          </a:p>
          <a:p>
            <a:endParaRPr lang="en-GB" sz="1700" b="1" u="sng" dirty="0">
              <a:solidFill>
                <a:schemeClr val="tx1"/>
              </a:solidFill>
            </a:endParaRPr>
          </a:p>
          <a:p>
            <a:endParaRPr lang="en-GB" sz="1700" b="1" u="sng" dirty="0">
              <a:solidFill>
                <a:schemeClr val="tx1"/>
              </a:solidFill>
            </a:endParaRPr>
          </a:p>
          <a:p>
            <a:endParaRPr lang="en-GB" sz="1600" b="1" u="sng" dirty="0">
              <a:solidFill>
                <a:schemeClr val="tx1"/>
              </a:solidFill>
            </a:endParaRPr>
          </a:p>
          <a:p>
            <a:endParaRPr lang="en-GB" sz="2000" b="1" dirty="0">
              <a:solidFill>
                <a:srgbClr val="FF0000"/>
              </a:solidFill>
            </a:endParaRPr>
          </a:p>
          <a:p>
            <a:r>
              <a:rPr lang="en-GB" sz="2000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4" name="Picture 3" descr="Copy (2) of ROTARY EMBLEM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1917" y="283033"/>
            <a:ext cx="970918" cy="914248"/>
          </a:xfrm>
          <a:prstGeom prst="rect">
            <a:avLst/>
          </a:prstGeom>
        </p:spPr>
      </p:pic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1916832" y="8805425"/>
            <a:ext cx="3024336" cy="303078"/>
          </a:xfrm>
        </p:spPr>
        <p:txBody>
          <a:bodyPr/>
          <a:lstStyle/>
          <a:p>
            <a:r>
              <a:rPr lang="en-GB" dirty="0"/>
              <a:t>Rotary Club of BSE reg. charity No 1026392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128544"/>
              </p:ext>
            </p:extLst>
          </p:nvPr>
        </p:nvGraphicFramePr>
        <p:xfrm>
          <a:off x="633088" y="2237813"/>
          <a:ext cx="5868670" cy="20478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9956">
                  <a:extLst>
                    <a:ext uri="{9D8B030D-6E8A-4147-A177-3AD203B41FA5}">
                      <a16:colId xmlns:a16="http://schemas.microsoft.com/office/drawing/2014/main" val="3332943143"/>
                    </a:ext>
                  </a:extLst>
                </a:gridCol>
                <a:gridCol w="3758714">
                  <a:extLst>
                    <a:ext uri="{9D8B030D-6E8A-4147-A177-3AD203B41FA5}">
                      <a16:colId xmlns:a16="http://schemas.microsoft.com/office/drawing/2014/main" val="721605092"/>
                    </a:ext>
                  </a:extLst>
                </a:gridCol>
              </a:tblGrid>
              <a:tr h="212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</a:rPr>
                        <a:t>TIME SLOT AND LANE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6100795"/>
                  </a:ext>
                </a:extLst>
              </a:tr>
              <a:tr h="2120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Gill Sans MT" panose="020B0502020104020203" pitchFamily="34" charset="0"/>
                        </a:rPr>
                        <a:t>NAME OF TEAM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6124239"/>
                  </a:ext>
                </a:extLst>
              </a:tr>
              <a:tr h="4330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Gill Sans MT" panose="020B0502020104020203" pitchFamily="34" charset="0"/>
                        </a:rPr>
                        <a:t>TEAM ORGANISER’S NAME</a:t>
                      </a:r>
                      <a:endParaRPr lang="en-GB" sz="1100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0548169"/>
                  </a:ext>
                </a:extLst>
              </a:tr>
              <a:tr h="436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Gill Sans MT" panose="020B0502020104020203" pitchFamily="34" charset="0"/>
                        </a:rPr>
                        <a:t>CONTACT E-MAIL/TELEPHONE</a:t>
                      </a:r>
                      <a:endParaRPr lang="en-GB" sz="1100" dirty="0">
                        <a:effectLst/>
                        <a:latin typeface="Gill Sans MT" panose="020B0502020104020203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7691766"/>
                  </a:ext>
                </a:extLst>
              </a:tr>
              <a:tr h="437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Gill Sans MT" panose="020B0502020104020203" pitchFamily="34" charset="0"/>
                          <a:ea typeface="Calibri" panose="020F0502020204030204" pitchFamily="34" charset="0"/>
                        </a:rPr>
                        <a:t>CHARITY BEING SUPPORTED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79419695"/>
                  </a:ext>
                </a:extLst>
              </a:tr>
            </a:tbl>
          </a:graphicData>
        </a:graphic>
      </p:graphicFrame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-7659455" y="5580110"/>
            <a:ext cx="68580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1167434-2C56-47D4-9562-F5A1FC95AFE6}"/>
              </a:ext>
            </a:extLst>
          </p:cNvPr>
          <p:cNvSpPr txBox="1"/>
          <p:nvPr/>
        </p:nvSpPr>
        <p:spPr>
          <a:xfrm>
            <a:off x="1340768" y="395536"/>
            <a:ext cx="5002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>
                <a:solidFill>
                  <a:schemeClr val="tx2"/>
                </a:solidFill>
                <a:latin typeface="Gill Sans MT" panose="020B0502020104020203" pitchFamily="34" charset="0"/>
              </a:rPr>
              <a:t>Rotary Club of Bury St Edmunds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40D7494-71EF-4943-8126-0C4ABBBCC1EA}"/>
              </a:ext>
            </a:extLst>
          </p:cNvPr>
          <p:cNvSpPr txBox="1"/>
          <p:nvPr/>
        </p:nvSpPr>
        <p:spPr>
          <a:xfrm>
            <a:off x="1192835" y="969921"/>
            <a:ext cx="5443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Gill Sans MT" panose="020B0502020104020203" pitchFamily="34" charset="0"/>
              </a:rPr>
              <a:t>Swimarathon 2026 -  Team Entry Form and lane reservation</a:t>
            </a:r>
          </a:p>
        </p:txBody>
      </p:sp>
      <p:sp>
        <p:nvSpPr>
          <p:cNvPr id="23" name="Rectangle 5">
            <a:extLst>
              <a:ext uri="{FF2B5EF4-FFF2-40B4-BE49-F238E27FC236}">
                <a16:creationId xmlns:a16="http://schemas.microsoft.com/office/drawing/2014/main" id="{A19DFA5A-ADF7-4643-909F-B6E41D0C4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88" y="6798338"/>
            <a:ext cx="55499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400" b="1" dirty="0">
                <a:latin typeface="Gill Sans MT" panose="020B0502020104020203" pitchFamily="34" charset="0"/>
                <a:ea typeface="Calibri" panose="020F0502020204030204" pitchFamily="34" charset="0"/>
              </a:rPr>
              <a:t>Team organisers</a:t>
            </a:r>
            <a:r>
              <a:rPr lang="en-GB" altLang="en-US" sz="1400" dirty="0">
                <a:latin typeface="Gill Sans MT" panose="020B0502020104020203" pitchFamily="34" charset="0"/>
                <a:ea typeface="Calibri" panose="020F0502020204030204" pitchFamily="34" charset="0"/>
              </a:rPr>
              <a:t>: </a:t>
            </a:r>
            <a:r>
              <a:rPr lang="en-GB" altLang="en-US" sz="1400" b="1" dirty="0">
                <a:latin typeface="Gill Sans MT" panose="020B0502020104020203" pitchFamily="34" charset="0"/>
                <a:ea typeface="Calibri" panose="020F0502020204030204" pitchFamily="34" charset="0"/>
              </a:rPr>
              <a:t>please complete the second page overleaf…</a:t>
            </a:r>
          </a:p>
        </p:txBody>
      </p:sp>
      <p:pic>
        <p:nvPicPr>
          <p:cNvPr id="20" name="Picture 19" descr="A close up of a sign&#10;&#10;Description automatically generated">
            <a:extLst>
              <a:ext uri="{FF2B5EF4-FFF2-40B4-BE49-F238E27FC236}">
                <a16:creationId xmlns:a16="http://schemas.microsoft.com/office/drawing/2014/main" id="{64684A0F-BE22-416C-B5FB-552FB470297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784" y="7218891"/>
            <a:ext cx="2464747" cy="1446071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57DDE94-EA73-4AA5-3E10-3DBC56CA8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435345"/>
              </p:ext>
            </p:extLst>
          </p:nvPr>
        </p:nvGraphicFramePr>
        <p:xfrm>
          <a:off x="697284" y="5332816"/>
          <a:ext cx="5549900" cy="124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9900">
                  <a:extLst>
                    <a:ext uri="{9D8B030D-6E8A-4147-A177-3AD203B41FA5}">
                      <a16:colId xmlns:a16="http://schemas.microsoft.com/office/drawing/2014/main" val="2251794190"/>
                    </a:ext>
                  </a:extLst>
                </a:gridCol>
              </a:tblGrid>
              <a:tr h="3111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1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76720104"/>
                  </a:ext>
                </a:extLst>
              </a:tr>
              <a:tr h="3067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2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649461834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3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148940724"/>
                  </a:ext>
                </a:extLst>
              </a:tr>
              <a:tr h="3054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4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14209944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3B3D69A-5DBB-76E8-4823-D78BDD232A27}"/>
              </a:ext>
            </a:extLst>
          </p:cNvPr>
          <p:cNvSpPr txBox="1"/>
          <p:nvPr/>
        </p:nvSpPr>
        <p:spPr>
          <a:xfrm>
            <a:off x="646962" y="1475656"/>
            <a:ext cx="5854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To reserve a lane now – check up to date lane availability at </a:t>
            </a:r>
          </a:p>
          <a:p>
            <a:pPr algn="ctr"/>
            <a:r>
              <a:rPr lang="en-US" sz="1400" dirty="0">
                <a:hlinkClick r:id="rId5"/>
              </a:rPr>
              <a:t>Swimarathon 2026 - Rotary Club of Bury St. Edmunds</a:t>
            </a:r>
            <a:endParaRPr lang="en-GB" sz="1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EBF6EFC-CC94-4E61-85F4-EFF5399FA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12676" y="8475134"/>
            <a:ext cx="6012668" cy="486833"/>
          </a:xfrm>
        </p:spPr>
        <p:txBody>
          <a:bodyPr/>
          <a:lstStyle/>
          <a:p>
            <a:r>
              <a:rPr lang="en-GB" dirty="0"/>
              <a:t>Rotary Club of Bury St Edmunds Registered Charity Number: 1026392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3E2F8-29F0-4EE6-A8B7-CC16B8FAE4D7}"/>
              </a:ext>
            </a:extLst>
          </p:cNvPr>
          <p:cNvSpPr txBox="1"/>
          <p:nvPr/>
        </p:nvSpPr>
        <p:spPr>
          <a:xfrm>
            <a:off x="512676" y="516317"/>
            <a:ext cx="583264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i="1" dirty="0">
                <a:latin typeface="Gill Sans MT" panose="020B0502020104020203" pitchFamily="34" charset="0"/>
              </a:rPr>
              <a:t>Payment of monies raised to the charity you are supporting and Gift-Aid </a:t>
            </a:r>
          </a:p>
          <a:p>
            <a:endParaRPr lang="en-GB" sz="1400" b="1" i="1" dirty="0">
              <a:latin typeface="Gill Sans MT" panose="020B0502020104020203" pitchFamily="34" charset="0"/>
            </a:endParaRPr>
          </a:p>
          <a:p>
            <a:r>
              <a:rPr lang="en-GB" sz="1400" i="1" dirty="0">
                <a:latin typeface="Gill Sans MT" panose="020B0502020104020203" pitchFamily="34" charset="0"/>
              </a:rPr>
              <a:t>Thank you for your support.   </a:t>
            </a:r>
            <a:r>
              <a:rPr lang="en-GB" sz="1400" i="1" dirty="0">
                <a:highlight>
                  <a:srgbClr val="FFFF00"/>
                </a:highlight>
                <a:latin typeface="Gill Sans MT" panose="020B0502020104020203" pitchFamily="34" charset="0"/>
              </a:rPr>
              <a:t>Please tick one of the two boxes below and complete the details below. </a:t>
            </a:r>
            <a:r>
              <a:rPr lang="en-GB" sz="1400" i="1" dirty="0">
                <a:latin typeface="Gill Sans MT" panose="020B0502020104020203" pitchFamily="34" charset="0"/>
              </a:rPr>
              <a:t> Most teams choose the first option. Donations to End Polio Now should use the second option</a:t>
            </a:r>
            <a:r>
              <a:rPr lang="en-GB" sz="1400" dirty="0">
                <a:latin typeface="Gill Sans MT" panose="020B0502020104020203" pitchFamily="34" charset="0"/>
              </a:rPr>
              <a:t>.</a:t>
            </a:r>
            <a:endParaRPr lang="en-GB" sz="1400" b="1" dirty="0">
              <a:latin typeface="Gill Sans MT" panose="020B0502020104020203" pitchFamily="34" charset="0"/>
            </a:endParaRPr>
          </a:p>
          <a:p>
            <a:pPr algn="ctr"/>
            <a:r>
              <a:rPr lang="en-GB" sz="1400" b="1" i="1" dirty="0">
                <a:latin typeface="Gill Sans MT" panose="020B0502020104020203" pitchFamily="34" charset="0"/>
              </a:rPr>
              <a:t>-----------------------------------------</a:t>
            </a:r>
            <a:endParaRPr lang="en-GB" sz="1400" i="1" dirty="0">
              <a:latin typeface="Gill Sans MT" panose="020B0502020104020203" pitchFamily="34" charset="0"/>
            </a:endParaRPr>
          </a:p>
          <a:p>
            <a:r>
              <a:rPr lang="en-GB" sz="1400" i="1" dirty="0">
                <a:latin typeface="Gill Sans MT" panose="020B0502020104020203" pitchFamily="34" charset="0"/>
              </a:rPr>
              <a:t>Either </a:t>
            </a:r>
          </a:p>
          <a:p>
            <a:r>
              <a:rPr lang="en-GB" sz="1400" dirty="0">
                <a:latin typeface="Gill Sans MT" panose="020B0502020104020203" pitchFamily="34" charset="0"/>
              </a:rPr>
              <a:t>The Team Organiser is responsible for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Gill Sans MT" panose="020B0502020104020203" pitchFamily="34" charset="0"/>
              </a:rPr>
              <a:t>collecting and arranging for all monies raised by the team to be sent </a:t>
            </a:r>
            <a:r>
              <a:rPr lang="en-GB" sz="1400" b="1" dirty="0">
                <a:latin typeface="Gill Sans MT" panose="020B0502020104020203" pitchFamily="34" charset="0"/>
              </a:rPr>
              <a:t>direct</a:t>
            </a:r>
            <a:r>
              <a:rPr lang="en-GB" sz="1400" dirty="0">
                <a:latin typeface="Gill Sans MT" panose="020B0502020104020203" pitchFamily="34" charset="0"/>
              </a:rPr>
              <a:t> to the charity by Thursday April 30</a:t>
            </a:r>
            <a:r>
              <a:rPr lang="en-GB" sz="1400" baseline="30000" dirty="0">
                <a:latin typeface="Gill Sans MT" panose="020B0502020104020203" pitchFamily="34" charset="0"/>
              </a:rPr>
              <a:t>th</a:t>
            </a:r>
            <a:r>
              <a:rPr lang="en-GB" sz="1400" dirty="0">
                <a:latin typeface="Gill Sans MT" panose="020B0502020104020203" pitchFamily="34" charset="0"/>
              </a:rPr>
              <a:t> 2026 and sending any Gift aid forms direct to the charity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Gill Sans MT" panose="020B0502020104020203" pitchFamily="34" charset="0"/>
              </a:rPr>
              <a:t>informing the Swimarathon organiser of the total raised. </a:t>
            </a:r>
          </a:p>
          <a:p>
            <a:endParaRPr lang="en-GB" sz="1400" i="1" dirty="0">
              <a:latin typeface="Gill Sans MT" panose="020B0502020104020203" pitchFamily="34" charset="0"/>
            </a:endParaRPr>
          </a:p>
          <a:p>
            <a:r>
              <a:rPr lang="en-GB" sz="1400" i="1" dirty="0">
                <a:latin typeface="Gill Sans MT" panose="020B0502020104020203" pitchFamily="34" charset="0"/>
              </a:rPr>
              <a:t>Or</a:t>
            </a:r>
            <a:r>
              <a:rPr lang="en-GB" sz="1400" dirty="0">
                <a:latin typeface="Gill Sans MT" panose="020B0502020104020203" pitchFamily="34" charset="0"/>
              </a:rPr>
              <a:t> </a:t>
            </a:r>
          </a:p>
          <a:p>
            <a:endParaRPr lang="en-GB" sz="1400" dirty="0">
              <a:latin typeface="Gill Sans MT" panose="020B0502020104020203" pitchFamily="34" charset="0"/>
            </a:endParaRPr>
          </a:p>
          <a:p>
            <a:r>
              <a:rPr lang="en-GB" sz="1400" dirty="0">
                <a:latin typeface="Gill Sans MT" panose="020B0502020104020203" pitchFamily="34" charset="0"/>
              </a:rPr>
              <a:t>The Team Organiser is responsible for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Gill Sans MT" panose="020B0502020104020203" pitchFamily="34" charset="0"/>
              </a:rPr>
              <a:t>collecting and arranging for all monies raised by the team to be paid to </a:t>
            </a:r>
            <a:r>
              <a:rPr lang="en-GB" sz="1400" i="1" dirty="0">
                <a:latin typeface="Gill Sans MT" panose="020B0502020104020203" pitchFamily="34" charset="0"/>
              </a:rPr>
              <a:t>The Rotary Club of Bury St Edmunds </a:t>
            </a:r>
            <a:r>
              <a:rPr lang="en-GB" sz="1400" dirty="0">
                <a:latin typeface="Gill Sans MT" panose="020B0502020104020203" pitchFamily="34" charset="0"/>
              </a:rPr>
              <a:t>by  Thursday April 30</a:t>
            </a:r>
            <a:r>
              <a:rPr lang="en-GB" sz="1400" baseline="30000" dirty="0">
                <a:latin typeface="Gill Sans MT" panose="020B0502020104020203" pitchFamily="34" charset="0"/>
              </a:rPr>
              <a:t>th</a:t>
            </a:r>
            <a:r>
              <a:rPr lang="en-GB" sz="1400" dirty="0">
                <a:latin typeface="Gill Sans MT" panose="020B0502020104020203" pitchFamily="34" charset="0"/>
              </a:rPr>
              <a:t>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Gill Sans MT" panose="020B0502020104020203" pitchFamily="34" charset="0"/>
              </a:rPr>
              <a:t>sending any Gift-aid forms via the Rotary Club of BSE.</a:t>
            </a:r>
          </a:p>
          <a:p>
            <a:r>
              <a:rPr lang="en-GB" sz="1400" dirty="0">
                <a:latin typeface="Gill Sans MT" panose="020B0502020104020203" pitchFamily="34" charset="0"/>
              </a:rPr>
              <a:t>The Rotary Club of BSE will send on the monies raised to your nominated</a:t>
            </a:r>
          </a:p>
          <a:p>
            <a:r>
              <a:rPr lang="en-GB" sz="1400" dirty="0">
                <a:latin typeface="Gill Sans MT" panose="020B0502020104020203" pitchFamily="34" charset="0"/>
              </a:rPr>
              <a:t>Charity and confirm that it has been done.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dirty="0">
              <a:latin typeface="Gill Sans MT" panose="020B0502020104020203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63166E-4DD2-43A1-837E-778ED760BDC3}"/>
              </a:ext>
            </a:extLst>
          </p:cNvPr>
          <p:cNvSpPr/>
          <p:nvPr/>
        </p:nvSpPr>
        <p:spPr>
          <a:xfrm>
            <a:off x="5589237" y="2849571"/>
            <a:ext cx="472249" cy="4425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4A5B06-F290-4119-8982-ECB4C1B9609E}"/>
              </a:ext>
            </a:extLst>
          </p:cNvPr>
          <p:cNvSpPr txBox="1"/>
          <p:nvPr/>
        </p:nvSpPr>
        <p:spPr>
          <a:xfrm>
            <a:off x="535542" y="5526608"/>
            <a:ext cx="552594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Gill Sans MT" panose="020B0502020104020203" pitchFamily="34" charset="0"/>
              </a:rPr>
              <a:t>Team Organiser:</a:t>
            </a:r>
          </a:p>
          <a:p>
            <a:endParaRPr lang="en-GB" sz="1400" b="1" dirty="0">
              <a:latin typeface="Gill Sans MT" panose="020B0502020104020203" pitchFamily="34" charset="0"/>
            </a:endParaRPr>
          </a:p>
          <a:p>
            <a:r>
              <a:rPr lang="en-GB" sz="1400" dirty="0">
                <a:latin typeface="Gill Sans MT" panose="020B0502020104020203" pitchFamily="34" charset="0"/>
              </a:rPr>
              <a:t>Full name: </a:t>
            </a:r>
          </a:p>
          <a:p>
            <a:endParaRPr lang="en-GB" sz="1400" dirty="0">
              <a:latin typeface="Gill Sans MT" panose="020B0502020104020203" pitchFamily="34" charset="0"/>
            </a:endParaRPr>
          </a:p>
          <a:p>
            <a:r>
              <a:rPr lang="en-GB" sz="1400" dirty="0">
                <a:latin typeface="Gill Sans MT" panose="020B0502020104020203" pitchFamily="34" charset="0"/>
              </a:rPr>
              <a:t>Address:</a:t>
            </a:r>
          </a:p>
          <a:p>
            <a:endParaRPr lang="en-GB" sz="1400" dirty="0">
              <a:latin typeface="Gill Sans MT" panose="020B0502020104020203" pitchFamily="34" charset="0"/>
            </a:endParaRPr>
          </a:p>
          <a:p>
            <a:endParaRPr lang="en-GB" sz="1400" dirty="0">
              <a:latin typeface="Gill Sans MT" panose="020B0502020104020203" pitchFamily="34" charset="0"/>
            </a:endParaRPr>
          </a:p>
          <a:p>
            <a:endParaRPr lang="en-GB" sz="1400" dirty="0">
              <a:latin typeface="Gill Sans MT" panose="020B0502020104020203" pitchFamily="34" charset="0"/>
            </a:endParaRPr>
          </a:p>
          <a:p>
            <a:endParaRPr lang="en-GB" sz="1400" dirty="0">
              <a:latin typeface="Gill Sans MT" panose="020B0502020104020203" pitchFamily="34" charset="0"/>
            </a:endParaRPr>
          </a:p>
          <a:p>
            <a:r>
              <a:rPr lang="en-GB" sz="1400" dirty="0">
                <a:latin typeface="Gill Sans MT" panose="020B0502020104020203" pitchFamily="34" charset="0"/>
              </a:rPr>
              <a:t>I confirm I have read the Rotary Club of Bury St Edmunds Policy document sent with this entry form</a:t>
            </a:r>
          </a:p>
          <a:p>
            <a:endParaRPr lang="en-GB" sz="1400" dirty="0">
              <a:latin typeface="Gill Sans MT" panose="020B0502020104020203" pitchFamily="34" charset="0"/>
            </a:endParaRPr>
          </a:p>
          <a:p>
            <a:r>
              <a:rPr lang="en-GB" sz="1400" dirty="0">
                <a:latin typeface="Gill Sans MT" panose="020B0502020104020203" pitchFamily="34" charset="0"/>
              </a:rPr>
              <a:t>Signature:</a:t>
            </a:r>
          </a:p>
          <a:p>
            <a:endParaRPr lang="en-GB" sz="1400" dirty="0">
              <a:latin typeface="Gill Sans MT" panose="020B0502020104020203" pitchFamily="34" charset="0"/>
            </a:endParaRPr>
          </a:p>
          <a:p>
            <a:endParaRPr lang="en-GB" sz="1400" dirty="0">
              <a:latin typeface="Gill Sans MT" panose="020B0502020104020203" pitchFamily="34" charset="0"/>
            </a:endParaRPr>
          </a:p>
          <a:p>
            <a:endParaRPr lang="en-GB" sz="1400" dirty="0">
              <a:latin typeface="Gill Sans MT" panose="020B0502020104020203" pitchFamily="34" charset="0"/>
            </a:endParaRPr>
          </a:p>
          <a:p>
            <a:endParaRPr lang="en-GB" sz="1400" dirty="0">
              <a:latin typeface="Gill Sans MT" panose="020B050202010402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5B0AF4-6127-451B-BEB5-7903C170CFB9}"/>
              </a:ext>
            </a:extLst>
          </p:cNvPr>
          <p:cNvSpPr/>
          <p:nvPr/>
        </p:nvSpPr>
        <p:spPr>
          <a:xfrm>
            <a:off x="5546270" y="4951376"/>
            <a:ext cx="472249" cy="4425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440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323</Words>
  <Application>Microsoft Office PowerPoint</Application>
  <PresentationFormat>On-screen Show (4:3)</PresentationFormat>
  <Paragraphs>74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Gill Sans MT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</dc:creator>
  <cp:lastModifiedBy>Robert Davie</cp:lastModifiedBy>
  <cp:revision>80</cp:revision>
  <cp:lastPrinted>2025-11-30T21:41:12Z</cp:lastPrinted>
  <dcterms:created xsi:type="dcterms:W3CDTF">2013-05-05T17:59:40Z</dcterms:created>
  <dcterms:modified xsi:type="dcterms:W3CDTF">2025-11-30T21:44:02Z</dcterms:modified>
</cp:coreProperties>
</file>