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1" r:id="rId4"/>
    <p:sldId id="269" r:id="rId5"/>
    <p:sldId id="270" r:id="rId6"/>
    <p:sldId id="271" r:id="rId7"/>
    <p:sldId id="272" r:id="rId8"/>
    <p:sldId id="273" r:id="rId9"/>
    <p:sldId id="277" r:id="rId10"/>
    <p:sldId id="268" r:id="rId11"/>
    <p:sldId id="274" r:id="rId12"/>
    <p:sldId id="266" r:id="rId13"/>
    <p:sldId id="275" r:id="rId14"/>
    <p:sldId id="276" r:id="rId15"/>
    <p:sldId id="283" r:id="rId16"/>
    <p:sldId id="262" r:id="rId17"/>
    <p:sldId id="285" r:id="rId18"/>
    <p:sldId id="280" r:id="rId19"/>
    <p:sldId id="291" r:id="rId20"/>
    <p:sldId id="286" r:id="rId21"/>
    <p:sldId id="289" r:id="rId22"/>
    <p:sldId id="290" r:id="rId23"/>
    <p:sldId id="287" r:id="rId24"/>
    <p:sldId id="288" r:id="rId25"/>
    <p:sldId id="292" r:id="rId26"/>
    <p:sldId id="294" r:id="rId27"/>
    <p:sldId id="293" r:id="rId28"/>
    <p:sldId id="295" r:id="rId29"/>
    <p:sldId id="263"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5FB3760-1E58-4BE0-A150-CCCF35138570}"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179385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FB3760-1E58-4BE0-A150-CCCF35138570}"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116257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FB3760-1E58-4BE0-A150-CCCF35138570}"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71730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FB3760-1E58-4BE0-A150-CCCF35138570}"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322076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FB3760-1E58-4BE0-A150-CCCF35138570}"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3681570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5FB3760-1E58-4BE0-A150-CCCF35138570}" type="datetimeFigureOut">
              <a:rPr lang="en-GB" smtClean="0"/>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199337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5FB3760-1E58-4BE0-A150-CCCF35138570}" type="datetimeFigureOut">
              <a:rPr lang="en-GB" smtClean="0"/>
              <a:t>13/06/2024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349523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5FB3760-1E58-4BE0-A150-CCCF35138570}" type="datetimeFigureOut">
              <a:rPr lang="en-GB" smtClean="0"/>
              <a:t>13/06/2024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136760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B3760-1E58-4BE0-A150-CCCF35138570}" type="datetimeFigureOut">
              <a:rPr lang="en-GB" smtClean="0"/>
              <a:t>13/06/2024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359686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B3760-1E58-4BE0-A150-CCCF35138570}" type="datetimeFigureOut">
              <a:rPr lang="en-GB" smtClean="0"/>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589522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B3760-1E58-4BE0-A150-CCCF35138570}" type="datetimeFigureOut">
              <a:rPr lang="en-GB" smtClean="0"/>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320968-44B3-4815-A5AB-1965595D825E}" type="slidenum">
              <a:rPr lang="en-GB" smtClean="0"/>
              <a:t>‹#›</a:t>
            </a:fld>
            <a:endParaRPr lang="en-GB"/>
          </a:p>
        </p:txBody>
      </p:sp>
    </p:spTree>
    <p:extLst>
      <p:ext uri="{BB962C8B-B14F-4D97-AF65-F5344CB8AC3E}">
        <p14:creationId xmlns:p14="http://schemas.microsoft.com/office/powerpoint/2010/main" val="97639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B3760-1E58-4BE0-A150-CCCF35138570}" type="datetimeFigureOut">
              <a:rPr lang="en-GB" smtClean="0"/>
              <a:t>13/06/2024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20968-44B3-4815-A5AB-1965595D825E}" type="slidenum">
              <a:rPr lang="en-GB" smtClean="0"/>
              <a:t>‹#›</a:t>
            </a:fld>
            <a:endParaRPr lang="en-GB"/>
          </a:p>
        </p:txBody>
      </p:sp>
    </p:spTree>
    <p:extLst>
      <p:ext uri="{BB962C8B-B14F-4D97-AF65-F5344CB8AC3E}">
        <p14:creationId xmlns:p14="http://schemas.microsoft.com/office/powerpoint/2010/main" val="271899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Agona </a:t>
            </a:r>
            <a:r>
              <a:rPr lang="en-GB" dirty="0" err="1" smtClean="0"/>
              <a:t>Swedru</a:t>
            </a:r>
            <a:r>
              <a:rPr lang="en-GB" dirty="0" smtClean="0"/>
              <a:t> School</a:t>
            </a:r>
            <a:br>
              <a:rPr lang="en-GB" dirty="0" smtClean="0"/>
            </a:br>
            <a:r>
              <a:rPr lang="en-GB" dirty="0" smtClean="0"/>
              <a:t>Ghana</a:t>
            </a:r>
            <a:endParaRPr lang="en-GB" dirty="0"/>
          </a:p>
        </p:txBody>
      </p:sp>
      <p:sp>
        <p:nvSpPr>
          <p:cNvPr id="3" name="Subtitle 2"/>
          <p:cNvSpPr>
            <a:spLocks noGrp="1"/>
          </p:cNvSpPr>
          <p:nvPr>
            <p:ph type="subTitle" idx="1"/>
          </p:nvPr>
        </p:nvSpPr>
        <p:spPr/>
        <p:txBody>
          <a:bodyPr>
            <a:normAutofit/>
          </a:bodyPr>
          <a:lstStyle/>
          <a:p>
            <a:r>
              <a:rPr lang="en-GB" dirty="0" smtClean="0"/>
              <a:t>History of involvement with the school from 2017 to 2024 culminating in the building of the         </a:t>
            </a:r>
          </a:p>
          <a:p>
            <a:r>
              <a:rPr lang="en-GB" sz="2800" b="1" dirty="0" smtClean="0"/>
              <a:t>Rotary District 1070 Science Laboratory and STEM resource centre </a:t>
            </a:r>
          </a:p>
          <a:p>
            <a:endParaRPr lang="en-GB" sz="2800" dirty="0" smtClean="0"/>
          </a:p>
          <a:p>
            <a:endParaRPr lang="en-GB" dirty="0"/>
          </a:p>
        </p:txBody>
      </p:sp>
    </p:spTree>
    <p:extLst>
      <p:ext uri="{BB962C8B-B14F-4D97-AF65-F5344CB8AC3E}">
        <p14:creationId xmlns:p14="http://schemas.microsoft.com/office/powerpoint/2010/main" val="1897707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Since then</a:t>
            </a:r>
            <a:endParaRPr lang="en-GB" dirty="0"/>
          </a:p>
        </p:txBody>
      </p:sp>
      <p:sp>
        <p:nvSpPr>
          <p:cNvPr id="3" name="Content Placeholder 2"/>
          <p:cNvSpPr>
            <a:spLocks noGrp="1"/>
          </p:cNvSpPr>
          <p:nvPr>
            <p:ph idx="1"/>
          </p:nvPr>
        </p:nvSpPr>
        <p:spPr/>
        <p:txBody>
          <a:bodyPr>
            <a:normAutofit/>
          </a:bodyPr>
          <a:lstStyle/>
          <a:p>
            <a:r>
              <a:rPr lang="en-GB" dirty="0"/>
              <a:t>Close working contacts have been established with the local management committee and we have </a:t>
            </a:r>
            <a:r>
              <a:rPr lang="en-GB" dirty="0" smtClean="0"/>
              <a:t>had complete </a:t>
            </a:r>
            <a:r>
              <a:rPr lang="en-GB" dirty="0"/>
              <a:t>visibility and oversight of the work being done.</a:t>
            </a:r>
          </a:p>
          <a:p>
            <a:r>
              <a:rPr lang="en-GB" dirty="0" smtClean="0"/>
              <a:t>Since </a:t>
            </a:r>
            <a:r>
              <a:rPr lang="en-GB" dirty="0"/>
              <a:t>2017, Kettering Huxloe with support from Kettering have built and fully equipped an IT suite with full internet access</a:t>
            </a:r>
            <a:r>
              <a:rPr lang="en-GB" dirty="0" smtClean="0"/>
              <a:t>.</a:t>
            </a:r>
          </a:p>
          <a:p>
            <a:r>
              <a:rPr lang="en-GB" dirty="0" smtClean="0"/>
              <a:t>This </a:t>
            </a:r>
            <a:r>
              <a:rPr lang="en-GB" dirty="0"/>
              <a:t>has enabled pupils of the school to enhance their general education and some have gone on to win national prizes for IT skills. </a:t>
            </a:r>
            <a:endParaRPr lang="en-GB" dirty="0" smtClean="0"/>
          </a:p>
          <a:p>
            <a:r>
              <a:rPr lang="en-GB" dirty="0"/>
              <a:t>A new classroom and meeting room for  the head teacher and staff has been </a:t>
            </a:r>
            <a:r>
              <a:rPr lang="en-GB" dirty="0" smtClean="0"/>
              <a:t>built.</a:t>
            </a:r>
            <a:endParaRPr lang="en-GB" dirty="0"/>
          </a:p>
          <a:p>
            <a:endParaRPr lang="en-GB" dirty="0"/>
          </a:p>
          <a:p>
            <a:endParaRPr lang="en-GB" dirty="0"/>
          </a:p>
        </p:txBody>
      </p:sp>
    </p:spTree>
    <p:extLst>
      <p:ext uri="{BB962C8B-B14F-4D97-AF65-F5344CB8AC3E}">
        <p14:creationId xmlns:p14="http://schemas.microsoft.com/office/powerpoint/2010/main" val="339557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923" y="0"/>
            <a:ext cx="5576553" cy="6858000"/>
          </a:xfrm>
          <a:prstGeom prst="rect">
            <a:avLst/>
          </a:prstGeom>
        </p:spPr>
      </p:pic>
    </p:spTree>
    <p:extLst>
      <p:ext uri="{BB962C8B-B14F-4D97-AF65-F5344CB8AC3E}">
        <p14:creationId xmlns:p14="http://schemas.microsoft.com/office/powerpoint/2010/main" val="331950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655562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3728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3086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smtClean="0"/>
              <a:t>STEM (Science, Technology, Engineering, Mathematics) education in Ghana</a:t>
            </a:r>
            <a:endParaRPr lang="en-GB" dirty="0"/>
          </a:p>
        </p:txBody>
      </p:sp>
      <p:sp>
        <p:nvSpPr>
          <p:cNvPr id="4" name="Content Placeholder 3"/>
          <p:cNvSpPr>
            <a:spLocks noGrp="1"/>
          </p:cNvSpPr>
          <p:nvPr>
            <p:ph idx="1"/>
          </p:nvPr>
        </p:nvSpPr>
        <p:spPr/>
        <p:txBody>
          <a:bodyPr>
            <a:normAutofit fontScale="77500" lnSpcReduction="20000"/>
          </a:bodyPr>
          <a:lstStyle/>
          <a:p>
            <a:r>
              <a:rPr lang="en-US" b="1" dirty="0" smtClean="0"/>
              <a:t>The below are quotes from a paper by the local  government education authority. </a:t>
            </a:r>
          </a:p>
          <a:p>
            <a:r>
              <a:rPr lang="en-US" dirty="0" smtClean="0"/>
              <a:t>Government </a:t>
            </a:r>
            <a:r>
              <a:rPr lang="en-US" dirty="0"/>
              <a:t>of Ghana has STEM education at the heart of the new educational reform which is </a:t>
            </a:r>
            <a:r>
              <a:rPr lang="en-US" dirty="0" smtClean="0"/>
              <a:t>being </a:t>
            </a:r>
            <a:r>
              <a:rPr lang="en-US" dirty="0"/>
              <a:t>implemented and the Ministry of Education and Ghana Education Service is poised to ensure full implementation STEM.</a:t>
            </a:r>
            <a:endParaRPr lang="en-GB" dirty="0"/>
          </a:p>
          <a:p>
            <a:r>
              <a:rPr lang="en-US" dirty="0"/>
              <a:t>The effective implementation of STEM education requires relevant resources such as technological tools, robotics, science laboratory, IT tools etc. to make instructions practical </a:t>
            </a:r>
            <a:r>
              <a:rPr lang="en-US" dirty="0" smtClean="0"/>
              <a:t>base and </a:t>
            </a:r>
            <a:r>
              <a:rPr lang="en-US" dirty="0"/>
              <a:t>child centered </a:t>
            </a:r>
            <a:endParaRPr lang="en-US" dirty="0" smtClean="0"/>
          </a:p>
          <a:p>
            <a:r>
              <a:rPr lang="en-US" dirty="0"/>
              <a:t>The establishment of Science Laboratory at the Methodist Basic school to serve cluster of schools by Rotary Club, UK coordinated by Mr. Hanson has further boosted the science practical lesson in the beneficiary schools.</a:t>
            </a:r>
            <a:endParaRPr lang="en-GB" dirty="0"/>
          </a:p>
          <a:p>
            <a:r>
              <a:rPr lang="en-US" dirty="0"/>
              <a:t>The establishment of STEM Laboratory in the </a:t>
            </a:r>
            <a:r>
              <a:rPr lang="en-US" dirty="0" err="1"/>
              <a:t>Agona</a:t>
            </a:r>
            <a:r>
              <a:rPr lang="en-US" dirty="0"/>
              <a:t> West Municipality will be the first of its kind in the Central Regional of Ghana and will be the major STEM Resource Centre for all the schools in the Municipality to enhance practical lessons since none of the schools in the Municipality has science laboratory.</a:t>
            </a:r>
            <a:endParaRPr lang="en-GB" dirty="0"/>
          </a:p>
          <a:p>
            <a:endParaRPr lang="en-GB" dirty="0"/>
          </a:p>
        </p:txBody>
      </p:sp>
    </p:spTree>
    <p:extLst>
      <p:ext uri="{BB962C8B-B14F-4D97-AF65-F5344CB8AC3E}">
        <p14:creationId xmlns:p14="http://schemas.microsoft.com/office/powerpoint/2010/main" val="428404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Finance (Building)</a:t>
            </a:r>
            <a:endParaRPr lang="en-GB" dirty="0"/>
          </a:p>
        </p:txBody>
      </p:sp>
      <p:sp>
        <p:nvSpPr>
          <p:cNvPr id="4" name="Content Placeholder 3"/>
          <p:cNvSpPr>
            <a:spLocks noGrp="1"/>
          </p:cNvSpPr>
          <p:nvPr>
            <p:ph idx="1"/>
          </p:nvPr>
        </p:nvSpPr>
        <p:spPr/>
        <p:txBody>
          <a:bodyPr>
            <a:normAutofit fontScale="70000" lnSpcReduction="20000"/>
          </a:bodyPr>
          <a:lstStyle/>
          <a:p>
            <a:r>
              <a:rPr lang="en-GB" dirty="0" smtClean="0"/>
              <a:t>In Q3 2022 the cost of the building was estimated at £25K. Since that time increases in the cost of materials have been significant and even with the improvement in the Pound/</a:t>
            </a:r>
            <a:r>
              <a:rPr lang="en-GB" dirty="0" err="1" smtClean="0"/>
              <a:t>Ceti</a:t>
            </a:r>
            <a:r>
              <a:rPr lang="en-GB" dirty="0" smtClean="0"/>
              <a:t> exchange rate the cost rose to £27270 in May 2023. A further improvement in exchange rate puts the costs back to just over £25K. The work was completed in May 2024 ahead of time and on budget.</a:t>
            </a:r>
          </a:p>
          <a:p>
            <a:r>
              <a:rPr lang="en-GB" dirty="0" smtClean="0"/>
              <a:t>We had pledges totalling £8K from clubs in the district, and our application for matching funds from district was approved in Q4 2023 giving a total of £16K.</a:t>
            </a:r>
          </a:p>
          <a:p>
            <a:r>
              <a:rPr lang="en-GB" dirty="0" smtClean="0"/>
              <a:t>A further £2K from Kettering Huxloe, and £7K from other clubs and individual Rotarians giving us a total of £25K.</a:t>
            </a:r>
          </a:p>
          <a:p>
            <a:r>
              <a:rPr lang="en-GB" dirty="0" smtClean="0"/>
              <a:t>School Alumni who have gone on to make successful careers around the world have been approached to support the school. The pledges from these individuals would  have been sufficient to cover any cost overrun should  it have happened. </a:t>
            </a:r>
            <a:r>
              <a:rPr lang="en-GB" dirty="0" smtClean="0"/>
              <a:t>This money will now be donated to the Trust fund.  </a:t>
            </a:r>
            <a:endParaRPr lang="en-GB" dirty="0" smtClean="0"/>
          </a:p>
          <a:p>
            <a:r>
              <a:rPr lang="en-GB" dirty="0" smtClean="0"/>
              <a:t>NOTE: as part of the work to date a Trust Fund has been established for the school which will provide monies going forward to ensure that the project is sustainable with all school buildings, including the  science laboratory being properly maintained.</a:t>
            </a:r>
            <a:endParaRPr lang="en-GB" dirty="0"/>
          </a:p>
        </p:txBody>
      </p:sp>
    </p:spTree>
    <p:extLst>
      <p:ext uri="{BB962C8B-B14F-4D97-AF65-F5344CB8AC3E}">
        <p14:creationId xmlns:p14="http://schemas.microsoft.com/office/powerpoint/2010/main" val="439185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324600"/>
            <a:ext cx="10972800" cy="19507200"/>
          </a:xfrm>
          <a:prstGeom prst="rect">
            <a:avLst/>
          </a:prstGeom>
        </p:spPr>
      </p:pic>
    </p:spTree>
    <p:extLst>
      <p:ext uri="{BB962C8B-B14F-4D97-AF65-F5344CB8AC3E}">
        <p14:creationId xmlns:p14="http://schemas.microsoft.com/office/powerpoint/2010/main" val="186158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Finance (Equipment)</a:t>
            </a:r>
            <a:endParaRPr lang="en-GB" dirty="0"/>
          </a:p>
        </p:txBody>
      </p:sp>
      <p:sp>
        <p:nvSpPr>
          <p:cNvPr id="3" name="Content Placeholder 2"/>
          <p:cNvSpPr>
            <a:spLocks noGrp="1"/>
          </p:cNvSpPr>
          <p:nvPr>
            <p:ph idx="1"/>
          </p:nvPr>
        </p:nvSpPr>
        <p:spPr/>
        <p:txBody>
          <a:bodyPr>
            <a:normAutofit lnSpcReduction="10000"/>
          </a:bodyPr>
          <a:lstStyle/>
          <a:p>
            <a:r>
              <a:rPr lang="en-GB" dirty="0" smtClean="0"/>
              <a:t>With </a:t>
            </a:r>
            <a:r>
              <a:rPr lang="en-GB" dirty="0"/>
              <a:t>the help of a 2022/23 District grant of £2K, and £2K from Kettering Huxloe, the school </a:t>
            </a:r>
            <a:r>
              <a:rPr lang="en-GB" dirty="0" smtClean="0"/>
              <a:t>has purchased </a:t>
            </a:r>
            <a:r>
              <a:rPr lang="en-GB" dirty="0"/>
              <a:t>a good range of science equipment, materials and furniture for the new laboratory.</a:t>
            </a:r>
          </a:p>
          <a:p>
            <a:r>
              <a:rPr lang="en-GB" dirty="0" smtClean="0"/>
              <a:t>Until </a:t>
            </a:r>
            <a:r>
              <a:rPr lang="en-GB" dirty="0"/>
              <a:t>the lab </a:t>
            </a:r>
            <a:r>
              <a:rPr lang="en-GB" dirty="0" smtClean="0"/>
              <a:t>was built</a:t>
            </a:r>
            <a:r>
              <a:rPr lang="en-GB" dirty="0"/>
              <a:t>, these items </a:t>
            </a:r>
            <a:r>
              <a:rPr lang="en-GB" dirty="0" smtClean="0"/>
              <a:t>were being </a:t>
            </a:r>
            <a:r>
              <a:rPr lang="en-GB" dirty="0"/>
              <a:t>used to a limited extent in an existing classroom, 50% of which has to be kept clear for other classes</a:t>
            </a:r>
            <a:r>
              <a:rPr lang="en-GB" dirty="0" smtClean="0"/>
              <a:t>. This has now been transferred into the new building.</a:t>
            </a:r>
            <a:endParaRPr lang="en-GB" dirty="0"/>
          </a:p>
          <a:p>
            <a:r>
              <a:rPr lang="en-GB" dirty="0"/>
              <a:t>A number of clubs and individual Rotarians have made donations towards the project but are not part of the Multi club district grant </a:t>
            </a:r>
            <a:r>
              <a:rPr lang="en-GB" dirty="0" smtClean="0"/>
              <a:t>application, and this money, along with a donation from a local church in Northamptonshire, will be used to further enhance the science equipment in the new building. </a:t>
            </a:r>
            <a:endParaRPr lang="en-GB" dirty="0"/>
          </a:p>
          <a:p>
            <a:endParaRPr lang="en-GB" dirty="0"/>
          </a:p>
          <a:p>
            <a:endParaRPr lang="en-GB" dirty="0"/>
          </a:p>
          <a:p>
            <a:endParaRPr lang="en-GB" dirty="0" smtClean="0"/>
          </a:p>
        </p:txBody>
      </p:sp>
    </p:spTree>
    <p:extLst>
      <p:ext uri="{BB962C8B-B14F-4D97-AF65-F5344CB8AC3E}">
        <p14:creationId xmlns:p14="http://schemas.microsoft.com/office/powerpoint/2010/main" val="25602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1000036"/>
          </a:xfrm>
        </p:spPr>
        <p:txBody>
          <a:bodyPr>
            <a:normAutofit fontScale="90000"/>
          </a:bodyPr>
          <a:lstStyle/>
          <a:p>
            <a:pPr algn="ctr"/>
            <a:r>
              <a:rPr lang="en-GB" dirty="0" smtClean="0"/>
              <a:t> The official opening with the Local Chief              5</a:t>
            </a:r>
            <a:r>
              <a:rPr lang="en-GB" baseline="30000" dirty="0" smtClean="0"/>
              <a:t>th</a:t>
            </a:r>
            <a:r>
              <a:rPr lang="en-GB" dirty="0" smtClean="0"/>
              <a:t> June 2024</a:t>
            </a:r>
            <a:endParaRPr lang="en-GB"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3955" y="1365161"/>
            <a:ext cx="6349284" cy="5492839"/>
          </a:xfrm>
        </p:spPr>
      </p:pic>
    </p:spTree>
    <p:extLst>
      <p:ext uri="{BB962C8B-B14F-4D97-AF65-F5344CB8AC3E}">
        <p14:creationId xmlns:p14="http://schemas.microsoft.com/office/powerpoint/2010/main" val="108264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History and background</a:t>
            </a:r>
            <a:endParaRPr lang="en-GB" dirty="0"/>
          </a:p>
        </p:txBody>
      </p:sp>
      <p:sp>
        <p:nvSpPr>
          <p:cNvPr id="3" name="Content Placeholder 2"/>
          <p:cNvSpPr>
            <a:spLocks noGrp="1"/>
          </p:cNvSpPr>
          <p:nvPr>
            <p:ph idx="1"/>
          </p:nvPr>
        </p:nvSpPr>
        <p:spPr>
          <a:xfrm>
            <a:off x="800637" y="1799867"/>
            <a:ext cx="10515600" cy="4351338"/>
          </a:xfrm>
        </p:spPr>
        <p:txBody>
          <a:bodyPr>
            <a:normAutofit/>
          </a:bodyPr>
          <a:lstStyle/>
          <a:p>
            <a:r>
              <a:rPr lang="en-GB" dirty="0" smtClean="0"/>
              <a:t>Alfred Hanson as a child was a pupil at the school and on his retirement and subsequent return to his home town in 2016 was distressed to find the school in a poor state of repair and with limited resources for teaching skills for the 21</a:t>
            </a:r>
            <a:r>
              <a:rPr lang="en-GB" baseline="30000" dirty="0" smtClean="0"/>
              <a:t>st</a:t>
            </a:r>
            <a:r>
              <a:rPr lang="en-GB" dirty="0" smtClean="0"/>
              <a:t> Century.</a:t>
            </a:r>
          </a:p>
          <a:p>
            <a:r>
              <a:rPr lang="en-GB" dirty="0" smtClean="0"/>
              <a:t>He met with Paul Bertin with whom he had worked in the NHS and together they began to plan how they might do something about it. These plans became clearer after Paul visited  the school in January 2017. Starting small with fixing the buildings to build trust and confidence before moving on the bigger builds.  </a:t>
            </a:r>
          </a:p>
          <a:p>
            <a:endParaRPr lang="en-GB" dirty="0"/>
          </a:p>
        </p:txBody>
      </p:sp>
    </p:spTree>
    <p:extLst>
      <p:ext uri="{BB962C8B-B14F-4D97-AF65-F5344CB8AC3E}">
        <p14:creationId xmlns:p14="http://schemas.microsoft.com/office/powerpoint/2010/main" val="4264706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4277"/>
          </a:xfrm>
        </p:spPr>
        <p:txBody>
          <a:bodyPr>
            <a:normAutofit fontScale="90000"/>
          </a:bodyPr>
          <a:lstStyle/>
          <a:p>
            <a:pPr algn="ctr"/>
            <a:r>
              <a:rPr lang="en-GB" dirty="0" smtClean="0"/>
              <a:t>The visiting team of Rotarians with Alfred Hanson</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3803" y="1339402"/>
            <a:ext cx="7276563" cy="5518597"/>
          </a:xfrm>
        </p:spPr>
      </p:pic>
    </p:spTree>
    <p:extLst>
      <p:ext uri="{BB962C8B-B14F-4D97-AF65-F5344CB8AC3E}">
        <p14:creationId xmlns:p14="http://schemas.microsoft.com/office/powerpoint/2010/main" val="346400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 warm welcome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9104" y="1429555"/>
            <a:ext cx="7881871" cy="5537915"/>
          </a:xfrm>
        </p:spPr>
      </p:pic>
    </p:spTree>
    <p:extLst>
      <p:ext uri="{BB962C8B-B14F-4D97-AF65-F5344CB8AC3E}">
        <p14:creationId xmlns:p14="http://schemas.microsoft.com/office/powerpoint/2010/main" val="911255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780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031" y="0"/>
            <a:ext cx="12088969" cy="14424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42434"/>
            <a:ext cx="9144000" cy="5415565"/>
          </a:xfrm>
          <a:prstGeom prst="rect">
            <a:avLst/>
          </a:prstGeom>
        </p:spPr>
      </p:pic>
    </p:spTree>
    <p:extLst>
      <p:ext uri="{BB962C8B-B14F-4D97-AF65-F5344CB8AC3E}">
        <p14:creationId xmlns:p14="http://schemas.microsoft.com/office/powerpoint/2010/main" val="599321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04700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828" y="0"/>
            <a:ext cx="7894749" cy="6858000"/>
          </a:xfrm>
          <a:prstGeom prst="rect">
            <a:avLst/>
          </a:prstGeom>
        </p:spPr>
      </p:pic>
    </p:spTree>
    <p:extLst>
      <p:ext uri="{BB962C8B-B14F-4D97-AF65-F5344CB8AC3E}">
        <p14:creationId xmlns:p14="http://schemas.microsoft.com/office/powerpoint/2010/main" val="1864821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 </a:t>
            </a:r>
            <a:r>
              <a:rPr lang="en-GB" sz="3600" dirty="0" smtClean="0"/>
              <a:t>Presentation </a:t>
            </a:r>
            <a:r>
              <a:rPr lang="en-GB" sz="3600" dirty="0" smtClean="0"/>
              <a:t>of </a:t>
            </a:r>
            <a:r>
              <a:rPr lang="en-GB" sz="3600" dirty="0" smtClean="0"/>
              <a:t>the Citation to Rotary district 1070</a:t>
            </a:r>
            <a:endParaRPr lang="en-GB"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1374" y="1378038"/>
            <a:ext cx="8783391" cy="5383369"/>
          </a:xfrm>
        </p:spPr>
      </p:pic>
    </p:spTree>
    <p:extLst>
      <p:ext uri="{BB962C8B-B14F-4D97-AF65-F5344CB8AC3E}">
        <p14:creationId xmlns:p14="http://schemas.microsoft.com/office/powerpoint/2010/main" val="2000076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Citation awarded to Rotary District 1070</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8501" y="1825624"/>
            <a:ext cx="5743977" cy="5032375"/>
          </a:xfrm>
        </p:spPr>
      </p:pic>
    </p:spTree>
    <p:extLst>
      <p:ext uri="{BB962C8B-B14F-4D97-AF65-F5344CB8AC3E}">
        <p14:creationId xmlns:p14="http://schemas.microsoft.com/office/powerpoint/2010/main" val="3102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 joyful day because It’s all about the children  </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4101" y="1403796"/>
            <a:ext cx="8641724" cy="5454203"/>
          </a:xfrm>
        </p:spPr>
      </p:pic>
    </p:spTree>
    <p:extLst>
      <p:ext uri="{BB962C8B-B14F-4D97-AF65-F5344CB8AC3E}">
        <p14:creationId xmlns:p14="http://schemas.microsoft.com/office/powerpoint/2010/main" val="1835839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smtClean="0"/>
              <a:t>What Next?</a:t>
            </a:r>
            <a:endParaRPr lang="en-GB" dirty="0"/>
          </a:p>
        </p:txBody>
      </p:sp>
      <p:sp>
        <p:nvSpPr>
          <p:cNvPr id="5" name="Content Placeholder 4"/>
          <p:cNvSpPr>
            <a:spLocks noGrp="1"/>
          </p:cNvSpPr>
          <p:nvPr>
            <p:ph idx="1"/>
          </p:nvPr>
        </p:nvSpPr>
        <p:spPr/>
        <p:txBody>
          <a:bodyPr/>
          <a:lstStyle/>
          <a:p>
            <a:r>
              <a:rPr lang="en-GB" dirty="0" smtClean="0"/>
              <a:t>Now that the Science laboratory, STEM centre has been built and equipped we believe that we have completed the process of making the school a centre of learning excellence, which will not only benefit its own pupils but also pupils of other schools  in the vicinity. </a:t>
            </a:r>
          </a:p>
          <a:p>
            <a:r>
              <a:rPr lang="en-GB" dirty="0" smtClean="0"/>
              <a:t>The Trust fund will ensure that the both buildings and equipment is properly maintained and updated when necessary</a:t>
            </a:r>
            <a:r>
              <a:rPr lang="en-GB" dirty="0" smtClean="0"/>
              <a:t>.</a:t>
            </a:r>
          </a:p>
          <a:p>
            <a:r>
              <a:rPr lang="en-GB" dirty="0" smtClean="0"/>
              <a:t>We will continue to work with the school and to monitor the progress of pupils to measure the impact of the new facility.</a:t>
            </a:r>
            <a:endParaRPr lang="en-GB" dirty="0" smtClean="0"/>
          </a:p>
          <a:p>
            <a:endParaRPr lang="en-GB" dirty="0"/>
          </a:p>
        </p:txBody>
      </p:sp>
    </p:spTree>
    <p:extLst>
      <p:ext uri="{BB962C8B-B14F-4D97-AF65-F5344CB8AC3E}">
        <p14:creationId xmlns:p14="http://schemas.microsoft.com/office/powerpoint/2010/main" val="1263511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6225" y="1939988"/>
            <a:ext cx="8525814" cy="4401205"/>
          </a:xfrm>
          <a:prstGeom prst="rect">
            <a:avLst/>
          </a:prstGeom>
        </p:spPr>
        <p:txBody>
          <a:bodyPr wrap="square">
            <a:spAutoFit/>
          </a:bodyPr>
          <a:lstStyle/>
          <a:p>
            <a:pPr marL="457200" indent="-457200">
              <a:buFont typeface="Arial" panose="020B0604020202020204" pitchFamily="34" charset="0"/>
              <a:buChar char="•"/>
            </a:pPr>
            <a:r>
              <a:rPr lang="en-GB" sz="2000" dirty="0" smtClean="0"/>
              <a:t>There are approx. 800 pupils aged from 4 to 15. The IT suite and the new Laboratory will be used by children aged 10 to 15. </a:t>
            </a:r>
          </a:p>
          <a:p>
            <a:pPr marL="457200" indent="-457200">
              <a:buFont typeface="Arial" panose="020B0604020202020204" pitchFamily="34" charset="0"/>
              <a:buChar char="•"/>
            </a:pPr>
            <a:r>
              <a:rPr lang="en-GB" sz="2000" dirty="0" smtClean="0"/>
              <a:t>There are five other schools in close proximity with another 3300 pupils, none of which have an IT suite or science Laboratory.</a:t>
            </a:r>
          </a:p>
          <a:p>
            <a:pPr marL="457200" indent="-457200">
              <a:buFont typeface="Arial" panose="020B0604020202020204" pitchFamily="34" charset="0"/>
              <a:buChar char="•"/>
            </a:pPr>
            <a:r>
              <a:rPr lang="en-GB" sz="2000" dirty="0" smtClean="0"/>
              <a:t>Both buildings are open for an extended school day to allow all schools to use it.</a:t>
            </a:r>
          </a:p>
          <a:p>
            <a:pPr marL="457200" indent="-457200">
              <a:buFont typeface="Arial" panose="020B0604020202020204" pitchFamily="34" charset="0"/>
              <a:buChar char="•"/>
            </a:pPr>
            <a:r>
              <a:rPr lang="en-GB" sz="2000" dirty="0" smtClean="0"/>
              <a:t>Previously </a:t>
            </a:r>
            <a:r>
              <a:rPr lang="en-GB" sz="2000" dirty="0"/>
              <a:t>science was taught from text books. The temporary  facility </a:t>
            </a:r>
            <a:r>
              <a:rPr lang="en-GB" sz="2000" dirty="0" smtClean="0"/>
              <a:t>( in an existing classroom) </a:t>
            </a:r>
            <a:r>
              <a:rPr lang="en-GB" sz="2000" dirty="0"/>
              <a:t>enhanced that teaching with some practical experience, and </a:t>
            </a:r>
            <a:r>
              <a:rPr lang="en-GB" sz="2000" dirty="0" smtClean="0"/>
              <a:t>the </a:t>
            </a:r>
            <a:r>
              <a:rPr lang="en-GB" sz="2000" dirty="0"/>
              <a:t>new purpose </a:t>
            </a:r>
            <a:r>
              <a:rPr lang="en-GB" sz="2000" dirty="0" smtClean="0"/>
              <a:t>built </a:t>
            </a:r>
            <a:r>
              <a:rPr lang="en-GB" sz="2000" dirty="0"/>
              <a:t>classroom  </a:t>
            </a:r>
            <a:r>
              <a:rPr lang="en-GB" sz="2000" dirty="0" smtClean="0"/>
              <a:t>has taken </a:t>
            </a:r>
            <a:r>
              <a:rPr lang="en-GB" sz="2000" dirty="0"/>
              <a:t>teaching </a:t>
            </a:r>
            <a:r>
              <a:rPr lang="en-GB" sz="2000" dirty="0" smtClean="0"/>
              <a:t>to </a:t>
            </a:r>
            <a:r>
              <a:rPr lang="en-GB" sz="2000" dirty="0"/>
              <a:t>a whole new level.  </a:t>
            </a:r>
          </a:p>
          <a:p>
            <a:pPr marL="457200" indent="-457200">
              <a:buFont typeface="Arial" panose="020B0604020202020204" pitchFamily="34" charset="0"/>
              <a:buChar char="•"/>
            </a:pPr>
            <a:r>
              <a:rPr lang="en-GB" sz="2000" dirty="0"/>
              <a:t>Teachers are provided via a national service scheme, in which graduates work in the school.  </a:t>
            </a:r>
          </a:p>
          <a:p>
            <a:pPr marL="457200" indent="-457200">
              <a:buFont typeface="Arial" panose="020B0604020202020204" pitchFamily="34" charset="0"/>
              <a:buChar char="•"/>
            </a:pPr>
            <a:endParaRPr lang="en-GB" sz="2000" dirty="0" smtClean="0"/>
          </a:p>
          <a:p>
            <a:pPr marL="457200" indent="-457200">
              <a:buFont typeface="Arial" panose="020B0604020202020204" pitchFamily="34" charset="0"/>
              <a:buChar char="•"/>
            </a:pPr>
            <a:endParaRPr lang="en-GB" sz="2000" dirty="0"/>
          </a:p>
        </p:txBody>
      </p:sp>
      <p:sp>
        <p:nvSpPr>
          <p:cNvPr id="3" name="Title 2"/>
          <p:cNvSpPr>
            <a:spLocks noGrp="1"/>
          </p:cNvSpPr>
          <p:nvPr>
            <p:ph type="title"/>
          </p:nvPr>
        </p:nvSpPr>
        <p:spPr/>
        <p:txBody>
          <a:bodyPr/>
          <a:lstStyle/>
          <a:p>
            <a:pPr algn="ctr"/>
            <a:r>
              <a:rPr lang="en-GB" dirty="0" smtClean="0"/>
              <a:t>Agona </a:t>
            </a:r>
            <a:r>
              <a:rPr lang="en-GB" dirty="0" err="1" smtClean="0"/>
              <a:t>Swedru</a:t>
            </a:r>
            <a:r>
              <a:rPr lang="en-GB" dirty="0" smtClean="0"/>
              <a:t> School</a:t>
            </a:r>
            <a:endParaRPr lang="en-GB" dirty="0"/>
          </a:p>
        </p:txBody>
      </p:sp>
    </p:spTree>
    <p:extLst>
      <p:ext uri="{BB962C8B-B14F-4D97-AF65-F5344CB8AC3E}">
        <p14:creationId xmlns:p14="http://schemas.microsoft.com/office/powerpoint/2010/main" val="1959854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6670" y="1825625"/>
            <a:ext cx="10831132" cy="4351338"/>
          </a:xfrm>
        </p:spPr>
        <p:txBody>
          <a:bodyPr/>
          <a:lstStyle/>
          <a:p>
            <a:pPr marL="0" indent="0" algn="ctr">
              <a:buNone/>
            </a:pPr>
            <a:r>
              <a:rPr lang="en-GB" sz="5400" b="1" dirty="0" smtClean="0"/>
              <a:t>Thank you for your support</a:t>
            </a:r>
          </a:p>
          <a:p>
            <a:pPr marL="0" indent="0" algn="ctr">
              <a:buNone/>
            </a:pPr>
            <a:r>
              <a:rPr lang="en-GB" b="1" dirty="0" smtClean="0"/>
              <a:t> </a:t>
            </a:r>
            <a:endParaRPr lang="en-GB" b="1" dirty="0"/>
          </a:p>
        </p:txBody>
      </p:sp>
    </p:spTree>
    <p:extLst>
      <p:ext uri="{BB962C8B-B14F-4D97-AF65-F5344CB8AC3E}">
        <p14:creationId xmlns:p14="http://schemas.microsoft.com/office/powerpoint/2010/main" val="2004500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859" y="0"/>
            <a:ext cx="8512935" cy="6858000"/>
          </a:xfrm>
          <a:prstGeom prst="rect">
            <a:avLst/>
          </a:prstGeom>
        </p:spPr>
      </p:pic>
    </p:spTree>
    <p:extLst>
      <p:ext uri="{BB962C8B-B14F-4D97-AF65-F5344CB8AC3E}">
        <p14:creationId xmlns:p14="http://schemas.microsoft.com/office/powerpoint/2010/main" val="269527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2" y="0"/>
            <a:ext cx="7753082" cy="6858000"/>
          </a:xfrm>
          <a:prstGeom prst="rect">
            <a:avLst/>
          </a:prstGeom>
        </p:spPr>
      </p:pic>
    </p:spTree>
    <p:extLst>
      <p:ext uri="{BB962C8B-B14F-4D97-AF65-F5344CB8AC3E}">
        <p14:creationId xmlns:p14="http://schemas.microsoft.com/office/powerpoint/2010/main" val="92771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7741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62117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34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054" y="0"/>
            <a:ext cx="4790939" cy="6858000"/>
          </a:xfrm>
          <a:prstGeom prst="rect">
            <a:avLst/>
          </a:prstGeom>
        </p:spPr>
      </p:pic>
    </p:spTree>
    <p:extLst>
      <p:ext uri="{BB962C8B-B14F-4D97-AF65-F5344CB8AC3E}">
        <p14:creationId xmlns:p14="http://schemas.microsoft.com/office/powerpoint/2010/main" val="4078765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1060</Words>
  <Application>Microsoft Office PowerPoint</Application>
  <PresentationFormat>Widescreen</PresentationFormat>
  <Paragraphs>46</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Agona Swedru School Ghana</vt:lpstr>
      <vt:lpstr>History and background</vt:lpstr>
      <vt:lpstr>Agona Swedru School</vt:lpstr>
      <vt:lpstr>PowerPoint Presentation</vt:lpstr>
      <vt:lpstr>PowerPoint Presentation</vt:lpstr>
      <vt:lpstr>PowerPoint Presentation</vt:lpstr>
      <vt:lpstr>PowerPoint Presentation</vt:lpstr>
      <vt:lpstr>PowerPoint Presentation</vt:lpstr>
      <vt:lpstr>PowerPoint Presentation</vt:lpstr>
      <vt:lpstr>Since then</vt:lpstr>
      <vt:lpstr>PowerPoint Presentation</vt:lpstr>
      <vt:lpstr>PowerPoint Presentation</vt:lpstr>
      <vt:lpstr>PowerPoint Presentation</vt:lpstr>
      <vt:lpstr>PowerPoint Presentation</vt:lpstr>
      <vt:lpstr>STEM (Science, Technology, Engineering, Mathematics) education in Ghana</vt:lpstr>
      <vt:lpstr>Finance (Building)</vt:lpstr>
      <vt:lpstr>PowerPoint Presentation</vt:lpstr>
      <vt:lpstr>Finance (Equipment)</vt:lpstr>
      <vt:lpstr> The official opening with the Local Chief              5th June 2024</vt:lpstr>
      <vt:lpstr>The visiting team of Rotarians with Alfred Hanson</vt:lpstr>
      <vt:lpstr>A warm welcome</vt:lpstr>
      <vt:lpstr>PowerPoint Presentation</vt:lpstr>
      <vt:lpstr>PowerPoint Presentation</vt:lpstr>
      <vt:lpstr>PowerPoint Presentation</vt:lpstr>
      <vt:lpstr>PowerPoint Presentation</vt:lpstr>
      <vt:lpstr> Presentation of the Citation to Rotary district 1070</vt:lpstr>
      <vt:lpstr>The Citation awarded to Rotary District 1070</vt:lpstr>
      <vt:lpstr>A joyful day because It’s all about the children  </vt:lpstr>
      <vt:lpstr>What Next?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Agona Swedru School Ghana</dc:title>
  <dc:creator>eileen bertin</dc:creator>
  <cp:lastModifiedBy>eileen bertin</cp:lastModifiedBy>
  <cp:revision>53</cp:revision>
  <dcterms:created xsi:type="dcterms:W3CDTF">2022-11-23T14:25:46Z</dcterms:created>
  <dcterms:modified xsi:type="dcterms:W3CDTF">2024-06-13T08:07:56Z</dcterms:modified>
</cp:coreProperties>
</file>