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92" r:id="rId6"/>
    <p:sldMasterId id="2147483650" r:id="rId7"/>
    <p:sldMasterId id="2147483652" r:id="rId8"/>
    <p:sldMasterId id="2147483655" r:id="rId9"/>
    <p:sldMasterId id="2147483685" r:id="rId10"/>
    <p:sldMasterId id="2147483694" r:id="rId11"/>
    <p:sldMasterId id="2147483696" r:id="rId12"/>
    <p:sldMasterId id="2147483678" r:id="rId13"/>
    <p:sldMasterId id="2147483680" r:id="rId14"/>
  </p:sldMasterIdLst>
  <p:notesMasterIdLst>
    <p:notesMasterId r:id="rId41"/>
  </p:notesMasterIdLst>
  <p:sldIdLst>
    <p:sldId id="256" r:id="rId15"/>
    <p:sldId id="288" r:id="rId16"/>
    <p:sldId id="316" r:id="rId17"/>
    <p:sldId id="304" r:id="rId18"/>
    <p:sldId id="321" r:id="rId19"/>
    <p:sldId id="322" r:id="rId20"/>
    <p:sldId id="310" r:id="rId21"/>
    <p:sldId id="317" r:id="rId22"/>
    <p:sldId id="325" r:id="rId23"/>
    <p:sldId id="306" r:id="rId24"/>
    <p:sldId id="274" r:id="rId25"/>
    <p:sldId id="286" r:id="rId26"/>
    <p:sldId id="284" r:id="rId27"/>
    <p:sldId id="281" r:id="rId28"/>
    <p:sldId id="287" r:id="rId29"/>
    <p:sldId id="280" r:id="rId30"/>
    <p:sldId id="282" r:id="rId31"/>
    <p:sldId id="283" r:id="rId32"/>
    <p:sldId id="296" r:id="rId33"/>
    <p:sldId id="324" r:id="rId34"/>
    <p:sldId id="309" r:id="rId35"/>
    <p:sldId id="299" r:id="rId36"/>
    <p:sldId id="315" r:id="rId37"/>
    <p:sldId id="259" r:id="rId38"/>
    <p:sldId id="305"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orient="horz" pos="1368">
          <p15:clr>
            <a:srgbClr val="A4A3A4"/>
          </p15:clr>
        </p15:guide>
        <p15:guide id="3" orient="horz" pos="1334">
          <p15:clr>
            <a:srgbClr val="A4A3A4"/>
          </p15:clr>
        </p15:guide>
        <p15:guide id="4" orient="horz" pos="961">
          <p15:clr>
            <a:srgbClr val="A4A3A4"/>
          </p15:clr>
        </p15:guide>
        <p15:guide id="5" orient="horz" pos="2290">
          <p15:clr>
            <a:srgbClr val="A4A3A4"/>
          </p15:clr>
        </p15:guide>
        <p15:guide id="6" orient="horz" pos="3556">
          <p15:clr>
            <a:srgbClr val="A4A3A4"/>
          </p15:clr>
        </p15:guide>
        <p15:guide id="7" pos="360">
          <p15:clr>
            <a:srgbClr val="A4A3A4"/>
          </p15:clr>
        </p15:guide>
        <p15:guide id="8" pos="5472">
          <p15:clr>
            <a:srgbClr val="A4A3A4"/>
          </p15:clr>
        </p15:guide>
        <p15:guide id="9" pos="24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Frost" initials="AF" lastIdx="1" clrIdx="0">
    <p:extLst>
      <p:ext uri="{19B8F6BF-5375-455C-9EA6-DF929625EA0E}">
        <p15:presenceInfo xmlns:p15="http://schemas.microsoft.com/office/powerpoint/2012/main" userId="S::afrost@edf.org::ddee35f7-7c85-4184-9571-306014665d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D9A"/>
    <a:srgbClr val="909090"/>
    <a:srgbClr val="00A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3946C-D706-44BA-A417-2ADDFDEA25FD}" v="1370" dt="2021-07-28T10:23:11.143"/>
    <p1510:client id="{E67CE747-EE6D-45C7-AC93-2BC89F101ADF}" v="489" dt="2021-07-28T16:50:46.999"/>
    <p1510:client id="{E9434C2B-4E4A-4D21-930A-25BB29E151CB}" v="56" dt="2021-07-28T14:54:43.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showGuides="1">
      <p:cViewPr varScale="1">
        <p:scale>
          <a:sx n="72" d="100"/>
          <a:sy n="72" d="100"/>
        </p:scale>
        <p:origin x="1404" y="60"/>
      </p:cViewPr>
      <p:guideLst>
        <p:guide orient="horz" pos="3024"/>
        <p:guide orient="horz" pos="1368"/>
        <p:guide orient="horz" pos="1334"/>
        <p:guide orient="horz" pos="961"/>
        <p:guide orient="horz" pos="2290"/>
        <p:guide orient="horz" pos="3556"/>
        <p:guide pos="360"/>
        <p:guide pos="5472"/>
        <p:guide pos="24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hyperlink" Target="https://www.ipcc.ch/site/assets/uploads/2019/02/ipcc_members.pdf" TargetMode="External"/><Relationship Id="rId2" Type="http://schemas.openxmlformats.org/officeDocument/2006/relationships/hyperlink" Target="https://www.ipcc.ch/site/assets/uploads/2019/02/UNEP_GC-14_decision_IPCC_1987.pdf" TargetMode="External"/><Relationship Id="rId1" Type="http://schemas.openxmlformats.org/officeDocument/2006/relationships/hyperlink" Target="https://www.ipcc.ch/site/assets/uploads/2019/02/WMO_resolution4_on_IPCC_1988.pdf"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ipcc.ch/site/assets/uploads/2019/02/ipcc_members.pdf" TargetMode="External"/><Relationship Id="rId2" Type="http://schemas.openxmlformats.org/officeDocument/2006/relationships/hyperlink" Target="https://www.ipcc.ch/site/assets/uploads/2019/02/UNEP_GC-14_decision_IPCC_1987.pdf" TargetMode="External"/><Relationship Id="rId1" Type="http://schemas.openxmlformats.org/officeDocument/2006/relationships/hyperlink" Target="https://www.ipcc.ch/site/assets/uploads/2019/02/WMO_resolution4_on_IPCC_1988.pdf"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8E43F-1986-4A7D-AD04-DE9EC1428EF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710C07D-EC59-4B97-8882-C07D6CD9A4EB}">
      <dgm:prSet custT="1"/>
      <dgm:spPr/>
      <dgm:t>
        <a:bodyPr anchor="ctr"/>
        <a:lstStyle/>
        <a:p>
          <a:pPr algn="l"/>
          <a:r>
            <a:rPr lang="en-US" sz="2400" dirty="0"/>
            <a:t>1. Evidence</a:t>
          </a:r>
        </a:p>
      </dgm:t>
    </dgm:pt>
    <dgm:pt modelId="{F75ED80C-4CD1-495C-8543-B2D9B5105781}" type="parTrans" cxnId="{80B99147-B55B-4490-B88D-84089129CEF0}">
      <dgm:prSet/>
      <dgm:spPr/>
      <dgm:t>
        <a:bodyPr/>
        <a:lstStyle/>
        <a:p>
          <a:pPr algn="l"/>
          <a:endParaRPr lang="en-US" sz="2400"/>
        </a:p>
      </dgm:t>
    </dgm:pt>
    <dgm:pt modelId="{7244642A-5D32-4999-91F7-817E6E433B05}" type="sibTrans" cxnId="{80B99147-B55B-4490-B88D-84089129CEF0}">
      <dgm:prSet/>
      <dgm:spPr/>
      <dgm:t>
        <a:bodyPr/>
        <a:lstStyle/>
        <a:p>
          <a:pPr algn="l"/>
          <a:endParaRPr lang="en-US" sz="2400"/>
        </a:p>
      </dgm:t>
    </dgm:pt>
    <dgm:pt modelId="{D41D5A5F-9B7C-46D9-8D8F-DE8A000E87B5}">
      <dgm:prSet custT="1"/>
      <dgm:spPr/>
      <dgm:t>
        <a:bodyPr anchor="ctr"/>
        <a:lstStyle/>
        <a:p>
          <a:pPr algn="l"/>
          <a:r>
            <a:rPr lang="en-US" sz="2400" dirty="0"/>
            <a:t>2. History of COP</a:t>
          </a:r>
        </a:p>
      </dgm:t>
    </dgm:pt>
    <dgm:pt modelId="{8A9F0465-0759-48BB-8927-31E121261B4B}" type="parTrans" cxnId="{1350C051-5F55-4D03-9843-2BD0293DC287}">
      <dgm:prSet/>
      <dgm:spPr/>
      <dgm:t>
        <a:bodyPr/>
        <a:lstStyle/>
        <a:p>
          <a:pPr algn="l"/>
          <a:endParaRPr lang="en-US" sz="2400"/>
        </a:p>
      </dgm:t>
    </dgm:pt>
    <dgm:pt modelId="{8A756444-2352-4B4E-A15C-CA3AFC5300CC}" type="sibTrans" cxnId="{1350C051-5F55-4D03-9843-2BD0293DC287}">
      <dgm:prSet/>
      <dgm:spPr/>
      <dgm:t>
        <a:bodyPr/>
        <a:lstStyle/>
        <a:p>
          <a:pPr algn="l"/>
          <a:endParaRPr lang="en-US" sz="2400"/>
        </a:p>
      </dgm:t>
    </dgm:pt>
    <dgm:pt modelId="{5024D95D-BB3F-4795-BB0A-DC2CEE6631BB}">
      <dgm:prSet custT="1"/>
      <dgm:spPr/>
      <dgm:t>
        <a:bodyPr anchor="ctr"/>
        <a:lstStyle/>
        <a:p>
          <a:pPr algn="l"/>
          <a:r>
            <a:rPr lang="en-US" sz="2400" dirty="0"/>
            <a:t>3. What can we expect from COP26?</a:t>
          </a:r>
        </a:p>
      </dgm:t>
    </dgm:pt>
    <dgm:pt modelId="{21B18184-5092-4074-B815-B0DB3133F4D6}" type="parTrans" cxnId="{E8F5EA39-B067-471D-AF08-DC464AA7D4EE}">
      <dgm:prSet/>
      <dgm:spPr/>
      <dgm:t>
        <a:bodyPr/>
        <a:lstStyle/>
        <a:p>
          <a:pPr algn="l"/>
          <a:endParaRPr lang="en-US" sz="2400"/>
        </a:p>
      </dgm:t>
    </dgm:pt>
    <dgm:pt modelId="{345C3748-8227-4855-A49A-4A5BF49502C3}" type="sibTrans" cxnId="{E8F5EA39-B067-471D-AF08-DC464AA7D4EE}">
      <dgm:prSet/>
      <dgm:spPr/>
      <dgm:t>
        <a:bodyPr/>
        <a:lstStyle/>
        <a:p>
          <a:pPr algn="l"/>
          <a:endParaRPr lang="en-US" sz="2400"/>
        </a:p>
      </dgm:t>
    </dgm:pt>
    <dgm:pt modelId="{87E6E4F2-7E17-4B72-8D66-42D091C2CC2B}" type="pres">
      <dgm:prSet presAssocID="{EBA8E43F-1986-4A7D-AD04-DE9EC1428EF2}" presName="vert0" presStyleCnt="0">
        <dgm:presLayoutVars>
          <dgm:dir/>
          <dgm:animOne val="branch"/>
          <dgm:animLvl val="lvl"/>
        </dgm:presLayoutVars>
      </dgm:prSet>
      <dgm:spPr/>
    </dgm:pt>
    <dgm:pt modelId="{05ADD883-535E-4A8D-B07F-4E8710103615}" type="pres">
      <dgm:prSet presAssocID="{F710C07D-EC59-4B97-8882-C07D6CD9A4EB}" presName="thickLine" presStyleLbl="alignNode1" presStyleIdx="0" presStyleCnt="3"/>
      <dgm:spPr/>
    </dgm:pt>
    <dgm:pt modelId="{1B69AC58-C0B8-4DE4-9FA9-30448430848B}" type="pres">
      <dgm:prSet presAssocID="{F710C07D-EC59-4B97-8882-C07D6CD9A4EB}" presName="horz1" presStyleCnt="0"/>
      <dgm:spPr/>
    </dgm:pt>
    <dgm:pt modelId="{6D2A9BD7-A90D-4793-90A9-E51537A428ED}" type="pres">
      <dgm:prSet presAssocID="{F710C07D-EC59-4B97-8882-C07D6CD9A4EB}" presName="tx1" presStyleLbl="revTx" presStyleIdx="0" presStyleCnt="3"/>
      <dgm:spPr/>
    </dgm:pt>
    <dgm:pt modelId="{4CFD94D8-FA86-42EF-9546-A77A86929F88}" type="pres">
      <dgm:prSet presAssocID="{F710C07D-EC59-4B97-8882-C07D6CD9A4EB}" presName="vert1" presStyleCnt="0"/>
      <dgm:spPr/>
    </dgm:pt>
    <dgm:pt modelId="{A094BDCC-DBBC-4F98-B305-2C6702CB3E5D}" type="pres">
      <dgm:prSet presAssocID="{D41D5A5F-9B7C-46D9-8D8F-DE8A000E87B5}" presName="thickLine" presStyleLbl="alignNode1" presStyleIdx="1" presStyleCnt="3"/>
      <dgm:spPr/>
    </dgm:pt>
    <dgm:pt modelId="{B23FCB67-1AE9-44D3-BA5B-679AE69B00C5}" type="pres">
      <dgm:prSet presAssocID="{D41D5A5F-9B7C-46D9-8D8F-DE8A000E87B5}" presName="horz1" presStyleCnt="0"/>
      <dgm:spPr/>
    </dgm:pt>
    <dgm:pt modelId="{95A28EC8-F266-4647-8D73-A44709DD93D6}" type="pres">
      <dgm:prSet presAssocID="{D41D5A5F-9B7C-46D9-8D8F-DE8A000E87B5}" presName="tx1" presStyleLbl="revTx" presStyleIdx="1" presStyleCnt="3"/>
      <dgm:spPr/>
    </dgm:pt>
    <dgm:pt modelId="{800D5097-42FC-4B70-BD4C-AAC9CCBCA104}" type="pres">
      <dgm:prSet presAssocID="{D41D5A5F-9B7C-46D9-8D8F-DE8A000E87B5}" presName="vert1" presStyleCnt="0"/>
      <dgm:spPr/>
    </dgm:pt>
    <dgm:pt modelId="{BB7D412B-30C0-4AF6-8C81-8A63FBA257B4}" type="pres">
      <dgm:prSet presAssocID="{5024D95D-BB3F-4795-BB0A-DC2CEE6631BB}" presName="thickLine" presStyleLbl="alignNode1" presStyleIdx="2" presStyleCnt="3"/>
      <dgm:spPr/>
    </dgm:pt>
    <dgm:pt modelId="{CF3F5BC3-A6B1-4D2A-8699-300089BA11E3}" type="pres">
      <dgm:prSet presAssocID="{5024D95D-BB3F-4795-BB0A-DC2CEE6631BB}" presName="horz1" presStyleCnt="0"/>
      <dgm:spPr/>
    </dgm:pt>
    <dgm:pt modelId="{1776C437-A160-4EC4-99CD-6A30BE234C78}" type="pres">
      <dgm:prSet presAssocID="{5024D95D-BB3F-4795-BB0A-DC2CEE6631BB}" presName="tx1" presStyleLbl="revTx" presStyleIdx="2" presStyleCnt="3"/>
      <dgm:spPr/>
    </dgm:pt>
    <dgm:pt modelId="{87890198-AFEB-4340-92ED-9470B6F9AFE0}" type="pres">
      <dgm:prSet presAssocID="{5024D95D-BB3F-4795-BB0A-DC2CEE6631BB}" presName="vert1" presStyleCnt="0"/>
      <dgm:spPr/>
    </dgm:pt>
  </dgm:ptLst>
  <dgm:cxnLst>
    <dgm:cxn modelId="{E8F5EA39-B067-471D-AF08-DC464AA7D4EE}" srcId="{EBA8E43F-1986-4A7D-AD04-DE9EC1428EF2}" destId="{5024D95D-BB3F-4795-BB0A-DC2CEE6631BB}" srcOrd="2" destOrd="0" parTransId="{21B18184-5092-4074-B815-B0DB3133F4D6}" sibTransId="{345C3748-8227-4855-A49A-4A5BF49502C3}"/>
    <dgm:cxn modelId="{6EAD083A-6D15-4744-AB85-8565E7F48183}" type="presOf" srcId="{EBA8E43F-1986-4A7D-AD04-DE9EC1428EF2}" destId="{87E6E4F2-7E17-4B72-8D66-42D091C2CC2B}" srcOrd="0" destOrd="0" presId="urn:microsoft.com/office/officeart/2008/layout/LinedList"/>
    <dgm:cxn modelId="{492A873F-E6F8-4E5F-B8DF-3034783FB0CA}" type="presOf" srcId="{F710C07D-EC59-4B97-8882-C07D6CD9A4EB}" destId="{6D2A9BD7-A90D-4793-90A9-E51537A428ED}" srcOrd="0" destOrd="0" presId="urn:microsoft.com/office/officeart/2008/layout/LinedList"/>
    <dgm:cxn modelId="{64BF5541-1A60-49DF-ABFF-5882AFCC1BAC}" type="presOf" srcId="{D41D5A5F-9B7C-46D9-8D8F-DE8A000E87B5}" destId="{95A28EC8-F266-4647-8D73-A44709DD93D6}" srcOrd="0" destOrd="0" presId="urn:microsoft.com/office/officeart/2008/layout/LinedList"/>
    <dgm:cxn modelId="{80B99147-B55B-4490-B88D-84089129CEF0}" srcId="{EBA8E43F-1986-4A7D-AD04-DE9EC1428EF2}" destId="{F710C07D-EC59-4B97-8882-C07D6CD9A4EB}" srcOrd="0" destOrd="0" parTransId="{F75ED80C-4CD1-495C-8543-B2D9B5105781}" sibTransId="{7244642A-5D32-4999-91F7-817E6E433B05}"/>
    <dgm:cxn modelId="{1350C051-5F55-4D03-9843-2BD0293DC287}" srcId="{EBA8E43F-1986-4A7D-AD04-DE9EC1428EF2}" destId="{D41D5A5F-9B7C-46D9-8D8F-DE8A000E87B5}" srcOrd="1" destOrd="0" parTransId="{8A9F0465-0759-48BB-8927-31E121261B4B}" sibTransId="{8A756444-2352-4B4E-A15C-CA3AFC5300CC}"/>
    <dgm:cxn modelId="{FD5DAED1-3F6D-4E7C-98CA-360D81C9B1D1}" type="presOf" srcId="{5024D95D-BB3F-4795-BB0A-DC2CEE6631BB}" destId="{1776C437-A160-4EC4-99CD-6A30BE234C78}" srcOrd="0" destOrd="0" presId="urn:microsoft.com/office/officeart/2008/layout/LinedList"/>
    <dgm:cxn modelId="{FFFD4E08-538D-46F4-8EC4-7338C4E8483E}" type="presParOf" srcId="{87E6E4F2-7E17-4B72-8D66-42D091C2CC2B}" destId="{05ADD883-535E-4A8D-B07F-4E8710103615}" srcOrd="0" destOrd="0" presId="urn:microsoft.com/office/officeart/2008/layout/LinedList"/>
    <dgm:cxn modelId="{39656274-9F17-4529-B398-8B695A8FB2D4}" type="presParOf" srcId="{87E6E4F2-7E17-4B72-8D66-42D091C2CC2B}" destId="{1B69AC58-C0B8-4DE4-9FA9-30448430848B}" srcOrd="1" destOrd="0" presId="urn:microsoft.com/office/officeart/2008/layout/LinedList"/>
    <dgm:cxn modelId="{B703495E-2486-4B45-9110-3FFB84EC08AD}" type="presParOf" srcId="{1B69AC58-C0B8-4DE4-9FA9-30448430848B}" destId="{6D2A9BD7-A90D-4793-90A9-E51537A428ED}" srcOrd="0" destOrd="0" presId="urn:microsoft.com/office/officeart/2008/layout/LinedList"/>
    <dgm:cxn modelId="{F2FEDE9F-B75D-4E81-94BE-3126A11D1123}" type="presParOf" srcId="{1B69AC58-C0B8-4DE4-9FA9-30448430848B}" destId="{4CFD94D8-FA86-42EF-9546-A77A86929F88}" srcOrd="1" destOrd="0" presId="urn:microsoft.com/office/officeart/2008/layout/LinedList"/>
    <dgm:cxn modelId="{1916973C-67CD-44E3-BFEA-0016A179C928}" type="presParOf" srcId="{87E6E4F2-7E17-4B72-8D66-42D091C2CC2B}" destId="{A094BDCC-DBBC-4F98-B305-2C6702CB3E5D}" srcOrd="2" destOrd="0" presId="urn:microsoft.com/office/officeart/2008/layout/LinedList"/>
    <dgm:cxn modelId="{89AA412B-038C-4752-A705-2F31449F64A5}" type="presParOf" srcId="{87E6E4F2-7E17-4B72-8D66-42D091C2CC2B}" destId="{B23FCB67-1AE9-44D3-BA5B-679AE69B00C5}" srcOrd="3" destOrd="0" presId="urn:microsoft.com/office/officeart/2008/layout/LinedList"/>
    <dgm:cxn modelId="{CE50948C-8D95-4EBC-8A18-C9CC1911DB78}" type="presParOf" srcId="{B23FCB67-1AE9-44D3-BA5B-679AE69B00C5}" destId="{95A28EC8-F266-4647-8D73-A44709DD93D6}" srcOrd="0" destOrd="0" presId="urn:microsoft.com/office/officeart/2008/layout/LinedList"/>
    <dgm:cxn modelId="{D3D64F51-B4EA-4C8B-BF00-995686344B1F}" type="presParOf" srcId="{B23FCB67-1AE9-44D3-BA5B-679AE69B00C5}" destId="{800D5097-42FC-4B70-BD4C-AAC9CCBCA104}" srcOrd="1" destOrd="0" presId="urn:microsoft.com/office/officeart/2008/layout/LinedList"/>
    <dgm:cxn modelId="{6A334829-8046-421A-94CC-9E126E9A224D}" type="presParOf" srcId="{87E6E4F2-7E17-4B72-8D66-42D091C2CC2B}" destId="{BB7D412B-30C0-4AF6-8C81-8A63FBA257B4}" srcOrd="4" destOrd="0" presId="urn:microsoft.com/office/officeart/2008/layout/LinedList"/>
    <dgm:cxn modelId="{A8557985-E686-4AE4-A53D-A2E030B3D340}" type="presParOf" srcId="{87E6E4F2-7E17-4B72-8D66-42D091C2CC2B}" destId="{CF3F5BC3-A6B1-4D2A-8699-300089BA11E3}" srcOrd="5" destOrd="0" presId="urn:microsoft.com/office/officeart/2008/layout/LinedList"/>
    <dgm:cxn modelId="{D5B8EB08-314D-4B6C-B1AE-08BA44152939}" type="presParOf" srcId="{CF3F5BC3-A6B1-4D2A-8699-300089BA11E3}" destId="{1776C437-A160-4EC4-99CD-6A30BE234C78}" srcOrd="0" destOrd="0" presId="urn:microsoft.com/office/officeart/2008/layout/LinedList"/>
    <dgm:cxn modelId="{D52FD744-9E14-4AF0-8D01-71FE7BF7526C}" type="presParOf" srcId="{CF3F5BC3-A6B1-4D2A-8699-300089BA11E3}" destId="{87890198-AFEB-4340-92ED-9470B6F9AF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8E047-5A44-4302-B5D9-E47D83839D5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C071D2D-AF22-4090-8A58-C259C54AE4C4}">
      <dgm:prSet custT="1"/>
      <dgm:spPr/>
      <dgm:t>
        <a:bodyPr/>
        <a:lstStyle/>
        <a:p>
          <a:r>
            <a:rPr lang="en-US" sz="1600" dirty="0"/>
            <a:t>Ocean – Sea Level Rise</a:t>
          </a:r>
        </a:p>
      </dgm:t>
    </dgm:pt>
    <dgm:pt modelId="{B9E6F714-36CB-4624-9664-7D3E3490F800}" type="parTrans" cxnId="{5CA3F8F2-069B-47D7-A552-B405894D95EF}">
      <dgm:prSet/>
      <dgm:spPr/>
      <dgm:t>
        <a:bodyPr/>
        <a:lstStyle/>
        <a:p>
          <a:endParaRPr lang="en-US" sz="2400"/>
        </a:p>
      </dgm:t>
    </dgm:pt>
    <dgm:pt modelId="{0784A8A3-9EDD-4DDA-82BE-FB195F95B9F0}" type="sibTrans" cxnId="{5CA3F8F2-069B-47D7-A552-B405894D95EF}">
      <dgm:prSet/>
      <dgm:spPr/>
      <dgm:t>
        <a:bodyPr/>
        <a:lstStyle/>
        <a:p>
          <a:endParaRPr lang="en-US" sz="2000"/>
        </a:p>
      </dgm:t>
    </dgm:pt>
    <dgm:pt modelId="{77DEA7BF-E8C4-4BD0-8D25-B8FEF3D47F72}">
      <dgm:prSet custT="1"/>
      <dgm:spPr/>
      <dgm:t>
        <a:bodyPr/>
        <a:lstStyle/>
        <a:p>
          <a:r>
            <a:rPr lang="en-US" sz="1600" dirty="0"/>
            <a:t>Climate – Hot Extremes</a:t>
          </a:r>
        </a:p>
      </dgm:t>
    </dgm:pt>
    <dgm:pt modelId="{1B5A8830-B477-421F-BE2C-F7BF6E97A6A4}" type="parTrans" cxnId="{5A40C98B-6B9C-4846-A8AE-D4A7E90EDC6E}">
      <dgm:prSet/>
      <dgm:spPr/>
      <dgm:t>
        <a:bodyPr/>
        <a:lstStyle/>
        <a:p>
          <a:endParaRPr lang="en-US" sz="2400"/>
        </a:p>
      </dgm:t>
    </dgm:pt>
    <dgm:pt modelId="{A9D27405-FAF5-4241-81F0-FB66DD945EF0}" type="sibTrans" cxnId="{5A40C98B-6B9C-4846-A8AE-D4A7E90EDC6E}">
      <dgm:prSet/>
      <dgm:spPr/>
      <dgm:t>
        <a:bodyPr/>
        <a:lstStyle/>
        <a:p>
          <a:endParaRPr lang="en-US" sz="2000"/>
        </a:p>
      </dgm:t>
    </dgm:pt>
    <dgm:pt modelId="{7C38E9EC-C1E9-4ED1-A04E-0C4A6FE89407}">
      <dgm:prSet custT="1"/>
      <dgm:spPr/>
      <dgm:t>
        <a:bodyPr/>
        <a:lstStyle/>
        <a:p>
          <a:r>
            <a:rPr lang="en-US" sz="1600" dirty="0"/>
            <a:t>Rain – Heavy Precipitation</a:t>
          </a:r>
        </a:p>
      </dgm:t>
    </dgm:pt>
    <dgm:pt modelId="{040B55F9-2B26-4DD6-9F1B-8F606451474F}" type="parTrans" cxnId="{199E18B1-96C4-48B3-8DC6-4CA4844383FD}">
      <dgm:prSet/>
      <dgm:spPr/>
      <dgm:t>
        <a:bodyPr/>
        <a:lstStyle/>
        <a:p>
          <a:endParaRPr lang="en-US" sz="2400"/>
        </a:p>
      </dgm:t>
    </dgm:pt>
    <dgm:pt modelId="{8F7146E2-BBF1-4ABC-B100-238694EC7091}" type="sibTrans" cxnId="{199E18B1-96C4-48B3-8DC6-4CA4844383FD}">
      <dgm:prSet/>
      <dgm:spPr/>
      <dgm:t>
        <a:bodyPr/>
        <a:lstStyle/>
        <a:p>
          <a:endParaRPr lang="en-US" sz="2000"/>
        </a:p>
      </dgm:t>
    </dgm:pt>
    <dgm:pt modelId="{9B6AAE7B-CFCA-4A7D-9E93-0DEE3FD26D66}">
      <dgm:prSet custT="1"/>
      <dgm:spPr/>
      <dgm:t>
        <a:bodyPr/>
        <a:lstStyle/>
        <a:p>
          <a:r>
            <a:rPr lang="en-US" sz="1600" dirty="0"/>
            <a:t>Drought – Precipitation Deficits</a:t>
          </a:r>
        </a:p>
      </dgm:t>
    </dgm:pt>
    <dgm:pt modelId="{0788172B-1F4E-4C7B-8F87-AFCF935A356C}" type="parTrans" cxnId="{7D401774-7D00-4FEB-97AD-303A96E5E2D9}">
      <dgm:prSet/>
      <dgm:spPr/>
      <dgm:t>
        <a:bodyPr/>
        <a:lstStyle/>
        <a:p>
          <a:endParaRPr lang="en-US" sz="2400"/>
        </a:p>
      </dgm:t>
    </dgm:pt>
    <dgm:pt modelId="{02754B48-6CA9-47B4-8074-0F5AAD5AAAE3}" type="sibTrans" cxnId="{7D401774-7D00-4FEB-97AD-303A96E5E2D9}">
      <dgm:prSet/>
      <dgm:spPr/>
      <dgm:t>
        <a:bodyPr/>
        <a:lstStyle/>
        <a:p>
          <a:endParaRPr lang="en-US" sz="2000"/>
        </a:p>
      </dgm:t>
    </dgm:pt>
    <dgm:pt modelId="{6948A082-C688-4937-873B-50F69C7EB8B5}">
      <dgm:prSet custT="1"/>
      <dgm:spPr/>
      <dgm:t>
        <a:bodyPr/>
        <a:lstStyle/>
        <a:p>
          <a:r>
            <a:rPr lang="en-US" sz="1200" dirty="0"/>
            <a:t>A slower rate of sea level rise enables greater opportunities for adaptation in the human and ecological systems of small islands, low-lying coastal areas and deltas</a:t>
          </a:r>
        </a:p>
      </dgm:t>
    </dgm:pt>
    <dgm:pt modelId="{A6AA073B-B5A3-4DAE-A356-01416DD16857}" type="parTrans" cxnId="{5A26ADE5-AE52-4553-A0BD-73D61032FFDB}">
      <dgm:prSet/>
      <dgm:spPr/>
      <dgm:t>
        <a:bodyPr/>
        <a:lstStyle/>
        <a:p>
          <a:endParaRPr lang="en-US" sz="2400"/>
        </a:p>
      </dgm:t>
    </dgm:pt>
    <dgm:pt modelId="{1D640846-82FD-48FC-88AE-257EA76CCF19}" type="sibTrans" cxnId="{5A26ADE5-AE52-4553-A0BD-73D61032FFDB}">
      <dgm:prSet/>
      <dgm:spPr/>
      <dgm:t>
        <a:bodyPr/>
        <a:lstStyle/>
        <a:p>
          <a:endParaRPr lang="en-US" sz="2000"/>
        </a:p>
      </dgm:t>
    </dgm:pt>
    <dgm:pt modelId="{DCDCF3E0-E82B-4B9C-BDF2-89B8F304F4E5}">
      <dgm:prSet custT="1"/>
      <dgm:spPr/>
      <dgm:t>
        <a:bodyPr/>
        <a:lstStyle/>
        <a:p>
          <a:r>
            <a:rPr lang="en-US" sz="1200" dirty="0"/>
            <a:t>Climate-related risks to </a:t>
          </a:r>
          <a:r>
            <a:rPr lang="en-US" sz="1200" b="1" dirty="0">
              <a:solidFill>
                <a:schemeClr val="tx2"/>
              </a:solidFill>
            </a:rPr>
            <a:t>health, livelihoods, food security, water supply, human security, and economic growth </a:t>
          </a:r>
          <a:r>
            <a:rPr lang="en-US" sz="1200" dirty="0"/>
            <a:t>are projected to increase with global warming of 1.5°C and increase further with 2°C.</a:t>
          </a:r>
        </a:p>
      </dgm:t>
    </dgm:pt>
    <dgm:pt modelId="{6CB54DFF-1551-495C-9B94-5C594B7EE352}" type="parTrans" cxnId="{4A008A1B-6D9E-40EB-A162-98DE2A14F8AB}">
      <dgm:prSet/>
      <dgm:spPr/>
      <dgm:t>
        <a:bodyPr/>
        <a:lstStyle/>
        <a:p>
          <a:endParaRPr lang="en-US" sz="2400"/>
        </a:p>
      </dgm:t>
    </dgm:pt>
    <dgm:pt modelId="{E9665FC0-BAAD-4B88-8359-BED2BFD29EB0}" type="sibTrans" cxnId="{4A008A1B-6D9E-40EB-A162-98DE2A14F8AB}">
      <dgm:prSet/>
      <dgm:spPr/>
      <dgm:t>
        <a:bodyPr/>
        <a:lstStyle/>
        <a:p>
          <a:endParaRPr lang="en-US" sz="2000"/>
        </a:p>
      </dgm:t>
    </dgm:pt>
    <dgm:pt modelId="{3635F419-70ED-4D82-9C28-87127CD86AA9}">
      <dgm:prSet custT="1"/>
      <dgm:spPr/>
      <dgm:t>
        <a:bodyPr/>
        <a:lstStyle/>
        <a:p>
          <a:pPr>
            <a:buClrTx/>
            <a:buSzTx/>
            <a:buFontTx/>
            <a:buChar char="-"/>
          </a:pPr>
          <a:r>
            <a:rPr lang="en-US" sz="1200" dirty="0"/>
            <a:t>Limiting global warming to 1.5°C limits risks of increased heavy precipitation events on a global and regional scale compared to 2°C. Including </a:t>
          </a:r>
          <a:r>
            <a:rPr lang="en-US" sz="1200" b="1" dirty="0">
              <a:solidFill>
                <a:schemeClr val="tx2"/>
              </a:solidFill>
            </a:rPr>
            <a:t>tropical cyclones </a:t>
          </a:r>
        </a:p>
      </dgm:t>
    </dgm:pt>
    <dgm:pt modelId="{25BF688D-E4CE-4093-9264-15B628971E83}" type="parTrans" cxnId="{AED06D21-780D-43AB-8838-20B51300402C}">
      <dgm:prSet/>
      <dgm:spPr/>
      <dgm:t>
        <a:bodyPr/>
        <a:lstStyle/>
        <a:p>
          <a:endParaRPr lang="en-US" sz="2400"/>
        </a:p>
      </dgm:t>
    </dgm:pt>
    <dgm:pt modelId="{EED9B13E-3692-449E-941E-3726212A115B}" type="sibTrans" cxnId="{AED06D21-780D-43AB-8838-20B51300402C}">
      <dgm:prSet/>
      <dgm:spPr/>
      <dgm:t>
        <a:bodyPr/>
        <a:lstStyle/>
        <a:p>
          <a:endParaRPr lang="en-US" sz="2000"/>
        </a:p>
      </dgm:t>
    </dgm:pt>
    <dgm:pt modelId="{E0763294-7DCA-4E6E-9FDC-02252C3C49AC}">
      <dgm:prSet custT="1"/>
      <dgm:spPr/>
      <dgm:t>
        <a:bodyPr/>
        <a:lstStyle/>
        <a:p>
          <a:r>
            <a:rPr lang="en-US" sz="1600" dirty="0"/>
            <a:t>Land – Biodiversity Threats</a:t>
          </a:r>
        </a:p>
      </dgm:t>
    </dgm:pt>
    <dgm:pt modelId="{34B0B92B-69E9-4FFA-B20F-8B9FFDFF0220}" type="parTrans" cxnId="{FCC1A6A4-61FC-4974-88ED-69D3FB2A8BD0}">
      <dgm:prSet/>
      <dgm:spPr/>
      <dgm:t>
        <a:bodyPr/>
        <a:lstStyle/>
        <a:p>
          <a:endParaRPr lang="en-US" sz="2400"/>
        </a:p>
      </dgm:t>
    </dgm:pt>
    <dgm:pt modelId="{3B08D892-7955-4F31-9B78-4838AF6CD2B9}" type="sibTrans" cxnId="{FCC1A6A4-61FC-4974-88ED-69D3FB2A8BD0}">
      <dgm:prSet/>
      <dgm:spPr/>
      <dgm:t>
        <a:bodyPr/>
        <a:lstStyle/>
        <a:p>
          <a:endParaRPr lang="en-US" sz="2000"/>
        </a:p>
      </dgm:t>
    </dgm:pt>
    <dgm:pt modelId="{20A89F1A-3FD2-41F6-884F-07F7FFB087A6}">
      <dgm:prSet custT="1"/>
      <dgm:spPr/>
      <dgm:t>
        <a:bodyPr/>
        <a:lstStyle/>
        <a:p>
          <a:r>
            <a:rPr lang="en-US" sz="1200" dirty="0"/>
            <a:t>Impacts on biodiversity and ecosystems (e.g., </a:t>
          </a:r>
          <a:r>
            <a:rPr lang="en-US" sz="1200" b="1" dirty="0">
              <a:solidFill>
                <a:schemeClr val="tx2"/>
              </a:solidFill>
            </a:rPr>
            <a:t>species loss and extinction</a:t>
          </a:r>
          <a:r>
            <a:rPr lang="en-US" sz="1200" dirty="0"/>
            <a:t>), are lower at 1.5°C</a:t>
          </a:r>
        </a:p>
      </dgm:t>
    </dgm:pt>
    <dgm:pt modelId="{010CA732-3CD0-4868-874C-CE14243D12D8}" type="parTrans" cxnId="{4FE237E0-1D8A-4B04-A62A-72C121B56191}">
      <dgm:prSet/>
      <dgm:spPr/>
      <dgm:t>
        <a:bodyPr/>
        <a:lstStyle/>
        <a:p>
          <a:endParaRPr lang="en-US" sz="2400"/>
        </a:p>
      </dgm:t>
    </dgm:pt>
    <dgm:pt modelId="{AFE8709E-2D9D-489C-A1F3-74888F81C9B9}" type="sibTrans" cxnId="{4FE237E0-1D8A-4B04-A62A-72C121B56191}">
      <dgm:prSet/>
      <dgm:spPr/>
      <dgm:t>
        <a:bodyPr/>
        <a:lstStyle/>
        <a:p>
          <a:endParaRPr lang="en-US" sz="2000"/>
        </a:p>
      </dgm:t>
    </dgm:pt>
    <dgm:pt modelId="{88BA8DF9-2C17-4145-986F-C13397F3E92B}">
      <dgm:prSet custT="1"/>
      <dgm:spPr/>
      <dgm:t>
        <a:bodyPr/>
        <a:lstStyle/>
        <a:p>
          <a:r>
            <a:rPr lang="en-US" sz="1200" dirty="0"/>
            <a:t>Limiting global warming to 1.5°C will lower the impacts on terrestrial, freshwater and coastal ecosystems and to retain more of their services to humans</a:t>
          </a:r>
        </a:p>
      </dgm:t>
    </dgm:pt>
    <dgm:pt modelId="{1F35C312-4EE3-4707-AB6B-A5A6CF0F443B}" type="parTrans" cxnId="{9073A965-9478-4E73-BE1E-976783449C20}">
      <dgm:prSet/>
      <dgm:spPr/>
      <dgm:t>
        <a:bodyPr/>
        <a:lstStyle/>
        <a:p>
          <a:endParaRPr lang="en-US" sz="2400"/>
        </a:p>
      </dgm:t>
    </dgm:pt>
    <dgm:pt modelId="{01470A9D-7F22-4F88-963B-9F5059ED6E4E}" type="sibTrans" cxnId="{9073A965-9478-4E73-BE1E-976783449C20}">
      <dgm:prSet/>
      <dgm:spPr/>
      <dgm:t>
        <a:bodyPr/>
        <a:lstStyle/>
        <a:p>
          <a:endParaRPr lang="en-US" sz="2000"/>
        </a:p>
      </dgm:t>
    </dgm:pt>
    <dgm:pt modelId="{CBBA6D16-9ADC-43E8-A90F-C4995927F942}">
      <dgm:prSet custT="1"/>
      <dgm:spPr/>
      <dgm:t>
        <a:bodyPr/>
        <a:lstStyle/>
        <a:p>
          <a:pPr>
            <a:buClrTx/>
            <a:buSzTx/>
            <a:buFont typeface="Arial" panose="020B0604020202020204" pitchFamily="34" charset="0"/>
            <a:buChar char="•"/>
          </a:pPr>
          <a:r>
            <a:rPr lang="en-US" sz="1200" dirty="0"/>
            <a:t>By 2100, global mean sea level rise is to be </a:t>
          </a:r>
          <a:r>
            <a:rPr lang="en-US" sz="1200" b="1" dirty="0">
              <a:solidFill>
                <a:schemeClr val="tx2"/>
              </a:solidFill>
            </a:rPr>
            <a:t>0.1 metre lower </a:t>
          </a:r>
          <a:r>
            <a:rPr lang="en-US" sz="1200" dirty="0"/>
            <a:t>at 1.5°C compared to 2°C</a:t>
          </a:r>
        </a:p>
      </dgm:t>
    </dgm:pt>
    <dgm:pt modelId="{D1117D7A-6715-455C-BA44-64C20B54F7BC}" type="sibTrans" cxnId="{CA2811C8-29DF-4861-B6AE-0B7D5796EF47}">
      <dgm:prSet/>
      <dgm:spPr/>
      <dgm:t>
        <a:bodyPr/>
        <a:lstStyle/>
        <a:p>
          <a:endParaRPr lang="en-US" sz="2000"/>
        </a:p>
      </dgm:t>
    </dgm:pt>
    <dgm:pt modelId="{B398539A-C6B3-47CB-BD0A-3BF52CE33890}" type="parTrans" cxnId="{CA2811C8-29DF-4861-B6AE-0B7D5796EF47}">
      <dgm:prSet/>
      <dgm:spPr/>
      <dgm:t>
        <a:bodyPr/>
        <a:lstStyle/>
        <a:p>
          <a:endParaRPr lang="en-US" sz="2400"/>
        </a:p>
      </dgm:t>
    </dgm:pt>
    <dgm:pt modelId="{5D3C18B6-8DA5-4E75-9D34-C64F0C4DD950}">
      <dgm:prSet custT="1"/>
      <dgm:spPr/>
      <dgm:t>
        <a:bodyPr/>
        <a:lstStyle/>
        <a:p>
          <a:pPr>
            <a:buClrTx/>
            <a:buSzTx/>
            <a:buFontTx/>
            <a:buChar char="-"/>
          </a:pPr>
          <a:r>
            <a:rPr lang="en-US" sz="1200" dirty="0"/>
            <a:t>Regions most at risk have </a:t>
          </a:r>
          <a:r>
            <a:rPr lang="en-US" sz="1200" b="1" dirty="0">
              <a:solidFill>
                <a:schemeClr val="tx2"/>
              </a:solidFill>
            </a:rPr>
            <a:t>high-latitude or are mountainous</a:t>
          </a:r>
        </a:p>
      </dgm:t>
    </dgm:pt>
    <dgm:pt modelId="{373DABFB-58D3-4D5A-B182-04EB7A419E24}" type="parTrans" cxnId="{2BCF8C2C-C030-4D9A-AFF5-27739F5BC9EA}">
      <dgm:prSet/>
      <dgm:spPr/>
      <dgm:t>
        <a:bodyPr/>
        <a:lstStyle/>
        <a:p>
          <a:endParaRPr lang="en-US" sz="2400"/>
        </a:p>
      </dgm:t>
    </dgm:pt>
    <dgm:pt modelId="{9C25F489-128C-4751-AE5A-86E363AD1F10}" type="sibTrans" cxnId="{2BCF8C2C-C030-4D9A-AFF5-27739F5BC9EA}">
      <dgm:prSet/>
      <dgm:spPr/>
      <dgm:t>
        <a:bodyPr/>
        <a:lstStyle/>
        <a:p>
          <a:endParaRPr lang="en-US" sz="2000"/>
        </a:p>
      </dgm:t>
    </dgm:pt>
    <dgm:pt modelId="{0AF0B691-34A8-427D-AD25-B8BD83BA261F}">
      <dgm:prSet custT="1"/>
      <dgm:spPr/>
      <dgm:t>
        <a:bodyPr/>
        <a:lstStyle/>
        <a:p>
          <a:r>
            <a:rPr lang="en-US" sz="1200" dirty="0"/>
            <a:t>Risks associated with increases in drought frequency and magnitude are projected to be substantially larger at 2°C than at 1.5°C in the </a:t>
          </a:r>
          <a:r>
            <a:rPr lang="en-US" sz="1200" b="1" dirty="0">
              <a:solidFill>
                <a:schemeClr val="tx2"/>
              </a:solidFill>
            </a:rPr>
            <a:t>Mediterranean region</a:t>
          </a:r>
          <a:r>
            <a:rPr lang="en-US" sz="1200" dirty="0"/>
            <a:t>.</a:t>
          </a:r>
        </a:p>
      </dgm:t>
    </dgm:pt>
    <dgm:pt modelId="{2C559B48-6C19-45C7-A259-5FA005A57629}" type="parTrans" cxnId="{44ACD37E-E599-4A06-A793-9C4ADBCA5C65}">
      <dgm:prSet/>
      <dgm:spPr/>
      <dgm:t>
        <a:bodyPr/>
        <a:lstStyle/>
        <a:p>
          <a:endParaRPr lang="en-US" sz="2400"/>
        </a:p>
      </dgm:t>
    </dgm:pt>
    <dgm:pt modelId="{F901E975-987E-43D2-908E-4791EF49D86F}" type="sibTrans" cxnId="{44ACD37E-E599-4A06-A793-9C4ADBCA5C65}">
      <dgm:prSet/>
      <dgm:spPr/>
      <dgm:t>
        <a:bodyPr/>
        <a:lstStyle/>
        <a:p>
          <a:endParaRPr lang="en-US" sz="2000"/>
        </a:p>
      </dgm:t>
    </dgm:pt>
    <dgm:pt modelId="{66EEE64D-916C-4BE0-AA39-DD30F21D3633}" type="pres">
      <dgm:prSet presAssocID="{C418E047-5A44-4302-B5D9-E47D83839D5A}" presName="linear" presStyleCnt="0">
        <dgm:presLayoutVars>
          <dgm:dir/>
          <dgm:animLvl val="lvl"/>
          <dgm:resizeHandles val="exact"/>
        </dgm:presLayoutVars>
      </dgm:prSet>
      <dgm:spPr/>
    </dgm:pt>
    <dgm:pt modelId="{D882104E-D747-4250-A8F3-8890D4FB0CF7}" type="pres">
      <dgm:prSet presAssocID="{9C071D2D-AF22-4090-8A58-C259C54AE4C4}" presName="parentLin" presStyleCnt="0"/>
      <dgm:spPr/>
    </dgm:pt>
    <dgm:pt modelId="{96BE9379-F480-4DD1-AB41-9E7C185C835A}" type="pres">
      <dgm:prSet presAssocID="{9C071D2D-AF22-4090-8A58-C259C54AE4C4}" presName="parentLeftMargin" presStyleLbl="node1" presStyleIdx="0" presStyleCnt="5"/>
      <dgm:spPr/>
    </dgm:pt>
    <dgm:pt modelId="{C5DA91A5-46EC-44FB-87C8-582AA51ED716}" type="pres">
      <dgm:prSet presAssocID="{9C071D2D-AF22-4090-8A58-C259C54AE4C4}" presName="parentText" presStyleLbl="node1" presStyleIdx="0" presStyleCnt="5">
        <dgm:presLayoutVars>
          <dgm:chMax val="0"/>
          <dgm:bulletEnabled val="1"/>
        </dgm:presLayoutVars>
      </dgm:prSet>
      <dgm:spPr/>
    </dgm:pt>
    <dgm:pt modelId="{34AF0F87-CF9F-48C0-A3B9-F9285E0BC723}" type="pres">
      <dgm:prSet presAssocID="{9C071D2D-AF22-4090-8A58-C259C54AE4C4}" presName="negativeSpace" presStyleCnt="0"/>
      <dgm:spPr/>
    </dgm:pt>
    <dgm:pt modelId="{E48DC83F-F998-4E8A-8511-9BACDB613E47}" type="pres">
      <dgm:prSet presAssocID="{9C071D2D-AF22-4090-8A58-C259C54AE4C4}" presName="childText" presStyleLbl="conFgAcc1" presStyleIdx="0" presStyleCnt="5" custLinFactNeighborX="-730">
        <dgm:presLayoutVars>
          <dgm:bulletEnabled val="1"/>
        </dgm:presLayoutVars>
      </dgm:prSet>
      <dgm:spPr/>
    </dgm:pt>
    <dgm:pt modelId="{01B23028-82D6-40F9-97E2-3A8667B3BF6D}" type="pres">
      <dgm:prSet presAssocID="{0784A8A3-9EDD-4DDA-82BE-FB195F95B9F0}" presName="spaceBetweenRectangles" presStyleCnt="0"/>
      <dgm:spPr/>
    </dgm:pt>
    <dgm:pt modelId="{55A6F802-9F9B-4D59-9D76-FA3D5165F716}" type="pres">
      <dgm:prSet presAssocID="{E0763294-7DCA-4E6E-9FDC-02252C3C49AC}" presName="parentLin" presStyleCnt="0"/>
      <dgm:spPr/>
    </dgm:pt>
    <dgm:pt modelId="{D777CBCD-A7CA-4815-88AA-BA0F67AB0AAA}" type="pres">
      <dgm:prSet presAssocID="{E0763294-7DCA-4E6E-9FDC-02252C3C49AC}" presName="parentLeftMargin" presStyleLbl="node1" presStyleIdx="0" presStyleCnt="5"/>
      <dgm:spPr/>
    </dgm:pt>
    <dgm:pt modelId="{867BCC92-3826-4E03-9255-62F523927BAA}" type="pres">
      <dgm:prSet presAssocID="{E0763294-7DCA-4E6E-9FDC-02252C3C49AC}" presName="parentText" presStyleLbl="node1" presStyleIdx="1" presStyleCnt="5">
        <dgm:presLayoutVars>
          <dgm:chMax val="0"/>
          <dgm:bulletEnabled val="1"/>
        </dgm:presLayoutVars>
      </dgm:prSet>
      <dgm:spPr/>
    </dgm:pt>
    <dgm:pt modelId="{DC49CD87-A054-497C-B9AF-8F28C8903FC1}" type="pres">
      <dgm:prSet presAssocID="{E0763294-7DCA-4E6E-9FDC-02252C3C49AC}" presName="negativeSpace" presStyleCnt="0"/>
      <dgm:spPr/>
    </dgm:pt>
    <dgm:pt modelId="{34C927C0-2B5A-4252-9313-EAE8D5EAAE11}" type="pres">
      <dgm:prSet presAssocID="{E0763294-7DCA-4E6E-9FDC-02252C3C49AC}" presName="childText" presStyleLbl="conFgAcc1" presStyleIdx="1" presStyleCnt="5">
        <dgm:presLayoutVars>
          <dgm:bulletEnabled val="1"/>
        </dgm:presLayoutVars>
      </dgm:prSet>
      <dgm:spPr/>
    </dgm:pt>
    <dgm:pt modelId="{6915D44A-FCE4-4CFD-9842-D083B5A1233F}" type="pres">
      <dgm:prSet presAssocID="{3B08D892-7955-4F31-9B78-4838AF6CD2B9}" presName="spaceBetweenRectangles" presStyleCnt="0"/>
      <dgm:spPr/>
    </dgm:pt>
    <dgm:pt modelId="{64E29C49-B3D1-416A-B790-ED4625D08B40}" type="pres">
      <dgm:prSet presAssocID="{77DEA7BF-E8C4-4BD0-8D25-B8FEF3D47F72}" presName="parentLin" presStyleCnt="0"/>
      <dgm:spPr/>
    </dgm:pt>
    <dgm:pt modelId="{F9B6C285-C030-4293-8811-05959DE503A9}" type="pres">
      <dgm:prSet presAssocID="{77DEA7BF-E8C4-4BD0-8D25-B8FEF3D47F72}" presName="parentLeftMargin" presStyleLbl="node1" presStyleIdx="1" presStyleCnt="5"/>
      <dgm:spPr/>
    </dgm:pt>
    <dgm:pt modelId="{6D27DB85-3E65-423F-B05F-7CCD5CA40EA9}" type="pres">
      <dgm:prSet presAssocID="{77DEA7BF-E8C4-4BD0-8D25-B8FEF3D47F72}" presName="parentText" presStyleLbl="node1" presStyleIdx="2" presStyleCnt="5">
        <dgm:presLayoutVars>
          <dgm:chMax val="0"/>
          <dgm:bulletEnabled val="1"/>
        </dgm:presLayoutVars>
      </dgm:prSet>
      <dgm:spPr/>
    </dgm:pt>
    <dgm:pt modelId="{D936BAEA-61A0-48BE-833A-B92884482ACD}" type="pres">
      <dgm:prSet presAssocID="{77DEA7BF-E8C4-4BD0-8D25-B8FEF3D47F72}" presName="negativeSpace" presStyleCnt="0"/>
      <dgm:spPr/>
    </dgm:pt>
    <dgm:pt modelId="{9A9B7AA2-AACA-48D5-B0C3-8EC04881ED1E}" type="pres">
      <dgm:prSet presAssocID="{77DEA7BF-E8C4-4BD0-8D25-B8FEF3D47F72}" presName="childText" presStyleLbl="conFgAcc1" presStyleIdx="2" presStyleCnt="5">
        <dgm:presLayoutVars>
          <dgm:bulletEnabled val="1"/>
        </dgm:presLayoutVars>
      </dgm:prSet>
      <dgm:spPr/>
    </dgm:pt>
    <dgm:pt modelId="{B97E4352-ABE9-46DB-BC58-227EC37FB684}" type="pres">
      <dgm:prSet presAssocID="{A9D27405-FAF5-4241-81F0-FB66DD945EF0}" presName="spaceBetweenRectangles" presStyleCnt="0"/>
      <dgm:spPr/>
    </dgm:pt>
    <dgm:pt modelId="{2BE62510-D8A6-4D74-BC6F-AC83CB37E18A}" type="pres">
      <dgm:prSet presAssocID="{7C38E9EC-C1E9-4ED1-A04E-0C4A6FE89407}" presName="parentLin" presStyleCnt="0"/>
      <dgm:spPr/>
    </dgm:pt>
    <dgm:pt modelId="{8CBB327E-E201-49D2-BA37-144816FB1AE5}" type="pres">
      <dgm:prSet presAssocID="{7C38E9EC-C1E9-4ED1-A04E-0C4A6FE89407}" presName="parentLeftMargin" presStyleLbl="node1" presStyleIdx="2" presStyleCnt="5"/>
      <dgm:spPr/>
    </dgm:pt>
    <dgm:pt modelId="{2E3A106B-6364-4153-BC7C-02AF94234BAD}" type="pres">
      <dgm:prSet presAssocID="{7C38E9EC-C1E9-4ED1-A04E-0C4A6FE89407}" presName="parentText" presStyleLbl="node1" presStyleIdx="3" presStyleCnt="5">
        <dgm:presLayoutVars>
          <dgm:chMax val="0"/>
          <dgm:bulletEnabled val="1"/>
        </dgm:presLayoutVars>
      </dgm:prSet>
      <dgm:spPr/>
    </dgm:pt>
    <dgm:pt modelId="{44102521-3D4F-4D42-BDB9-C6014C9B4B9E}" type="pres">
      <dgm:prSet presAssocID="{7C38E9EC-C1E9-4ED1-A04E-0C4A6FE89407}" presName="negativeSpace" presStyleCnt="0"/>
      <dgm:spPr/>
    </dgm:pt>
    <dgm:pt modelId="{D2D7561D-DE91-404E-ACA0-9DE153BB72DE}" type="pres">
      <dgm:prSet presAssocID="{7C38E9EC-C1E9-4ED1-A04E-0C4A6FE89407}" presName="childText" presStyleLbl="conFgAcc1" presStyleIdx="3" presStyleCnt="5">
        <dgm:presLayoutVars>
          <dgm:bulletEnabled val="1"/>
        </dgm:presLayoutVars>
      </dgm:prSet>
      <dgm:spPr/>
    </dgm:pt>
    <dgm:pt modelId="{FB9C9C28-36D4-4B32-ABE3-88168F516BD5}" type="pres">
      <dgm:prSet presAssocID="{8F7146E2-BBF1-4ABC-B100-238694EC7091}" presName="spaceBetweenRectangles" presStyleCnt="0"/>
      <dgm:spPr/>
    </dgm:pt>
    <dgm:pt modelId="{1A4618D7-CF11-4DC3-9E9C-99F536C47282}" type="pres">
      <dgm:prSet presAssocID="{9B6AAE7B-CFCA-4A7D-9E93-0DEE3FD26D66}" presName="parentLin" presStyleCnt="0"/>
      <dgm:spPr/>
    </dgm:pt>
    <dgm:pt modelId="{EF63716A-E460-42D0-8E9E-1FDB4BCEF187}" type="pres">
      <dgm:prSet presAssocID="{9B6AAE7B-CFCA-4A7D-9E93-0DEE3FD26D66}" presName="parentLeftMargin" presStyleLbl="node1" presStyleIdx="3" presStyleCnt="5"/>
      <dgm:spPr/>
    </dgm:pt>
    <dgm:pt modelId="{7D792AC6-A85A-41B7-8A52-C40A1FC54578}" type="pres">
      <dgm:prSet presAssocID="{9B6AAE7B-CFCA-4A7D-9E93-0DEE3FD26D66}" presName="parentText" presStyleLbl="node1" presStyleIdx="4" presStyleCnt="5">
        <dgm:presLayoutVars>
          <dgm:chMax val="0"/>
          <dgm:bulletEnabled val="1"/>
        </dgm:presLayoutVars>
      </dgm:prSet>
      <dgm:spPr/>
    </dgm:pt>
    <dgm:pt modelId="{195F23D4-9E99-467C-AD6C-CE987FDDCB3C}" type="pres">
      <dgm:prSet presAssocID="{9B6AAE7B-CFCA-4A7D-9E93-0DEE3FD26D66}" presName="negativeSpace" presStyleCnt="0"/>
      <dgm:spPr/>
    </dgm:pt>
    <dgm:pt modelId="{F93C861A-C5D0-4E00-B1A8-CE9DE9D9F098}" type="pres">
      <dgm:prSet presAssocID="{9B6AAE7B-CFCA-4A7D-9E93-0DEE3FD26D66}" presName="childText" presStyleLbl="conFgAcc1" presStyleIdx="4" presStyleCnt="5">
        <dgm:presLayoutVars>
          <dgm:bulletEnabled val="1"/>
        </dgm:presLayoutVars>
      </dgm:prSet>
      <dgm:spPr/>
    </dgm:pt>
  </dgm:ptLst>
  <dgm:cxnLst>
    <dgm:cxn modelId="{BC932B06-25D6-4685-821A-41FA195850ED}" type="presOf" srcId="{E0763294-7DCA-4E6E-9FDC-02252C3C49AC}" destId="{867BCC92-3826-4E03-9255-62F523927BAA}" srcOrd="1" destOrd="0" presId="urn:microsoft.com/office/officeart/2005/8/layout/list1"/>
    <dgm:cxn modelId="{6FEF0913-AF07-4E47-A5C0-43D6217C0B32}" type="presOf" srcId="{6948A082-C688-4937-873B-50F69C7EB8B5}" destId="{E48DC83F-F998-4E8A-8511-9BACDB613E47}" srcOrd="0" destOrd="1" presId="urn:microsoft.com/office/officeart/2005/8/layout/list1"/>
    <dgm:cxn modelId="{4A008A1B-6D9E-40EB-A162-98DE2A14F8AB}" srcId="{77DEA7BF-E8C4-4BD0-8D25-B8FEF3D47F72}" destId="{DCDCF3E0-E82B-4B9C-BDF2-89B8F304F4E5}" srcOrd="0" destOrd="0" parTransId="{6CB54DFF-1551-495C-9B94-5C594B7EE352}" sibTransId="{E9665FC0-BAAD-4B88-8359-BED2BFD29EB0}"/>
    <dgm:cxn modelId="{AED06D21-780D-43AB-8838-20B51300402C}" srcId="{7C38E9EC-C1E9-4ED1-A04E-0C4A6FE89407}" destId="{3635F419-70ED-4D82-9C28-87127CD86AA9}" srcOrd="0" destOrd="0" parTransId="{25BF688D-E4CE-4093-9264-15B628971E83}" sibTransId="{EED9B13E-3692-449E-941E-3726212A115B}"/>
    <dgm:cxn modelId="{403F3A23-088B-42C4-8C7A-D8E165FA61FE}" type="presOf" srcId="{77DEA7BF-E8C4-4BD0-8D25-B8FEF3D47F72}" destId="{6D27DB85-3E65-423F-B05F-7CCD5CA40EA9}" srcOrd="1" destOrd="0" presId="urn:microsoft.com/office/officeart/2005/8/layout/list1"/>
    <dgm:cxn modelId="{2BCF8C2C-C030-4D9A-AFF5-27739F5BC9EA}" srcId="{7C38E9EC-C1E9-4ED1-A04E-0C4A6FE89407}" destId="{5D3C18B6-8DA5-4E75-9D34-C64F0C4DD950}" srcOrd="1" destOrd="0" parTransId="{373DABFB-58D3-4D5A-B182-04EB7A419E24}" sibTransId="{9C25F489-128C-4751-AE5A-86E363AD1F10}"/>
    <dgm:cxn modelId="{4BBA7935-CCF1-4B36-B8F8-44A2E093E37D}" type="presOf" srcId="{DCDCF3E0-E82B-4B9C-BDF2-89B8F304F4E5}" destId="{9A9B7AA2-AACA-48D5-B0C3-8EC04881ED1E}" srcOrd="0" destOrd="0" presId="urn:microsoft.com/office/officeart/2005/8/layout/list1"/>
    <dgm:cxn modelId="{F136585D-BA54-4D3D-B191-112EE517D3DB}" type="presOf" srcId="{7C38E9EC-C1E9-4ED1-A04E-0C4A6FE89407}" destId="{8CBB327E-E201-49D2-BA37-144816FB1AE5}" srcOrd="0" destOrd="0" presId="urn:microsoft.com/office/officeart/2005/8/layout/list1"/>
    <dgm:cxn modelId="{DFD4C641-194D-4672-8919-0116FC133AAC}" type="presOf" srcId="{9B6AAE7B-CFCA-4A7D-9E93-0DEE3FD26D66}" destId="{EF63716A-E460-42D0-8E9E-1FDB4BCEF187}" srcOrd="0" destOrd="0" presId="urn:microsoft.com/office/officeart/2005/8/layout/list1"/>
    <dgm:cxn modelId="{EA0F9D62-7849-4E73-99EA-926999430241}" type="presOf" srcId="{CBBA6D16-9ADC-43E8-A90F-C4995927F942}" destId="{E48DC83F-F998-4E8A-8511-9BACDB613E47}" srcOrd="0" destOrd="0" presId="urn:microsoft.com/office/officeart/2005/8/layout/list1"/>
    <dgm:cxn modelId="{9073A965-9478-4E73-BE1E-976783449C20}" srcId="{E0763294-7DCA-4E6E-9FDC-02252C3C49AC}" destId="{88BA8DF9-2C17-4145-986F-C13397F3E92B}" srcOrd="1" destOrd="0" parTransId="{1F35C312-4EE3-4707-AB6B-A5A6CF0F443B}" sibTransId="{01470A9D-7F22-4F88-963B-9F5059ED6E4E}"/>
    <dgm:cxn modelId="{2901E469-2212-4F00-840C-E06505147210}" type="presOf" srcId="{9C071D2D-AF22-4090-8A58-C259C54AE4C4}" destId="{C5DA91A5-46EC-44FB-87C8-582AA51ED716}" srcOrd="1" destOrd="0" presId="urn:microsoft.com/office/officeart/2005/8/layout/list1"/>
    <dgm:cxn modelId="{1FFF004B-4AC4-40BB-949D-B910EF152875}" type="presOf" srcId="{0AF0B691-34A8-427D-AD25-B8BD83BA261F}" destId="{F93C861A-C5D0-4E00-B1A8-CE9DE9D9F098}" srcOrd="0" destOrd="0" presId="urn:microsoft.com/office/officeart/2005/8/layout/list1"/>
    <dgm:cxn modelId="{1CBF5850-BBF8-4DE5-BF8B-D78268655DD2}" type="presOf" srcId="{7C38E9EC-C1E9-4ED1-A04E-0C4A6FE89407}" destId="{2E3A106B-6364-4153-BC7C-02AF94234BAD}" srcOrd="1" destOrd="0" presId="urn:microsoft.com/office/officeart/2005/8/layout/list1"/>
    <dgm:cxn modelId="{7D401774-7D00-4FEB-97AD-303A96E5E2D9}" srcId="{C418E047-5A44-4302-B5D9-E47D83839D5A}" destId="{9B6AAE7B-CFCA-4A7D-9E93-0DEE3FD26D66}" srcOrd="4" destOrd="0" parTransId="{0788172B-1F4E-4C7B-8F87-AFCF935A356C}" sibTransId="{02754B48-6CA9-47B4-8074-0F5AAD5AAAE3}"/>
    <dgm:cxn modelId="{DF4B3A7C-7DA0-4264-B4FE-E1CF562019BE}" type="presOf" srcId="{E0763294-7DCA-4E6E-9FDC-02252C3C49AC}" destId="{D777CBCD-A7CA-4815-88AA-BA0F67AB0AAA}" srcOrd="0" destOrd="0" presId="urn:microsoft.com/office/officeart/2005/8/layout/list1"/>
    <dgm:cxn modelId="{44ACD37E-E599-4A06-A793-9C4ADBCA5C65}" srcId="{9B6AAE7B-CFCA-4A7D-9E93-0DEE3FD26D66}" destId="{0AF0B691-34A8-427D-AD25-B8BD83BA261F}" srcOrd="0" destOrd="0" parTransId="{2C559B48-6C19-45C7-A259-5FA005A57629}" sibTransId="{F901E975-987E-43D2-908E-4791EF49D86F}"/>
    <dgm:cxn modelId="{5A40C98B-6B9C-4846-A8AE-D4A7E90EDC6E}" srcId="{C418E047-5A44-4302-B5D9-E47D83839D5A}" destId="{77DEA7BF-E8C4-4BD0-8D25-B8FEF3D47F72}" srcOrd="2" destOrd="0" parTransId="{1B5A8830-B477-421F-BE2C-F7BF6E97A6A4}" sibTransId="{A9D27405-FAF5-4241-81F0-FB66DD945EF0}"/>
    <dgm:cxn modelId="{C5D6C9A3-A562-45F8-85A9-94E8A0508773}" type="presOf" srcId="{5D3C18B6-8DA5-4E75-9D34-C64F0C4DD950}" destId="{D2D7561D-DE91-404E-ACA0-9DE153BB72DE}" srcOrd="0" destOrd="1" presId="urn:microsoft.com/office/officeart/2005/8/layout/list1"/>
    <dgm:cxn modelId="{FCC1A6A4-61FC-4974-88ED-69D3FB2A8BD0}" srcId="{C418E047-5A44-4302-B5D9-E47D83839D5A}" destId="{E0763294-7DCA-4E6E-9FDC-02252C3C49AC}" srcOrd="1" destOrd="0" parTransId="{34B0B92B-69E9-4FFA-B20F-8B9FFDFF0220}" sibTransId="{3B08D892-7955-4F31-9B78-4838AF6CD2B9}"/>
    <dgm:cxn modelId="{04F994A7-C2BC-424B-83DC-99E1B17C879F}" type="presOf" srcId="{9B6AAE7B-CFCA-4A7D-9E93-0DEE3FD26D66}" destId="{7D792AC6-A85A-41B7-8A52-C40A1FC54578}" srcOrd="1" destOrd="0" presId="urn:microsoft.com/office/officeart/2005/8/layout/list1"/>
    <dgm:cxn modelId="{B85E87AC-4BCE-4044-A68F-792617218C49}" type="presOf" srcId="{9C071D2D-AF22-4090-8A58-C259C54AE4C4}" destId="{96BE9379-F480-4DD1-AB41-9E7C185C835A}" srcOrd="0" destOrd="0" presId="urn:microsoft.com/office/officeart/2005/8/layout/list1"/>
    <dgm:cxn modelId="{199E18B1-96C4-48B3-8DC6-4CA4844383FD}" srcId="{C418E047-5A44-4302-B5D9-E47D83839D5A}" destId="{7C38E9EC-C1E9-4ED1-A04E-0C4A6FE89407}" srcOrd="3" destOrd="0" parTransId="{040B55F9-2B26-4DD6-9F1B-8F606451474F}" sibTransId="{8F7146E2-BBF1-4ABC-B100-238694EC7091}"/>
    <dgm:cxn modelId="{38B7CFB8-12C5-4CEA-88BD-1C31C4AB17ED}" type="presOf" srcId="{3635F419-70ED-4D82-9C28-87127CD86AA9}" destId="{D2D7561D-DE91-404E-ACA0-9DE153BB72DE}" srcOrd="0" destOrd="0" presId="urn:microsoft.com/office/officeart/2005/8/layout/list1"/>
    <dgm:cxn modelId="{2B21CDC3-2461-4300-B31C-70844A0B9532}" type="presOf" srcId="{20A89F1A-3FD2-41F6-884F-07F7FFB087A6}" destId="{34C927C0-2B5A-4252-9313-EAE8D5EAAE11}" srcOrd="0" destOrd="0" presId="urn:microsoft.com/office/officeart/2005/8/layout/list1"/>
    <dgm:cxn modelId="{CA2811C8-29DF-4861-B6AE-0B7D5796EF47}" srcId="{9C071D2D-AF22-4090-8A58-C259C54AE4C4}" destId="{CBBA6D16-9ADC-43E8-A90F-C4995927F942}" srcOrd="0" destOrd="0" parTransId="{B398539A-C6B3-47CB-BD0A-3BF52CE33890}" sibTransId="{D1117D7A-6715-455C-BA44-64C20B54F7BC}"/>
    <dgm:cxn modelId="{6275E5CE-0EC1-4A0C-80D3-6FDCA1012BA5}" type="presOf" srcId="{77DEA7BF-E8C4-4BD0-8D25-B8FEF3D47F72}" destId="{F9B6C285-C030-4293-8811-05959DE503A9}" srcOrd="0" destOrd="0" presId="urn:microsoft.com/office/officeart/2005/8/layout/list1"/>
    <dgm:cxn modelId="{4FE237E0-1D8A-4B04-A62A-72C121B56191}" srcId="{E0763294-7DCA-4E6E-9FDC-02252C3C49AC}" destId="{20A89F1A-3FD2-41F6-884F-07F7FFB087A6}" srcOrd="0" destOrd="0" parTransId="{010CA732-3CD0-4868-874C-CE14243D12D8}" sibTransId="{AFE8709E-2D9D-489C-A1F3-74888F81C9B9}"/>
    <dgm:cxn modelId="{5A26ADE5-AE52-4553-A0BD-73D61032FFDB}" srcId="{9C071D2D-AF22-4090-8A58-C259C54AE4C4}" destId="{6948A082-C688-4937-873B-50F69C7EB8B5}" srcOrd="1" destOrd="0" parTransId="{A6AA073B-B5A3-4DAE-A356-01416DD16857}" sibTransId="{1D640846-82FD-48FC-88AE-257EA76CCF19}"/>
    <dgm:cxn modelId="{768CAFED-909E-48E4-AAED-D9F91BE341BB}" type="presOf" srcId="{88BA8DF9-2C17-4145-986F-C13397F3E92B}" destId="{34C927C0-2B5A-4252-9313-EAE8D5EAAE11}" srcOrd="0" destOrd="1" presId="urn:microsoft.com/office/officeart/2005/8/layout/list1"/>
    <dgm:cxn modelId="{5CA3F8F2-069B-47D7-A552-B405894D95EF}" srcId="{C418E047-5A44-4302-B5D9-E47D83839D5A}" destId="{9C071D2D-AF22-4090-8A58-C259C54AE4C4}" srcOrd="0" destOrd="0" parTransId="{B9E6F714-36CB-4624-9664-7D3E3490F800}" sibTransId="{0784A8A3-9EDD-4DDA-82BE-FB195F95B9F0}"/>
    <dgm:cxn modelId="{55994FFD-5610-4934-8680-55251E3A9D0C}" type="presOf" srcId="{C418E047-5A44-4302-B5D9-E47D83839D5A}" destId="{66EEE64D-916C-4BE0-AA39-DD30F21D3633}" srcOrd="0" destOrd="0" presId="urn:microsoft.com/office/officeart/2005/8/layout/list1"/>
    <dgm:cxn modelId="{B7F3EEAC-F0C4-4F26-A968-EE9207541BBA}" type="presParOf" srcId="{66EEE64D-916C-4BE0-AA39-DD30F21D3633}" destId="{D882104E-D747-4250-A8F3-8890D4FB0CF7}" srcOrd="0" destOrd="0" presId="urn:microsoft.com/office/officeart/2005/8/layout/list1"/>
    <dgm:cxn modelId="{C5540DEF-507F-49C7-A824-E5164B6E1A51}" type="presParOf" srcId="{D882104E-D747-4250-A8F3-8890D4FB0CF7}" destId="{96BE9379-F480-4DD1-AB41-9E7C185C835A}" srcOrd="0" destOrd="0" presId="urn:microsoft.com/office/officeart/2005/8/layout/list1"/>
    <dgm:cxn modelId="{C41670E0-B3F4-4C69-9139-8F8A14DA5E52}" type="presParOf" srcId="{D882104E-D747-4250-A8F3-8890D4FB0CF7}" destId="{C5DA91A5-46EC-44FB-87C8-582AA51ED716}" srcOrd="1" destOrd="0" presId="urn:microsoft.com/office/officeart/2005/8/layout/list1"/>
    <dgm:cxn modelId="{0B15EA03-CDE8-4C6C-B3BB-C0BCE1491A64}" type="presParOf" srcId="{66EEE64D-916C-4BE0-AA39-DD30F21D3633}" destId="{34AF0F87-CF9F-48C0-A3B9-F9285E0BC723}" srcOrd="1" destOrd="0" presId="urn:microsoft.com/office/officeart/2005/8/layout/list1"/>
    <dgm:cxn modelId="{E9797846-EF98-41F8-903A-7F029C709C36}" type="presParOf" srcId="{66EEE64D-916C-4BE0-AA39-DD30F21D3633}" destId="{E48DC83F-F998-4E8A-8511-9BACDB613E47}" srcOrd="2" destOrd="0" presId="urn:microsoft.com/office/officeart/2005/8/layout/list1"/>
    <dgm:cxn modelId="{15E9C04E-8492-4191-910A-65C005495886}" type="presParOf" srcId="{66EEE64D-916C-4BE0-AA39-DD30F21D3633}" destId="{01B23028-82D6-40F9-97E2-3A8667B3BF6D}" srcOrd="3" destOrd="0" presId="urn:microsoft.com/office/officeart/2005/8/layout/list1"/>
    <dgm:cxn modelId="{1589D613-5CD7-4E86-8688-B8DFFF87E759}" type="presParOf" srcId="{66EEE64D-916C-4BE0-AA39-DD30F21D3633}" destId="{55A6F802-9F9B-4D59-9D76-FA3D5165F716}" srcOrd="4" destOrd="0" presId="urn:microsoft.com/office/officeart/2005/8/layout/list1"/>
    <dgm:cxn modelId="{65C7C218-0BDE-4D7B-9C0B-FD9FE6D09A81}" type="presParOf" srcId="{55A6F802-9F9B-4D59-9D76-FA3D5165F716}" destId="{D777CBCD-A7CA-4815-88AA-BA0F67AB0AAA}" srcOrd="0" destOrd="0" presId="urn:microsoft.com/office/officeart/2005/8/layout/list1"/>
    <dgm:cxn modelId="{A803E243-6D55-4415-A3D9-E7933E1D04E9}" type="presParOf" srcId="{55A6F802-9F9B-4D59-9D76-FA3D5165F716}" destId="{867BCC92-3826-4E03-9255-62F523927BAA}" srcOrd="1" destOrd="0" presId="urn:microsoft.com/office/officeart/2005/8/layout/list1"/>
    <dgm:cxn modelId="{D7E5FAE9-0C24-45AE-B004-253943EFEC1B}" type="presParOf" srcId="{66EEE64D-916C-4BE0-AA39-DD30F21D3633}" destId="{DC49CD87-A054-497C-B9AF-8F28C8903FC1}" srcOrd="5" destOrd="0" presId="urn:microsoft.com/office/officeart/2005/8/layout/list1"/>
    <dgm:cxn modelId="{B99BFFC0-4C1C-4A9C-9360-6CE041BD3A92}" type="presParOf" srcId="{66EEE64D-916C-4BE0-AA39-DD30F21D3633}" destId="{34C927C0-2B5A-4252-9313-EAE8D5EAAE11}" srcOrd="6" destOrd="0" presId="urn:microsoft.com/office/officeart/2005/8/layout/list1"/>
    <dgm:cxn modelId="{55AD8C26-B53E-4F72-8177-CE7E33413518}" type="presParOf" srcId="{66EEE64D-916C-4BE0-AA39-DD30F21D3633}" destId="{6915D44A-FCE4-4CFD-9842-D083B5A1233F}" srcOrd="7" destOrd="0" presId="urn:microsoft.com/office/officeart/2005/8/layout/list1"/>
    <dgm:cxn modelId="{E00D2D21-1DCB-4FEF-90A2-A38643CEA4AE}" type="presParOf" srcId="{66EEE64D-916C-4BE0-AA39-DD30F21D3633}" destId="{64E29C49-B3D1-416A-B790-ED4625D08B40}" srcOrd="8" destOrd="0" presId="urn:microsoft.com/office/officeart/2005/8/layout/list1"/>
    <dgm:cxn modelId="{302D6561-9F66-4D00-95B9-DEA229B89CA8}" type="presParOf" srcId="{64E29C49-B3D1-416A-B790-ED4625D08B40}" destId="{F9B6C285-C030-4293-8811-05959DE503A9}" srcOrd="0" destOrd="0" presId="urn:microsoft.com/office/officeart/2005/8/layout/list1"/>
    <dgm:cxn modelId="{55124704-67E2-4E77-A870-16497734856B}" type="presParOf" srcId="{64E29C49-B3D1-416A-B790-ED4625D08B40}" destId="{6D27DB85-3E65-423F-B05F-7CCD5CA40EA9}" srcOrd="1" destOrd="0" presId="urn:microsoft.com/office/officeart/2005/8/layout/list1"/>
    <dgm:cxn modelId="{3D3C88B7-72D4-4DFA-9D2D-38B3C2E29D0C}" type="presParOf" srcId="{66EEE64D-916C-4BE0-AA39-DD30F21D3633}" destId="{D936BAEA-61A0-48BE-833A-B92884482ACD}" srcOrd="9" destOrd="0" presId="urn:microsoft.com/office/officeart/2005/8/layout/list1"/>
    <dgm:cxn modelId="{753A220D-F0ED-49BB-B0AB-C4D1D6DF20BE}" type="presParOf" srcId="{66EEE64D-916C-4BE0-AA39-DD30F21D3633}" destId="{9A9B7AA2-AACA-48D5-B0C3-8EC04881ED1E}" srcOrd="10" destOrd="0" presId="urn:microsoft.com/office/officeart/2005/8/layout/list1"/>
    <dgm:cxn modelId="{59583A0F-91F9-46F2-A3B3-800CA57335AF}" type="presParOf" srcId="{66EEE64D-916C-4BE0-AA39-DD30F21D3633}" destId="{B97E4352-ABE9-46DB-BC58-227EC37FB684}" srcOrd="11" destOrd="0" presId="urn:microsoft.com/office/officeart/2005/8/layout/list1"/>
    <dgm:cxn modelId="{4F7EF18E-7A2C-4A76-84E5-0CA27BBEB621}" type="presParOf" srcId="{66EEE64D-916C-4BE0-AA39-DD30F21D3633}" destId="{2BE62510-D8A6-4D74-BC6F-AC83CB37E18A}" srcOrd="12" destOrd="0" presId="urn:microsoft.com/office/officeart/2005/8/layout/list1"/>
    <dgm:cxn modelId="{57248C8F-FECA-4DD4-BCCE-260554CF8322}" type="presParOf" srcId="{2BE62510-D8A6-4D74-BC6F-AC83CB37E18A}" destId="{8CBB327E-E201-49D2-BA37-144816FB1AE5}" srcOrd="0" destOrd="0" presId="urn:microsoft.com/office/officeart/2005/8/layout/list1"/>
    <dgm:cxn modelId="{2DC9A8EE-643E-4F2C-917D-8BE3B7CB699D}" type="presParOf" srcId="{2BE62510-D8A6-4D74-BC6F-AC83CB37E18A}" destId="{2E3A106B-6364-4153-BC7C-02AF94234BAD}" srcOrd="1" destOrd="0" presId="urn:microsoft.com/office/officeart/2005/8/layout/list1"/>
    <dgm:cxn modelId="{795257E5-A9B6-4852-A64A-2271EB385FF2}" type="presParOf" srcId="{66EEE64D-916C-4BE0-AA39-DD30F21D3633}" destId="{44102521-3D4F-4D42-BDB9-C6014C9B4B9E}" srcOrd="13" destOrd="0" presId="urn:microsoft.com/office/officeart/2005/8/layout/list1"/>
    <dgm:cxn modelId="{9E8E8140-DA4B-42E2-BC39-A5EA6421ACF2}" type="presParOf" srcId="{66EEE64D-916C-4BE0-AA39-DD30F21D3633}" destId="{D2D7561D-DE91-404E-ACA0-9DE153BB72DE}" srcOrd="14" destOrd="0" presId="urn:microsoft.com/office/officeart/2005/8/layout/list1"/>
    <dgm:cxn modelId="{EFA4EB1C-8BD7-42DB-BAF6-5007456CE195}" type="presParOf" srcId="{66EEE64D-916C-4BE0-AA39-DD30F21D3633}" destId="{FB9C9C28-36D4-4B32-ABE3-88168F516BD5}" srcOrd="15" destOrd="0" presId="urn:microsoft.com/office/officeart/2005/8/layout/list1"/>
    <dgm:cxn modelId="{22479E8D-B80F-4B18-968F-40D0EC849573}" type="presParOf" srcId="{66EEE64D-916C-4BE0-AA39-DD30F21D3633}" destId="{1A4618D7-CF11-4DC3-9E9C-99F536C47282}" srcOrd="16" destOrd="0" presId="urn:microsoft.com/office/officeart/2005/8/layout/list1"/>
    <dgm:cxn modelId="{7799BC1E-B51F-46DA-A5D0-9867663FB2B9}" type="presParOf" srcId="{1A4618D7-CF11-4DC3-9E9C-99F536C47282}" destId="{EF63716A-E460-42D0-8E9E-1FDB4BCEF187}" srcOrd="0" destOrd="0" presId="urn:microsoft.com/office/officeart/2005/8/layout/list1"/>
    <dgm:cxn modelId="{36FF7F3D-091D-450F-BA1F-A0DAB5ABE87A}" type="presParOf" srcId="{1A4618D7-CF11-4DC3-9E9C-99F536C47282}" destId="{7D792AC6-A85A-41B7-8A52-C40A1FC54578}" srcOrd="1" destOrd="0" presId="urn:microsoft.com/office/officeart/2005/8/layout/list1"/>
    <dgm:cxn modelId="{74499EAE-E1C0-4284-96F4-A6192BAC6725}" type="presParOf" srcId="{66EEE64D-916C-4BE0-AA39-DD30F21D3633}" destId="{195F23D4-9E99-467C-AD6C-CE987FDDCB3C}" srcOrd="17" destOrd="0" presId="urn:microsoft.com/office/officeart/2005/8/layout/list1"/>
    <dgm:cxn modelId="{3EE14A89-0E81-495E-92A0-78ABDC4F58E7}" type="presParOf" srcId="{66EEE64D-916C-4BE0-AA39-DD30F21D3633}" destId="{F93C861A-C5D0-4E00-B1A8-CE9DE9D9F09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06E1D-EE65-41F4-BD1D-410E039B72E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501B405-8A8F-444D-AC27-0C5AA3AA59FD}">
      <dgm:prSet custT="1"/>
      <dgm:spPr/>
      <dgm:t>
        <a:bodyPr anchor="ctr"/>
        <a:lstStyle/>
        <a:p>
          <a:pPr>
            <a:spcBef>
              <a:spcPts val="100"/>
            </a:spcBef>
            <a:spcAft>
              <a:spcPts val="1200"/>
            </a:spcAft>
          </a:pPr>
          <a:r>
            <a:rPr lang="en-US" sz="1800" b="0" i="0" dirty="0">
              <a:solidFill>
                <a:schemeClr val="bg1"/>
              </a:solidFill>
            </a:rPr>
            <a:t>Created in 1988 by the </a:t>
          </a:r>
          <a:r>
            <a:rPr lang="en-US" sz="1800"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World Meteorological Organization</a:t>
          </a:r>
          <a:r>
            <a:rPr lang="en-US" sz="1800" b="0" i="0" dirty="0">
              <a:solidFill>
                <a:schemeClr val="bg1"/>
              </a:solidFill>
            </a:rPr>
            <a:t> (WMO) and the </a:t>
          </a:r>
          <a:r>
            <a:rPr lang="en-US" sz="1800"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United Nations Environment Programme</a:t>
          </a:r>
          <a:r>
            <a:rPr lang="en-US" sz="1800" b="0" i="0" dirty="0">
              <a:solidFill>
                <a:schemeClr val="bg1"/>
              </a:solidFill>
            </a:rPr>
            <a:t> (UNEP)</a:t>
          </a:r>
          <a:endParaRPr lang="en-US" sz="1800" dirty="0">
            <a:solidFill>
              <a:schemeClr val="bg1"/>
            </a:solidFill>
          </a:endParaRPr>
        </a:p>
      </dgm:t>
    </dgm:pt>
    <dgm:pt modelId="{B6635855-8F45-41F1-BD54-9D3FE0DB2054}" type="parTrans" cxnId="{190B1753-2F27-44C9-B209-D7A3899568CA}">
      <dgm:prSet/>
      <dgm:spPr/>
      <dgm:t>
        <a:bodyPr/>
        <a:lstStyle/>
        <a:p>
          <a:endParaRPr lang="en-US" sz="1200">
            <a:solidFill>
              <a:schemeClr val="bg1"/>
            </a:solidFill>
          </a:endParaRPr>
        </a:p>
      </dgm:t>
    </dgm:pt>
    <dgm:pt modelId="{B99FA827-D5DD-4AC0-8EF3-6DE4999E9713}" type="sibTrans" cxnId="{190B1753-2F27-44C9-B209-D7A3899568CA}">
      <dgm:prSet/>
      <dgm:spPr/>
      <dgm:t>
        <a:bodyPr/>
        <a:lstStyle/>
        <a:p>
          <a:endParaRPr lang="en-US" sz="1200">
            <a:solidFill>
              <a:schemeClr val="bg1"/>
            </a:solidFill>
          </a:endParaRPr>
        </a:p>
      </dgm:t>
    </dgm:pt>
    <dgm:pt modelId="{18038F3C-D914-4D93-A088-2B15BD7B6B79}">
      <dgm:prSet custT="1"/>
      <dgm:spPr/>
      <dgm:t>
        <a:bodyPr anchor="ctr"/>
        <a:lstStyle/>
        <a:p>
          <a:r>
            <a:rPr lang="en-US" sz="1800" dirty="0">
              <a:solidFill>
                <a:schemeClr val="bg1"/>
              </a:solidFill>
            </a:rPr>
            <a:t>T</a:t>
          </a:r>
          <a:r>
            <a:rPr lang="en-US" sz="1800" b="0" i="0" dirty="0">
              <a:solidFill>
                <a:schemeClr val="bg1"/>
              </a:solidFill>
            </a:rPr>
            <a:t>o provide governments “</a:t>
          </a:r>
          <a:r>
            <a:rPr lang="en-US" sz="1800" b="0" i="1" dirty="0">
              <a:solidFill>
                <a:schemeClr val="bg1"/>
              </a:solidFill>
            </a:rPr>
            <a:t>at all levels with scientific information that they can use to develop climate policies</a:t>
          </a:r>
          <a:r>
            <a:rPr lang="en-US" sz="1800" b="0" i="0" dirty="0">
              <a:solidFill>
                <a:schemeClr val="bg1"/>
              </a:solidFill>
            </a:rPr>
            <a:t>.” IPCC reports key input into international climate change negotiations.</a:t>
          </a:r>
          <a:endParaRPr lang="en-US" sz="1800" dirty="0">
            <a:solidFill>
              <a:schemeClr val="bg1"/>
            </a:solidFill>
          </a:endParaRPr>
        </a:p>
      </dgm:t>
    </dgm:pt>
    <dgm:pt modelId="{147A4F0E-5B68-4586-86A2-110EA82B4ED0}" type="parTrans" cxnId="{AC842CCF-32FF-49BF-9CCE-D68A81570D6E}">
      <dgm:prSet/>
      <dgm:spPr/>
      <dgm:t>
        <a:bodyPr/>
        <a:lstStyle/>
        <a:p>
          <a:endParaRPr lang="en-US" sz="1200">
            <a:solidFill>
              <a:schemeClr val="bg1"/>
            </a:solidFill>
          </a:endParaRPr>
        </a:p>
      </dgm:t>
    </dgm:pt>
    <dgm:pt modelId="{F25B3DFC-31FC-44AE-A9DA-7972DDC2CED6}" type="sibTrans" cxnId="{AC842CCF-32FF-49BF-9CCE-D68A81570D6E}">
      <dgm:prSet/>
      <dgm:spPr/>
      <dgm:t>
        <a:bodyPr/>
        <a:lstStyle/>
        <a:p>
          <a:endParaRPr lang="en-US" sz="1200">
            <a:solidFill>
              <a:schemeClr val="bg1"/>
            </a:solidFill>
          </a:endParaRPr>
        </a:p>
      </dgm:t>
    </dgm:pt>
    <dgm:pt modelId="{C26FF097-2FD0-4E80-9E5A-F6480EE6C801}">
      <dgm:prSet custT="1"/>
      <dgm:spPr/>
      <dgm:t>
        <a:bodyPr anchor="ctr"/>
        <a:lstStyle/>
        <a:p>
          <a:r>
            <a:rPr lang="en-US" sz="1800" b="0" i="0" dirty="0">
              <a:solidFill>
                <a:schemeClr val="bg1"/>
              </a:solidFill>
            </a:rPr>
            <a:t>The IPCC is an organization of governments that are members of the United Nations or WMO. The IPCC currently has </a:t>
          </a:r>
          <a:r>
            <a:rPr lang="en-US" sz="1800" b="0"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195 members</a:t>
          </a:r>
          <a:r>
            <a:rPr lang="en-US" sz="1800" b="0" i="0" dirty="0">
              <a:solidFill>
                <a:schemeClr val="bg1"/>
              </a:solidFill>
            </a:rPr>
            <a:t>. </a:t>
          </a:r>
          <a:endParaRPr lang="en-US" sz="1800" dirty="0">
            <a:solidFill>
              <a:schemeClr val="bg1"/>
            </a:solidFill>
          </a:endParaRPr>
        </a:p>
      </dgm:t>
    </dgm:pt>
    <dgm:pt modelId="{903F2C10-ECE4-4FD2-9478-C265EB991F8F}" type="parTrans" cxnId="{62A71543-C284-48CD-AE5E-0DF53636E9C6}">
      <dgm:prSet/>
      <dgm:spPr/>
      <dgm:t>
        <a:bodyPr/>
        <a:lstStyle/>
        <a:p>
          <a:endParaRPr lang="en-US" sz="1200">
            <a:solidFill>
              <a:schemeClr val="bg1"/>
            </a:solidFill>
          </a:endParaRPr>
        </a:p>
      </dgm:t>
    </dgm:pt>
    <dgm:pt modelId="{BF28A289-ECBE-44DA-94A4-1BE6AA9236F6}" type="sibTrans" cxnId="{62A71543-C284-48CD-AE5E-0DF53636E9C6}">
      <dgm:prSet/>
      <dgm:spPr/>
      <dgm:t>
        <a:bodyPr/>
        <a:lstStyle/>
        <a:p>
          <a:endParaRPr lang="en-US" sz="1200">
            <a:solidFill>
              <a:schemeClr val="bg1"/>
            </a:solidFill>
          </a:endParaRPr>
        </a:p>
      </dgm:t>
    </dgm:pt>
    <dgm:pt modelId="{F2478D45-85D3-4A75-9898-0B8998B54068}" type="pres">
      <dgm:prSet presAssocID="{4D706E1D-EE65-41F4-BD1D-410E039B72E3}" presName="linear" presStyleCnt="0">
        <dgm:presLayoutVars>
          <dgm:animLvl val="lvl"/>
          <dgm:resizeHandles val="exact"/>
        </dgm:presLayoutVars>
      </dgm:prSet>
      <dgm:spPr/>
    </dgm:pt>
    <dgm:pt modelId="{F919A467-46B0-44F5-873E-C135D03CE7E1}" type="pres">
      <dgm:prSet presAssocID="{2501B405-8A8F-444D-AC27-0C5AA3AA59FD}" presName="parentText" presStyleLbl="node1" presStyleIdx="0" presStyleCnt="3">
        <dgm:presLayoutVars>
          <dgm:chMax val="0"/>
          <dgm:bulletEnabled val="1"/>
        </dgm:presLayoutVars>
      </dgm:prSet>
      <dgm:spPr/>
    </dgm:pt>
    <dgm:pt modelId="{C04255E6-AEC4-45CD-8333-19764A36D2AF}" type="pres">
      <dgm:prSet presAssocID="{B99FA827-D5DD-4AC0-8EF3-6DE4999E9713}" presName="spacer" presStyleCnt="0"/>
      <dgm:spPr/>
    </dgm:pt>
    <dgm:pt modelId="{10CC924B-E475-40DF-93C9-50C48C9895E7}" type="pres">
      <dgm:prSet presAssocID="{18038F3C-D914-4D93-A088-2B15BD7B6B79}" presName="parentText" presStyleLbl="node1" presStyleIdx="1" presStyleCnt="3">
        <dgm:presLayoutVars>
          <dgm:chMax val="0"/>
          <dgm:bulletEnabled val="1"/>
        </dgm:presLayoutVars>
      </dgm:prSet>
      <dgm:spPr/>
    </dgm:pt>
    <dgm:pt modelId="{480FA25F-0403-4547-A405-C91FB4135608}" type="pres">
      <dgm:prSet presAssocID="{F25B3DFC-31FC-44AE-A9DA-7972DDC2CED6}" presName="spacer" presStyleCnt="0"/>
      <dgm:spPr/>
    </dgm:pt>
    <dgm:pt modelId="{5B087B2D-7AFE-4381-BE95-936A7AE6463E}" type="pres">
      <dgm:prSet presAssocID="{C26FF097-2FD0-4E80-9E5A-F6480EE6C801}" presName="parentText" presStyleLbl="node1" presStyleIdx="2" presStyleCnt="3">
        <dgm:presLayoutVars>
          <dgm:chMax val="0"/>
          <dgm:bulletEnabled val="1"/>
        </dgm:presLayoutVars>
      </dgm:prSet>
      <dgm:spPr/>
    </dgm:pt>
  </dgm:ptLst>
  <dgm:cxnLst>
    <dgm:cxn modelId="{4EA2E406-0B59-43D1-9E5E-46441F1E5A4B}" type="presOf" srcId="{2501B405-8A8F-444D-AC27-0C5AA3AA59FD}" destId="{F919A467-46B0-44F5-873E-C135D03CE7E1}" srcOrd="0" destOrd="0" presId="urn:microsoft.com/office/officeart/2005/8/layout/vList2"/>
    <dgm:cxn modelId="{6F3DAF0E-1753-4C3A-A674-F7D5B1C426AC}" type="presOf" srcId="{C26FF097-2FD0-4E80-9E5A-F6480EE6C801}" destId="{5B087B2D-7AFE-4381-BE95-936A7AE6463E}" srcOrd="0" destOrd="0" presId="urn:microsoft.com/office/officeart/2005/8/layout/vList2"/>
    <dgm:cxn modelId="{A0CE9E25-4042-49D6-B741-5E83B8E342D5}" type="presOf" srcId="{18038F3C-D914-4D93-A088-2B15BD7B6B79}" destId="{10CC924B-E475-40DF-93C9-50C48C9895E7}" srcOrd="0" destOrd="0" presId="urn:microsoft.com/office/officeart/2005/8/layout/vList2"/>
    <dgm:cxn modelId="{62A71543-C284-48CD-AE5E-0DF53636E9C6}" srcId="{4D706E1D-EE65-41F4-BD1D-410E039B72E3}" destId="{C26FF097-2FD0-4E80-9E5A-F6480EE6C801}" srcOrd="2" destOrd="0" parTransId="{903F2C10-ECE4-4FD2-9478-C265EB991F8F}" sibTransId="{BF28A289-ECBE-44DA-94A4-1BE6AA9236F6}"/>
    <dgm:cxn modelId="{93AF3766-7485-4734-8BC5-4C72B83C3D64}" type="presOf" srcId="{4D706E1D-EE65-41F4-BD1D-410E039B72E3}" destId="{F2478D45-85D3-4A75-9898-0B8998B54068}" srcOrd="0" destOrd="0" presId="urn:microsoft.com/office/officeart/2005/8/layout/vList2"/>
    <dgm:cxn modelId="{190B1753-2F27-44C9-B209-D7A3899568CA}" srcId="{4D706E1D-EE65-41F4-BD1D-410E039B72E3}" destId="{2501B405-8A8F-444D-AC27-0C5AA3AA59FD}" srcOrd="0" destOrd="0" parTransId="{B6635855-8F45-41F1-BD54-9D3FE0DB2054}" sibTransId="{B99FA827-D5DD-4AC0-8EF3-6DE4999E9713}"/>
    <dgm:cxn modelId="{AC842CCF-32FF-49BF-9CCE-D68A81570D6E}" srcId="{4D706E1D-EE65-41F4-BD1D-410E039B72E3}" destId="{18038F3C-D914-4D93-A088-2B15BD7B6B79}" srcOrd="1" destOrd="0" parTransId="{147A4F0E-5B68-4586-86A2-110EA82B4ED0}" sibTransId="{F25B3DFC-31FC-44AE-A9DA-7972DDC2CED6}"/>
    <dgm:cxn modelId="{77D64E05-61ED-45DF-A83B-AFFAB6868422}" type="presParOf" srcId="{F2478D45-85D3-4A75-9898-0B8998B54068}" destId="{F919A467-46B0-44F5-873E-C135D03CE7E1}" srcOrd="0" destOrd="0" presId="urn:microsoft.com/office/officeart/2005/8/layout/vList2"/>
    <dgm:cxn modelId="{1C3D5283-C4E8-475D-BB97-9478BA2AABC6}" type="presParOf" srcId="{F2478D45-85D3-4A75-9898-0B8998B54068}" destId="{C04255E6-AEC4-45CD-8333-19764A36D2AF}" srcOrd="1" destOrd="0" presId="urn:microsoft.com/office/officeart/2005/8/layout/vList2"/>
    <dgm:cxn modelId="{790BE70D-7D2D-4BBA-9CD4-389C58937496}" type="presParOf" srcId="{F2478D45-85D3-4A75-9898-0B8998B54068}" destId="{10CC924B-E475-40DF-93C9-50C48C9895E7}" srcOrd="2" destOrd="0" presId="urn:microsoft.com/office/officeart/2005/8/layout/vList2"/>
    <dgm:cxn modelId="{C93D684B-2F1B-4000-831B-7D08BA148A18}" type="presParOf" srcId="{F2478D45-85D3-4A75-9898-0B8998B54068}" destId="{480FA25F-0403-4547-A405-C91FB4135608}" srcOrd="3" destOrd="0" presId="urn:microsoft.com/office/officeart/2005/8/layout/vList2"/>
    <dgm:cxn modelId="{2B9EDD59-779A-41D9-81A6-4594BC1D862B}" type="presParOf" srcId="{F2478D45-85D3-4A75-9898-0B8998B54068}" destId="{5B087B2D-7AFE-4381-BE95-936A7AE646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9B273-EBA0-41FF-A4BD-8B59F8244CA8}"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FA78DAC1-52B3-4534-AF0D-ADA45D81AE3B}">
      <dgm:prSet custT="1"/>
      <dgm:spPr/>
      <dgm:t>
        <a:bodyPr anchor="ctr"/>
        <a:lstStyle/>
        <a:p>
          <a:r>
            <a:rPr lang="en-US" sz="1800" dirty="0"/>
            <a:t>The United Nations Framework Convention on Climate Change (UNFCCC) entered into force in March 1994.  It has been ratified by 197 countries (called State Parties)</a:t>
          </a:r>
        </a:p>
      </dgm:t>
    </dgm:pt>
    <dgm:pt modelId="{F02167F6-C822-4508-B333-704FAF80A2AA}" type="parTrans" cxnId="{99A63C29-56AF-4FD4-A6C6-1634227D7DC4}">
      <dgm:prSet/>
      <dgm:spPr/>
      <dgm:t>
        <a:bodyPr/>
        <a:lstStyle/>
        <a:p>
          <a:endParaRPr lang="en-US" sz="1400"/>
        </a:p>
      </dgm:t>
    </dgm:pt>
    <dgm:pt modelId="{4BFB3CB7-4B27-4AA2-8400-61C618BA15C7}" type="sibTrans" cxnId="{99A63C29-56AF-4FD4-A6C6-1634227D7DC4}">
      <dgm:prSet/>
      <dgm:spPr/>
      <dgm:t>
        <a:bodyPr/>
        <a:lstStyle/>
        <a:p>
          <a:endParaRPr lang="en-US" sz="1400"/>
        </a:p>
      </dgm:t>
    </dgm:pt>
    <dgm:pt modelId="{8B74ABEA-A15D-4736-80EB-79236E34CCC3}">
      <dgm:prSet custT="1"/>
      <dgm:spPr/>
      <dgm:t>
        <a:bodyPr anchor="ctr"/>
        <a:lstStyle/>
        <a:p>
          <a:r>
            <a:rPr lang="en-US" sz="1800" dirty="0"/>
            <a:t>COP takes place each year in November or December. This year is the 26</a:t>
          </a:r>
          <a:r>
            <a:rPr lang="en-US" sz="1800" baseline="30000" dirty="0"/>
            <a:t>th</a:t>
          </a:r>
          <a:r>
            <a:rPr lang="en-US" sz="1800" dirty="0"/>
            <a:t> COP (was planned for 2020)</a:t>
          </a:r>
        </a:p>
      </dgm:t>
    </dgm:pt>
    <dgm:pt modelId="{A60FB875-E9DE-49FB-87FF-608BC5455182}" type="parTrans" cxnId="{897A0409-0CB3-47A9-9A8B-14B2F4095365}">
      <dgm:prSet/>
      <dgm:spPr/>
      <dgm:t>
        <a:bodyPr/>
        <a:lstStyle/>
        <a:p>
          <a:endParaRPr lang="en-US" sz="1400"/>
        </a:p>
      </dgm:t>
    </dgm:pt>
    <dgm:pt modelId="{1F980720-55A3-4736-AD4C-09B5961D8389}" type="sibTrans" cxnId="{897A0409-0CB3-47A9-9A8B-14B2F4095365}">
      <dgm:prSet/>
      <dgm:spPr/>
      <dgm:t>
        <a:bodyPr/>
        <a:lstStyle/>
        <a:p>
          <a:endParaRPr lang="en-US" sz="1400"/>
        </a:p>
      </dgm:t>
    </dgm:pt>
    <dgm:pt modelId="{5F125714-633B-4C35-9A32-690A4316B365}">
      <dgm:prSet custT="1"/>
      <dgm:spPr/>
      <dgm:t>
        <a:bodyPr anchor="ctr"/>
        <a:lstStyle/>
        <a:p>
          <a:r>
            <a:rPr lang="en-US" sz="1800" dirty="0"/>
            <a:t>At COPs, parties negotiate protocols and agreements to push progress on tackling climate change.  The most significant of these were:</a:t>
          </a:r>
        </a:p>
      </dgm:t>
    </dgm:pt>
    <dgm:pt modelId="{A74DC867-25FF-477E-AA8D-1E84B6419BBF}" type="parTrans" cxnId="{1BE67113-B301-4099-83B7-FBC1138320FC}">
      <dgm:prSet/>
      <dgm:spPr/>
      <dgm:t>
        <a:bodyPr/>
        <a:lstStyle/>
        <a:p>
          <a:endParaRPr lang="en-US" sz="1400"/>
        </a:p>
      </dgm:t>
    </dgm:pt>
    <dgm:pt modelId="{BFC862B4-18C8-4D9E-A8BF-989899B98222}" type="sibTrans" cxnId="{1BE67113-B301-4099-83B7-FBC1138320FC}">
      <dgm:prSet/>
      <dgm:spPr/>
      <dgm:t>
        <a:bodyPr/>
        <a:lstStyle/>
        <a:p>
          <a:endParaRPr lang="en-US" sz="1400"/>
        </a:p>
      </dgm:t>
    </dgm:pt>
    <dgm:pt modelId="{F0E1F719-72F1-446F-A96F-A467D60BCFA7}">
      <dgm:prSet custT="1"/>
      <dgm:spPr/>
      <dgm:t>
        <a:bodyPr anchor="ctr"/>
        <a:lstStyle/>
        <a:p>
          <a:r>
            <a:rPr lang="en-US" sz="1600" b="1" dirty="0"/>
            <a:t>The Kyoto Protocol:</a:t>
          </a:r>
        </a:p>
        <a:p>
          <a:r>
            <a:rPr lang="en-US" sz="1600" b="1" dirty="0"/>
            <a:t>1997, entry into force 2005</a:t>
          </a:r>
        </a:p>
      </dgm:t>
    </dgm:pt>
    <dgm:pt modelId="{401BBC2F-4CB2-4A64-823F-DF35B09D4CA5}" type="parTrans" cxnId="{E42094FD-3358-4232-8AA4-9BA6898EA39E}">
      <dgm:prSet/>
      <dgm:spPr/>
      <dgm:t>
        <a:bodyPr/>
        <a:lstStyle/>
        <a:p>
          <a:endParaRPr lang="en-US" sz="1400"/>
        </a:p>
      </dgm:t>
    </dgm:pt>
    <dgm:pt modelId="{D3CC3AAE-99F9-469B-B39D-9BF864AB7043}" type="sibTrans" cxnId="{E42094FD-3358-4232-8AA4-9BA6898EA39E}">
      <dgm:prSet/>
      <dgm:spPr/>
      <dgm:t>
        <a:bodyPr/>
        <a:lstStyle/>
        <a:p>
          <a:endParaRPr lang="en-US" sz="1400"/>
        </a:p>
      </dgm:t>
    </dgm:pt>
    <dgm:pt modelId="{A9ABDC88-6074-4655-A7FB-C1908B89C812}">
      <dgm:prSet custT="1"/>
      <dgm:spPr/>
      <dgm:t>
        <a:bodyPr anchor="ctr"/>
        <a:lstStyle/>
        <a:p>
          <a:r>
            <a:rPr lang="en-US" sz="1600" dirty="0"/>
            <a:t>Set targets for the then ‘developed’ or so-called Annex 1 Nations</a:t>
          </a:r>
        </a:p>
      </dgm:t>
    </dgm:pt>
    <dgm:pt modelId="{F2EA582F-90A4-4F46-AE08-DA62A8D91788}" type="parTrans" cxnId="{B34250A8-90AC-4E2B-9EB6-6937D85F6DDA}">
      <dgm:prSet/>
      <dgm:spPr/>
      <dgm:t>
        <a:bodyPr/>
        <a:lstStyle/>
        <a:p>
          <a:endParaRPr lang="en-US" sz="1400"/>
        </a:p>
      </dgm:t>
    </dgm:pt>
    <dgm:pt modelId="{3086745E-DBB4-491F-BFDE-A0D344F1F40A}" type="sibTrans" cxnId="{B34250A8-90AC-4E2B-9EB6-6937D85F6DDA}">
      <dgm:prSet/>
      <dgm:spPr/>
      <dgm:t>
        <a:bodyPr/>
        <a:lstStyle/>
        <a:p>
          <a:endParaRPr lang="en-US" sz="1400"/>
        </a:p>
      </dgm:t>
    </dgm:pt>
    <dgm:pt modelId="{FAD92321-722C-4F3B-BA40-5A30A4182CCA}">
      <dgm:prSet custT="1"/>
      <dgm:spPr/>
      <dgm:t>
        <a:bodyPr anchor="ctr"/>
        <a:lstStyle/>
        <a:p>
          <a:r>
            <a:rPr lang="en-US" sz="1600" dirty="0"/>
            <a:t>Introduced the option to trade emissions reductions between developed nations and ‘developing’ or non-Annex 1 Countries (who did not hold targets) </a:t>
          </a:r>
        </a:p>
      </dgm:t>
    </dgm:pt>
    <dgm:pt modelId="{30AA785E-35B0-44E3-AE09-3BBF3F8E692E}" type="parTrans" cxnId="{0F68CCB4-B8A8-42D6-8C6C-06F96750E836}">
      <dgm:prSet/>
      <dgm:spPr/>
      <dgm:t>
        <a:bodyPr/>
        <a:lstStyle/>
        <a:p>
          <a:endParaRPr lang="en-US" sz="1400"/>
        </a:p>
      </dgm:t>
    </dgm:pt>
    <dgm:pt modelId="{B4892D9E-618F-48DC-A988-BC2AF36DDF4B}" type="sibTrans" cxnId="{0F68CCB4-B8A8-42D6-8C6C-06F96750E836}">
      <dgm:prSet/>
      <dgm:spPr/>
      <dgm:t>
        <a:bodyPr/>
        <a:lstStyle/>
        <a:p>
          <a:endParaRPr lang="en-US" sz="1400"/>
        </a:p>
      </dgm:t>
    </dgm:pt>
    <dgm:pt modelId="{94417F65-1F10-4520-A30C-694886C9C216}">
      <dgm:prSet custT="1"/>
      <dgm:spPr/>
      <dgm:t>
        <a:bodyPr anchor="ctr"/>
        <a:lstStyle/>
        <a:p>
          <a:r>
            <a:rPr lang="en-US" sz="1600" b="1" dirty="0"/>
            <a:t>The Paris Agreement: </a:t>
          </a:r>
        </a:p>
        <a:p>
          <a:r>
            <a:rPr lang="en-US" sz="1600" b="1" dirty="0"/>
            <a:t>2015</a:t>
          </a:r>
        </a:p>
      </dgm:t>
    </dgm:pt>
    <dgm:pt modelId="{C5D69826-0482-4A6A-89C7-4A457C2F330C}" type="parTrans" cxnId="{A843586E-BF1B-480D-B0F6-413969E93B94}">
      <dgm:prSet/>
      <dgm:spPr/>
      <dgm:t>
        <a:bodyPr/>
        <a:lstStyle/>
        <a:p>
          <a:endParaRPr lang="en-US" sz="1400"/>
        </a:p>
      </dgm:t>
    </dgm:pt>
    <dgm:pt modelId="{52E1C78D-ECFD-4358-9FB6-D687ED6A685F}" type="sibTrans" cxnId="{A843586E-BF1B-480D-B0F6-413969E93B94}">
      <dgm:prSet/>
      <dgm:spPr/>
      <dgm:t>
        <a:bodyPr/>
        <a:lstStyle/>
        <a:p>
          <a:endParaRPr lang="en-US" sz="1400"/>
        </a:p>
      </dgm:t>
    </dgm:pt>
    <dgm:pt modelId="{8241C9BE-9078-432F-9252-A21026241F2D}">
      <dgm:prSet custT="1"/>
      <dgm:spPr/>
      <dgm:t>
        <a:bodyPr/>
        <a:lstStyle/>
        <a:p>
          <a:r>
            <a:rPr lang="en-US" sz="1600" dirty="0"/>
            <a:t>Set </a:t>
          </a:r>
          <a:r>
            <a:rPr lang="en-GB" sz="1600" dirty="0"/>
            <a:t>a global ambition to keep post-industrial temperature increases to below 2</a:t>
          </a:r>
          <a:r>
            <a:rPr lang="en-US" sz="1600" b="0" i="0" dirty="0"/>
            <a:t>°C</a:t>
          </a:r>
          <a:r>
            <a:rPr lang="en-GB" sz="1600" dirty="0"/>
            <a:t> – and to aim for an increase of just 1.5</a:t>
          </a:r>
          <a:r>
            <a:rPr lang="en-US" sz="1600" b="0" i="0" dirty="0"/>
            <a:t>°C</a:t>
          </a:r>
          <a:endParaRPr lang="en-GB" sz="1600" dirty="0"/>
        </a:p>
      </dgm:t>
    </dgm:pt>
    <dgm:pt modelId="{08021513-F1C9-4AB8-BCC7-410003DCB398}" type="parTrans" cxnId="{4F246E12-3DCE-4265-95F3-5495540D269A}">
      <dgm:prSet/>
      <dgm:spPr/>
      <dgm:t>
        <a:bodyPr/>
        <a:lstStyle/>
        <a:p>
          <a:endParaRPr lang="en-US" sz="1400"/>
        </a:p>
      </dgm:t>
    </dgm:pt>
    <dgm:pt modelId="{F2D80924-A7E5-4B1F-9721-7A6314621ED1}" type="sibTrans" cxnId="{4F246E12-3DCE-4265-95F3-5495540D269A}">
      <dgm:prSet/>
      <dgm:spPr/>
      <dgm:t>
        <a:bodyPr/>
        <a:lstStyle/>
        <a:p>
          <a:endParaRPr lang="en-US" sz="1400"/>
        </a:p>
      </dgm:t>
    </dgm:pt>
    <dgm:pt modelId="{BCDC10BB-915F-47B5-B685-BAA31C2309EB}">
      <dgm:prSet custT="1"/>
      <dgm:spPr/>
      <dgm:t>
        <a:bodyPr/>
        <a:lstStyle/>
        <a:p>
          <a:r>
            <a:rPr lang="en-US" sz="1600" dirty="0"/>
            <a:t>Parties agreed to </a:t>
          </a:r>
          <a:r>
            <a:rPr lang="en-GB" sz="1600" dirty="0"/>
            <a:t>offer up their ‘Nationally Determined Contributions’ (NDCs) of what they would do to tackle the climate crisis</a:t>
          </a:r>
        </a:p>
      </dgm:t>
    </dgm:pt>
    <dgm:pt modelId="{5141DE6F-E566-4382-9DAA-DC22B738043F}" type="parTrans" cxnId="{C94E1D1C-AA4D-474F-94EA-0AADCC41548E}">
      <dgm:prSet/>
      <dgm:spPr/>
      <dgm:t>
        <a:bodyPr/>
        <a:lstStyle/>
        <a:p>
          <a:endParaRPr lang="en-US" sz="1400"/>
        </a:p>
      </dgm:t>
    </dgm:pt>
    <dgm:pt modelId="{70BB7CF7-893A-4AF3-B586-555FC970A93F}" type="sibTrans" cxnId="{C94E1D1C-AA4D-474F-94EA-0AADCC41548E}">
      <dgm:prSet/>
      <dgm:spPr/>
      <dgm:t>
        <a:bodyPr/>
        <a:lstStyle/>
        <a:p>
          <a:endParaRPr lang="en-US" sz="1400"/>
        </a:p>
      </dgm:t>
    </dgm:pt>
    <dgm:pt modelId="{15299624-D55F-447D-AE88-F39B3C1B1DEE}">
      <dgm:prSet custT="1"/>
      <dgm:spPr/>
      <dgm:t>
        <a:bodyPr/>
        <a:lstStyle/>
        <a:p>
          <a:r>
            <a:rPr lang="en-GB" sz="1600" dirty="0"/>
            <a:t>The Agreement, recognizing that action needs to be accelerated, set out a series of stock takes and ratchets of ambition every 5 years</a:t>
          </a:r>
          <a:endParaRPr lang="en-US" sz="1600" dirty="0"/>
        </a:p>
      </dgm:t>
    </dgm:pt>
    <dgm:pt modelId="{BDE1DA0A-41AC-445D-AB83-D52588E7C999}" type="parTrans" cxnId="{86691678-2013-4139-97C8-C585E53E2AA4}">
      <dgm:prSet/>
      <dgm:spPr/>
      <dgm:t>
        <a:bodyPr/>
        <a:lstStyle/>
        <a:p>
          <a:endParaRPr lang="en-US" sz="1400"/>
        </a:p>
      </dgm:t>
    </dgm:pt>
    <dgm:pt modelId="{6D4462DA-3C0C-477D-8EA4-6CC0BE17D11A}" type="sibTrans" cxnId="{86691678-2013-4139-97C8-C585E53E2AA4}">
      <dgm:prSet/>
      <dgm:spPr/>
      <dgm:t>
        <a:bodyPr/>
        <a:lstStyle/>
        <a:p>
          <a:endParaRPr lang="en-US" sz="1400"/>
        </a:p>
      </dgm:t>
    </dgm:pt>
    <dgm:pt modelId="{56210C6E-A1AD-49D7-AC63-5B4101B69C94}" type="pres">
      <dgm:prSet presAssocID="{9BC9B273-EBA0-41FF-A4BD-8B59F8244CA8}" presName="vert0" presStyleCnt="0">
        <dgm:presLayoutVars>
          <dgm:dir/>
          <dgm:animOne val="branch"/>
          <dgm:animLvl val="lvl"/>
        </dgm:presLayoutVars>
      </dgm:prSet>
      <dgm:spPr/>
    </dgm:pt>
    <dgm:pt modelId="{DE34F0F8-2D0A-4643-9FB5-30B6507EFF02}" type="pres">
      <dgm:prSet presAssocID="{FA78DAC1-52B3-4534-AF0D-ADA45D81AE3B}" presName="thickLine" presStyleLbl="alignNode1" presStyleIdx="0" presStyleCnt="5"/>
      <dgm:spPr/>
    </dgm:pt>
    <dgm:pt modelId="{C7E855C3-7D03-4846-B4FC-9CB40482227C}" type="pres">
      <dgm:prSet presAssocID="{FA78DAC1-52B3-4534-AF0D-ADA45D81AE3B}" presName="horz1" presStyleCnt="0"/>
      <dgm:spPr/>
    </dgm:pt>
    <dgm:pt modelId="{2DF91A94-7980-4919-ACC9-3EC6CF5D78A3}" type="pres">
      <dgm:prSet presAssocID="{FA78DAC1-52B3-4534-AF0D-ADA45D81AE3B}" presName="tx1" presStyleLbl="revTx" presStyleIdx="0" presStyleCnt="10" custScaleX="500000" custScaleY="62544"/>
      <dgm:spPr/>
    </dgm:pt>
    <dgm:pt modelId="{FAB99B84-4052-41F6-849A-C3B9395EAD12}" type="pres">
      <dgm:prSet presAssocID="{FA78DAC1-52B3-4534-AF0D-ADA45D81AE3B}" presName="vert1" presStyleCnt="0"/>
      <dgm:spPr/>
    </dgm:pt>
    <dgm:pt modelId="{BB70F4A0-EDED-40BC-A2A2-63A31E2A196F}" type="pres">
      <dgm:prSet presAssocID="{8B74ABEA-A15D-4736-80EB-79236E34CCC3}" presName="thickLine" presStyleLbl="alignNode1" presStyleIdx="1" presStyleCnt="5"/>
      <dgm:spPr/>
    </dgm:pt>
    <dgm:pt modelId="{7BDEEC43-5912-46A1-9D2A-F8EAF014CABB}" type="pres">
      <dgm:prSet presAssocID="{8B74ABEA-A15D-4736-80EB-79236E34CCC3}" presName="horz1" presStyleCnt="0"/>
      <dgm:spPr/>
    </dgm:pt>
    <dgm:pt modelId="{C8481E81-AB2A-406D-9C63-4E8BD75DA51B}" type="pres">
      <dgm:prSet presAssocID="{8B74ABEA-A15D-4736-80EB-79236E34CCC3}" presName="tx1" presStyleLbl="revTx" presStyleIdx="1" presStyleCnt="10" custScaleX="500000" custScaleY="52389"/>
      <dgm:spPr/>
    </dgm:pt>
    <dgm:pt modelId="{EDCBEC50-D885-4CF7-8B32-A06456C73A45}" type="pres">
      <dgm:prSet presAssocID="{8B74ABEA-A15D-4736-80EB-79236E34CCC3}" presName="vert1" presStyleCnt="0"/>
      <dgm:spPr/>
    </dgm:pt>
    <dgm:pt modelId="{04574D9F-B899-4722-849E-DC45F56B84D3}" type="pres">
      <dgm:prSet presAssocID="{5F125714-633B-4C35-9A32-690A4316B365}" presName="thickLine" presStyleLbl="alignNode1" presStyleIdx="2" presStyleCnt="5"/>
      <dgm:spPr/>
    </dgm:pt>
    <dgm:pt modelId="{835208CB-56E6-4935-AEC6-1EA597A5724C}" type="pres">
      <dgm:prSet presAssocID="{5F125714-633B-4C35-9A32-690A4316B365}" presName="horz1" presStyleCnt="0"/>
      <dgm:spPr/>
    </dgm:pt>
    <dgm:pt modelId="{435E4AA1-9679-446C-BE46-581B83322154}" type="pres">
      <dgm:prSet presAssocID="{5F125714-633B-4C35-9A32-690A4316B365}" presName="tx1" presStyleLbl="revTx" presStyleIdx="2" presStyleCnt="10" custScaleX="500000" custScaleY="54662"/>
      <dgm:spPr/>
    </dgm:pt>
    <dgm:pt modelId="{28CD6763-983A-4328-A785-4C3DC28DCABF}" type="pres">
      <dgm:prSet presAssocID="{5F125714-633B-4C35-9A32-690A4316B365}" presName="vert1" presStyleCnt="0"/>
      <dgm:spPr/>
    </dgm:pt>
    <dgm:pt modelId="{576B6C9C-AAE3-4C71-BB37-21AAEE860F88}" type="pres">
      <dgm:prSet presAssocID="{F0E1F719-72F1-446F-A96F-A467D60BCFA7}" presName="thickLine" presStyleLbl="alignNode1" presStyleIdx="3" presStyleCnt="5"/>
      <dgm:spPr/>
    </dgm:pt>
    <dgm:pt modelId="{F08C2F3C-C2A4-414F-9C0A-8503588588AE}" type="pres">
      <dgm:prSet presAssocID="{F0E1F719-72F1-446F-A96F-A467D60BCFA7}" presName="horz1" presStyleCnt="0"/>
      <dgm:spPr/>
    </dgm:pt>
    <dgm:pt modelId="{458A38D9-C51A-4C7F-817F-ACD387D4B55E}" type="pres">
      <dgm:prSet presAssocID="{F0E1F719-72F1-446F-A96F-A467D60BCFA7}" presName="tx1" presStyleLbl="revTx" presStyleIdx="3" presStyleCnt="10" custScaleX="84620" custScaleY="76728" custLinFactNeighborY="5223"/>
      <dgm:spPr/>
    </dgm:pt>
    <dgm:pt modelId="{A5B50D90-B92F-4410-B7DE-238478AD6BAA}" type="pres">
      <dgm:prSet presAssocID="{F0E1F719-72F1-446F-A96F-A467D60BCFA7}" presName="vert1" presStyleCnt="0"/>
      <dgm:spPr/>
    </dgm:pt>
    <dgm:pt modelId="{0A48D377-5ED5-4652-AB5E-C2D80A092BB5}" type="pres">
      <dgm:prSet presAssocID="{A9ABDC88-6074-4655-A7FB-C1908B89C812}" presName="vertSpace2a" presStyleCnt="0"/>
      <dgm:spPr/>
    </dgm:pt>
    <dgm:pt modelId="{A772F9BA-CAFD-4430-A501-C926D11F3303}" type="pres">
      <dgm:prSet presAssocID="{A9ABDC88-6074-4655-A7FB-C1908B89C812}" presName="horz2" presStyleCnt="0"/>
      <dgm:spPr/>
    </dgm:pt>
    <dgm:pt modelId="{7F9CF94C-54A7-4A1A-A097-2E8B8F0F76BA}" type="pres">
      <dgm:prSet presAssocID="{A9ABDC88-6074-4655-A7FB-C1908B89C812}" presName="horzSpace2" presStyleCnt="0"/>
      <dgm:spPr/>
    </dgm:pt>
    <dgm:pt modelId="{92D9DCDE-432B-455C-8EBF-84370F5478EE}" type="pres">
      <dgm:prSet presAssocID="{A9ABDC88-6074-4655-A7FB-C1908B89C812}" presName="tx2" presStyleLbl="revTx" presStyleIdx="4" presStyleCnt="10" custScaleY="31177"/>
      <dgm:spPr/>
    </dgm:pt>
    <dgm:pt modelId="{782A3124-BA40-47C8-BF73-78D62C3F4F61}" type="pres">
      <dgm:prSet presAssocID="{A9ABDC88-6074-4655-A7FB-C1908B89C812}" presName="vert2" presStyleCnt="0"/>
      <dgm:spPr/>
    </dgm:pt>
    <dgm:pt modelId="{A9E32753-FF55-4265-A26E-90E03286D9BF}" type="pres">
      <dgm:prSet presAssocID="{A9ABDC88-6074-4655-A7FB-C1908B89C812}" presName="thinLine2b" presStyleLbl="callout" presStyleIdx="0" presStyleCnt="5"/>
      <dgm:spPr/>
    </dgm:pt>
    <dgm:pt modelId="{0B170C3B-EE61-41B4-9B10-9648612DCF64}" type="pres">
      <dgm:prSet presAssocID="{A9ABDC88-6074-4655-A7FB-C1908B89C812}" presName="vertSpace2b" presStyleCnt="0"/>
      <dgm:spPr/>
    </dgm:pt>
    <dgm:pt modelId="{05952371-C8BD-4FD9-8C76-F1E9F497C433}" type="pres">
      <dgm:prSet presAssocID="{FAD92321-722C-4F3B-BA40-5A30A4182CCA}" presName="horz2" presStyleCnt="0"/>
      <dgm:spPr/>
    </dgm:pt>
    <dgm:pt modelId="{F824294E-E93A-48EE-A1A2-38D097E547FC}" type="pres">
      <dgm:prSet presAssocID="{FAD92321-722C-4F3B-BA40-5A30A4182CCA}" presName="horzSpace2" presStyleCnt="0"/>
      <dgm:spPr/>
    </dgm:pt>
    <dgm:pt modelId="{2929FDDF-3C2D-4E10-A857-60236EAFD733}" type="pres">
      <dgm:prSet presAssocID="{FAD92321-722C-4F3B-BA40-5A30A4182CCA}" presName="tx2" presStyleLbl="revTx" presStyleIdx="5" presStyleCnt="10" custScaleX="110093" custScaleY="44646"/>
      <dgm:spPr/>
    </dgm:pt>
    <dgm:pt modelId="{AB23C31E-B70A-4FF4-B7D6-0FD030BC00CE}" type="pres">
      <dgm:prSet presAssocID="{FAD92321-722C-4F3B-BA40-5A30A4182CCA}" presName="vert2" presStyleCnt="0"/>
      <dgm:spPr/>
    </dgm:pt>
    <dgm:pt modelId="{B13CB7DD-56BC-410A-8697-9CF5D9BB9781}" type="pres">
      <dgm:prSet presAssocID="{FAD92321-722C-4F3B-BA40-5A30A4182CCA}" presName="thinLine2b" presStyleLbl="callout" presStyleIdx="1" presStyleCnt="5"/>
      <dgm:spPr/>
    </dgm:pt>
    <dgm:pt modelId="{964B47CA-AC75-4E56-BC4E-9BEDE482D995}" type="pres">
      <dgm:prSet presAssocID="{FAD92321-722C-4F3B-BA40-5A30A4182CCA}" presName="vertSpace2b" presStyleCnt="0"/>
      <dgm:spPr/>
    </dgm:pt>
    <dgm:pt modelId="{EBE1F85E-2249-45DD-B95F-252B8FC4209F}" type="pres">
      <dgm:prSet presAssocID="{94417F65-1F10-4520-A30C-694886C9C216}" presName="thickLine" presStyleLbl="alignNode1" presStyleIdx="4" presStyleCnt="5"/>
      <dgm:spPr/>
    </dgm:pt>
    <dgm:pt modelId="{E2B10350-B0B7-45B5-AA6E-E686D3A3B0D5}" type="pres">
      <dgm:prSet presAssocID="{94417F65-1F10-4520-A30C-694886C9C216}" presName="horz1" presStyleCnt="0"/>
      <dgm:spPr/>
    </dgm:pt>
    <dgm:pt modelId="{82B8103E-4DCC-4969-B5D6-1F5B07888A9F}" type="pres">
      <dgm:prSet presAssocID="{94417F65-1F10-4520-A30C-694886C9C216}" presName="tx1" presStyleLbl="revTx" presStyleIdx="6" presStyleCnt="10" custScaleX="86907"/>
      <dgm:spPr/>
    </dgm:pt>
    <dgm:pt modelId="{4E13A87C-D937-4B26-9AB9-C4EB315C400C}" type="pres">
      <dgm:prSet presAssocID="{94417F65-1F10-4520-A30C-694886C9C216}" presName="vert1" presStyleCnt="0"/>
      <dgm:spPr/>
    </dgm:pt>
    <dgm:pt modelId="{D1DAC550-7AFB-4BD8-804D-80C788117A7D}" type="pres">
      <dgm:prSet presAssocID="{8241C9BE-9078-432F-9252-A21026241F2D}" presName="vertSpace2a" presStyleCnt="0"/>
      <dgm:spPr/>
    </dgm:pt>
    <dgm:pt modelId="{959C015D-F9B7-4D83-A6EB-850AAE05E04E}" type="pres">
      <dgm:prSet presAssocID="{8241C9BE-9078-432F-9252-A21026241F2D}" presName="horz2" presStyleCnt="0"/>
      <dgm:spPr/>
    </dgm:pt>
    <dgm:pt modelId="{3318E844-7EB5-4582-8742-66230FE1B775}" type="pres">
      <dgm:prSet presAssocID="{8241C9BE-9078-432F-9252-A21026241F2D}" presName="horzSpace2" presStyleCnt="0"/>
      <dgm:spPr/>
    </dgm:pt>
    <dgm:pt modelId="{D706AB72-EFEC-4346-AF7C-686F85D1FE8D}" type="pres">
      <dgm:prSet presAssocID="{8241C9BE-9078-432F-9252-A21026241F2D}" presName="tx2" presStyleLbl="revTx" presStyleIdx="7" presStyleCnt="10" custScaleX="119949"/>
      <dgm:spPr/>
    </dgm:pt>
    <dgm:pt modelId="{877D309E-DA74-48F9-BF6B-27C998CC3FBE}" type="pres">
      <dgm:prSet presAssocID="{8241C9BE-9078-432F-9252-A21026241F2D}" presName="vert2" presStyleCnt="0"/>
      <dgm:spPr/>
    </dgm:pt>
    <dgm:pt modelId="{28E83F9F-45DA-44FA-B4A3-24A2C2B189CD}" type="pres">
      <dgm:prSet presAssocID="{8241C9BE-9078-432F-9252-A21026241F2D}" presName="thinLine2b" presStyleLbl="callout" presStyleIdx="2" presStyleCnt="5"/>
      <dgm:spPr/>
    </dgm:pt>
    <dgm:pt modelId="{A5D1F5E5-E801-4004-A0E0-C11FE0935B3F}" type="pres">
      <dgm:prSet presAssocID="{8241C9BE-9078-432F-9252-A21026241F2D}" presName="vertSpace2b" presStyleCnt="0"/>
      <dgm:spPr/>
    </dgm:pt>
    <dgm:pt modelId="{8096902E-5D64-4D02-8C9D-C50949887EE7}" type="pres">
      <dgm:prSet presAssocID="{BCDC10BB-915F-47B5-B685-BAA31C2309EB}" presName="horz2" presStyleCnt="0"/>
      <dgm:spPr/>
    </dgm:pt>
    <dgm:pt modelId="{5CA17A50-1FEE-4F7B-84AF-37147AC92A7F}" type="pres">
      <dgm:prSet presAssocID="{BCDC10BB-915F-47B5-B685-BAA31C2309EB}" presName="horzSpace2" presStyleCnt="0"/>
      <dgm:spPr/>
    </dgm:pt>
    <dgm:pt modelId="{B9DA3E32-2A93-498D-A309-2E7AD75E68CC}" type="pres">
      <dgm:prSet presAssocID="{BCDC10BB-915F-47B5-B685-BAA31C2309EB}" presName="tx2" presStyleLbl="revTx" presStyleIdx="8" presStyleCnt="10" custScaleX="116831"/>
      <dgm:spPr/>
    </dgm:pt>
    <dgm:pt modelId="{20F1D0DE-76CA-4626-B181-B4FA8F91EEE0}" type="pres">
      <dgm:prSet presAssocID="{BCDC10BB-915F-47B5-B685-BAA31C2309EB}" presName="vert2" presStyleCnt="0"/>
      <dgm:spPr/>
    </dgm:pt>
    <dgm:pt modelId="{9582B97A-8A02-47B3-83EE-9BB2F9D07CE0}" type="pres">
      <dgm:prSet presAssocID="{BCDC10BB-915F-47B5-B685-BAA31C2309EB}" presName="thinLine2b" presStyleLbl="callout" presStyleIdx="3" presStyleCnt="5"/>
      <dgm:spPr/>
    </dgm:pt>
    <dgm:pt modelId="{6201E335-C2C4-4380-ADD2-7FD54DAD2012}" type="pres">
      <dgm:prSet presAssocID="{BCDC10BB-915F-47B5-B685-BAA31C2309EB}" presName="vertSpace2b" presStyleCnt="0"/>
      <dgm:spPr/>
    </dgm:pt>
    <dgm:pt modelId="{85494345-E8BE-402F-BFFF-81CB374E1E10}" type="pres">
      <dgm:prSet presAssocID="{15299624-D55F-447D-AE88-F39B3C1B1DEE}" presName="horz2" presStyleCnt="0"/>
      <dgm:spPr/>
    </dgm:pt>
    <dgm:pt modelId="{20C8418B-4082-4E5B-8FF8-ABD42C8F4C53}" type="pres">
      <dgm:prSet presAssocID="{15299624-D55F-447D-AE88-F39B3C1B1DEE}" presName="horzSpace2" presStyleCnt="0"/>
      <dgm:spPr/>
    </dgm:pt>
    <dgm:pt modelId="{FDD1B321-738D-4F94-B605-9B1E1AF27B19}" type="pres">
      <dgm:prSet presAssocID="{15299624-D55F-447D-AE88-F39B3C1B1DEE}" presName="tx2" presStyleLbl="revTx" presStyleIdx="9" presStyleCnt="10" custScaleX="107559"/>
      <dgm:spPr/>
    </dgm:pt>
    <dgm:pt modelId="{2CBBEAA6-0C9F-4F18-8B13-9E1D04131286}" type="pres">
      <dgm:prSet presAssocID="{15299624-D55F-447D-AE88-F39B3C1B1DEE}" presName="vert2" presStyleCnt="0"/>
      <dgm:spPr/>
    </dgm:pt>
    <dgm:pt modelId="{DBE4153F-707F-46EA-AEE8-392A07BB08F9}" type="pres">
      <dgm:prSet presAssocID="{15299624-D55F-447D-AE88-F39B3C1B1DEE}" presName="thinLine2b" presStyleLbl="callout" presStyleIdx="4" presStyleCnt="5"/>
      <dgm:spPr/>
    </dgm:pt>
    <dgm:pt modelId="{EE1B5F67-BB4F-451A-8A3A-92E0BC9314EF}" type="pres">
      <dgm:prSet presAssocID="{15299624-D55F-447D-AE88-F39B3C1B1DEE}" presName="vertSpace2b" presStyleCnt="0"/>
      <dgm:spPr/>
    </dgm:pt>
  </dgm:ptLst>
  <dgm:cxnLst>
    <dgm:cxn modelId="{054FA105-23A1-41D8-8772-B735BF6C89C0}" type="presOf" srcId="{9BC9B273-EBA0-41FF-A4BD-8B59F8244CA8}" destId="{56210C6E-A1AD-49D7-AC63-5B4101B69C94}" srcOrd="0" destOrd="0" presId="urn:microsoft.com/office/officeart/2008/layout/LinedList"/>
    <dgm:cxn modelId="{897A0409-0CB3-47A9-9A8B-14B2F4095365}" srcId="{9BC9B273-EBA0-41FF-A4BD-8B59F8244CA8}" destId="{8B74ABEA-A15D-4736-80EB-79236E34CCC3}" srcOrd="1" destOrd="0" parTransId="{A60FB875-E9DE-49FB-87FF-608BC5455182}" sibTransId="{1F980720-55A3-4736-AD4C-09B5961D8389}"/>
    <dgm:cxn modelId="{4F246E12-3DCE-4265-95F3-5495540D269A}" srcId="{94417F65-1F10-4520-A30C-694886C9C216}" destId="{8241C9BE-9078-432F-9252-A21026241F2D}" srcOrd="0" destOrd="0" parTransId="{08021513-F1C9-4AB8-BCC7-410003DCB398}" sibTransId="{F2D80924-A7E5-4B1F-9721-7A6314621ED1}"/>
    <dgm:cxn modelId="{DFA0B012-9B07-4A14-844B-5AD41A9C0F92}" type="presOf" srcId="{FAD92321-722C-4F3B-BA40-5A30A4182CCA}" destId="{2929FDDF-3C2D-4E10-A857-60236EAFD733}" srcOrd="0" destOrd="0" presId="urn:microsoft.com/office/officeart/2008/layout/LinedList"/>
    <dgm:cxn modelId="{1BE67113-B301-4099-83B7-FBC1138320FC}" srcId="{9BC9B273-EBA0-41FF-A4BD-8B59F8244CA8}" destId="{5F125714-633B-4C35-9A32-690A4316B365}" srcOrd="2" destOrd="0" parTransId="{A74DC867-25FF-477E-AA8D-1E84B6419BBF}" sibTransId="{BFC862B4-18C8-4D9E-A8BF-989899B98222}"/>
    <dgm:cxn modelId="{C94E1D1C-AA4D-474F-94EA-0AADCC41548E}" srcId="{94417F65-1F10-4520-A30C-694886C9C216}" destId="{BCDC10BB-915F-47B5-B685-BAA31C2309EB}" srcOrd="1" destOrd="0" parTransId="{5141DE6F-E566-4382-9DAA-DC22B738043F}" sibTransId="{70BB7CF7-893A-4AF3-B586-555FC970A93F}"/>
    <dgm:cxn modelId="{99A63C29-56AF-4FD4-A6C6-1634227D7DC4}" srcId="{9BC9B273-EBA0-41FF-A4BD-8B59F8244CA8}" destId="{FA78DAC1-52B3-4534-AF0D-ADA45D81AE3B}" srcOrd="0" destOrd="0" parTransId="{F02167F6-C822-4508-B333-704FAF80A2AA}" sibTransId="{4BFB3CB7-4B27-4AA2-8400-61C618BA15C7}"/>
    <dgm:cxn modelId="{D508063D-C741-44B5-A6C3-C901A5A6F55E}" type="presOf" srcId="{8241C9BE-9078-432F-9252-A21026241F2D}" destId="{D706AB72-EFEC-4346-AF7C-686F85D1FE8D}" srcOrd="0" destOrd="0" presId="urn:microsoft.com/office/officeart/2008/layout/LinedList"/>
    <dgm:cxn modelId="{3E68C95D-9003-4375-A862-6D4CCC7840C9}" type="presOf" srcId="{94417F65-1F10-4520-A30C-694886C9C216}" destId="{82B8103E-4DCC-4969-B5D6-1F5B07888A9F}" srcOrd="0" destOrd="0" presId="urn:microsoft.com/office/officeart/2008/layout/LinedList"/>
    <dgm:cxn modelId="{F2FE036A-4C04-4109-AF2B-060C04CDB69D}" type="presOf" srcId="{A9ABDC88-6074-4655-A7FB-C1908B89C812}" destId="{92D9DCDE-432B-455C-8EBF-84370F5478EE}" srcOrd="0" destOrd="0" presId="urn:microsoft.com/office/officeart/2008/layout/LinedList"/>
    <dgm:cxn modelId="{A843586E-BF1B-480D-B0F6-413969E93B94}" srcId="{9BC9B273-EBA0-41FF-A4BD-8B59F8244CA8}" destId="{94417F65-1F10-4520-A30C-694886C9C216}" srcOrd="4" destOrd="0" parTransId="{C5D69826-0482-4A6A-89C7-4A457C2F330C}" sibTransId="{52E1C78D-ECFD-4358-9FB6-D687ED6A685F}"/>
    <dgm:cxn modelId="{96BF1571-6801-472B-BDE5-E87AA966A1E3}" type="presOf" srcId="{FA78DAC1-52B3-4534-AF0D-ADA45D81AE3B}" destId="{2DF91A94-7980-4919-ACC9-3EC6CF5D78A3}" srcOrd="0" destOrd="0" presId="urn:microsoft.com/office/officeart/2008/layout/LinedList"/>
    <dgm:cxn modelId="{86691678-2013-4139-97C8-C585E53E2AA4}" srcId="{94417F65-1F10-4520-A30C-694886C9C216}" destId="{15299624-D55F-447D-AE88-F39B3C1B1DEE}" srcOrd="2" destOrd="0" parTransId="{BDE1DA0A-41AC-445D-AB83-D52588E7C999}" sibTransId="{6D4462DA-3C0C-477D-8EA4-6CC0BE17D11A}"/>
    <dgm:cxn modelId="{17FF5478-301C-4D9E-B072-121C92F81FBC}" type="presOf" srcId="{F0E1F719-72F1-446F-A96F-A467D60BCFA7}" destId="{458A38D9-C51A-4C7F-817F-ACD387D4B55E}" srcOrd="0" destOrd="0" presId="urn:microsoft.com/office/officeart/2008/layout/LinedList"/>
    <dgm:cxn modelId="{B34250A8-90AC-4E2B-9EB6-6937D85F6DDA}" srcId="{F0E1F719-72F1-446F-A96F-A467D60BCFA7}" destId="{A9ABDC88-6074-4655-A7FB-C1908B89C812}" srcOrd="0" destOrd="0" parTransId="{F2EA582F-90A4-4F46-AE08-DA62A8D91788}" sibTransId="{3086745E-DBB4-491F-BFDE-A0D344F1F40A}"/>
    <dgm:cxn modelId="{0F68CCB4-B8A8-42D6-8C6C-06F96750E836}" srcId="{F0E1F719-72F1-446F-A96F-A467D60BCFA7}" destId="{FAD92321-722C-4F3B-BA40-5A30A4182CCA}" srcOrd="1" destOrd="0" parTransId="{30AA785E-35B0-44E3-AE09-3BBF3F8E692E}" sibTransId="{B4892D9E-618F-48DC-A988-BC2AF36DDF4B}"/>
    <dgm:cxn modelId="{BD3831BB-048E-4B6E-B55C-1364BCCEF9E7}" type="presOf" srcId="{5F125714-633B-4C35-9A32-690A4316B365}" destId="{435E4AA1-9679-446C-BE46-581B83322154}" srcOrd="0" destOrd="0" presId="urn:microsoft.com/office/officeart/2008/layout/LinedList"/>
    <dgm:cxn modelId="{749133C4-F343-4821-8D50-96F623C0C500}" type="presOf" srcId="{BCDC10BB-915F-47B5-B685-BAA31C2309EB}" destId="{B9DA3E32-2A93-498D-A309-2E7AD75E68CC}" srcOrd="0" destOrd="0" presId="urn:microsoft.com/office/officeart/2008/layout/LinedList"/>
    <dgm:cxn modelId="{BC4166D2-71F4-428A-B1EF-1E0E4A0B1E9B}" type="presOf" srcId="{15299624-D55F-447D-AE88-F39B3C1B1DEE}" destId="{FDD1B321-738D-4F94-B605-9B1E1AF27B19}" srcOrd="0" destOrd="0" presId="urn:microsoft.com/office/officeart/2008/layout/LinedList"/>
    <dgm:cxn modelId="{28D3D6EB-1CF2-49FF-BD79-19EC6B763CA3}" type="presOf" srcId="{8B74ABEA-A15D-4736-80EB-79236E34CCC3}" destId="{C8481E81-AB2A-406D-9C63-4E8BD75DA51B}" srcOrd="0" destOrd="0" presId="urn:microsoft.com/office/officeart/2008/layout/LinedList"/>
    <dgm:cxn modelId="{E42094FD-3358-4232-8AA4-9BA6898EA39E}" srcId="{9BC9B273-EBA0-41FF-A4BD-8B59F8244CA8}" destId="{F0E1F719-72F1-446F-A96F-A467D60BCFA7}" srcOrd="3" destOrd="0" parTransId="{401BBC2F-4CB2-4A64-823F-DF35B09D4CA5}" sibTransId="{D3CC3AAE-99F9-469B-B39D-9BF864AB7043}"/>
    <dgm:cxn modelId="{D00614E0-1A6B-4835-AC4B-137EBF76F049}" type="presParOf" srcId="{56210C6E-A1AD-49D7-AC63-5B4101B69C94}" destId="{DE34F0F8-2D0A-4643-9FB5-30B6507EFF02}" srcOrd="0" destOrd="0" presId="urn:microsoft.com/office/officeart/2008/layout/LinedList"/>
    <dgm:cxn modelId="{0C7EE6FB-4FFF-47BF-91F0-0906DF864752}" type="presParOf" srcId="{56210C6E-A1AD-49D7-AC63-5B4101B69C94}" destId="{C7E855C3-7D03-4846-B4FC-9CB40482227C}" srcOrd="1" destOrd="0" presId="urn:microsoft.com/office/officeart/2008/layout/LinedList"/>
    <dgm:cxn modelId="{5DD68E8D-C8CB-4514-8048-872AD79362AF}" type="presParOf" srcId="{C7E855C3-7D03-4846-B4FC-9CB40482227C}" destId="{2DF91A94-7980-4919-ACC9-3EC6CF5D78A3}" srcOrd="0" destOrd="0" presId="urn:microsoft.com/office/officeart/2008/layout/LinedList"/>
    <dgm:cxn modelId="{DD21D25A-9C95-4E1D-957A-530983C0FACD}" type="presParOf" srcId="{C7E855C3-7D03-4846-B4FC-9CB40482227C}" destId="{FAB99B84-4052-41F6-849A-C3B9395EAD12}" srcOrd="1" destOrd="0" presId="urn:microsoft.com/office/officeart/2008/layout/LinedList"/>
    <dgm:cxn modelId="{FD0509B5-82CD-4751-816C-C3338F3F9F95}" type="presParOf" srcId="{56210C6E-A1AD-49D7-AC63-5B4101B69C94}" destId="{BB70F4A0-EDED-40BC-A2A2-63A31E2A196F}" srcOrd="2" destOrd="0" presId="urn:microsoft.com/office/officeart/2008/layout/LinedList"/>
    <dgm:cxn modelId="{4289915F-EE22-4ADC-87FC-6E931B477AE7}" type="presParOf" srcId="{56210C6E-A1AD-49D7-AC63-5B4101B69C94}" destId="{7BDEEC43-5912-46A1-9D2A-F8EAF014CABB}" srcOrd="3" destOrd="0" presId="urn:microsoft.com/office/officeart/2008/layout/LinedList"/>
    <dgm:cxn modelId="{C6607523-A053-4869-BCB3-0976F3084445}" type="presParOf" srcId="{7BDEEC43-5912-46A1-9D2A-F8EAF014CABB}" destId="{C8481E81-AB2A-406D-9C63-4E8BD75DA51B}" srcOrd="0" destOrd="0" presId="urn:microsoft.com/office/officeart/2008/layout/LinedList"/>
    <dgm:cxn modelId="{7644AACB-9176-4927-9348-8FEA1017F115}" type="presParOf" srcId="{7BDEEC43-5912-46A1-9D2A-F8EAF014CABB}" destId="{EDCBEC50-D885-4CF7-8B32-A06456C73A45}" srcOrd="1" destOrd="0" presId="urn:microsoft.com/office/officeart/2008/layout/LinedList"/>
    <dgm:cxn modelId="{385D37E9-D064-4FCC-BD7D-E4EDB3411817}" type="presParOf" srcId="{56210C6E-A1AD-49D7-AC63-5B4101B69C94}" destId="{04574D9F-B899-4722-849E-DC45F56B84D3}" srcOrd="4" destOrd="0" presId="urn:microsoft.com/office/officeart/2008/layout/LinedList"/>
    <dgm:cxn modelId="{DE00174E-4BFD-4110-A22C-9E01F40A8CE8}" type="presParOf" srcId="{56210C6E-A1AD-49D7-AC63-5B4101B69C94}" destId="{835208CB-56E6-4935-AEC6-1EA597A5724C}" srcOrd="5" destOrd="0" presId="urn:microsoft.com/office/officeart/2008/layout/LinedList"/>
    <dgm:cxn modelId="{DD170C85-F743-4FD9-AF79-99F1E8583128}" type="presParOf" srcId="{835208CB-56E6-4935-AEC6-1EA597A5724C}" destId="{435E4AA1-9679-446C-BE46-581B83322154}" srcOrd="0" destOrd="0" presId="urn:microsoft.com/office/officeart/2008/layout/LinedList"/>
    <dgm:cxn modelId="{CDFB2D62-A101-43C0-A539-72D95B000AAA}" type="presParOf" srcId="{835208CB-56E6-4935-AEC6-1EA597A5724C}" destId="{28CD6763-983A-4328-A785-4C3DC28DCABF}" srcOrd="1" destOrd="0" presId="urn:microsoft.com/office/officeart/2008/layout/LinedList"/>
    <dgm:cxn modelId="{F36D11B8-2D73-4EB1-84BB-3C48916B428C}" type="presParOf" srcId="{56210C6E-A1AD-49D7-AC63-5B4101B69C94}" destId="{576B6C9C-AAE3-4C71-BB37-21AAEE860F88}" srcOrd="6" destOrd="0" presId="urn:microsoft.com/office/officeart/2008/layout/LinedList"/>
    <dgm:cxn modelId="{A76E8778-2135-4483-99F0-0C1C2CC1A4D7}" type="presParOf" srcId="{56210C6E-A1AD-49D7-AC63-5B4101B69C94}" destId="{F08C2F3C-C2A4-414F-9C0A-8503588588AE}" srcOrd="7" destOrd="0" presId="urn:microsoft.com/office/officeart/2008/layout/LinedList"/>
    <dgm:cxn modelId="{68026716-D4D4-4A5D-862A-DAEF13225CAE}" type="presParOf" srcId="{F08C2F3C-C2A4-414F-9C0A-8503588588AE}" destId="{458A38D9-C51A-4C7F-817F-ACD387D4B55E}" srcOrd="0" destOrd="0" presId="urn:microsoft.com/office/officeart/2008/layout/LinedList"/>
    <dgm:cxn modelId="{56C33E8E-EFD5-4812-A9F4-75B1788949AF}" type="presParOf" srcId="{F08C2F3C-C2A4-414F-9C0A-8503588588AE}" destId="{A5B50D90-B92F-4410-B7DE-238478AD6BAA}" srcOrd="1" destOrd="0" presId="urn:microsoft.com/office/officeart/2008/layout/LinedList"/>
    <dgm:cxn modelId="{1B31B66B-6820-4BB0-A66E-ACFC871E2C44}" type="presParOf" srcId="{A5B50D90-B92F-4410-B7DE-238478AD6BAA}" destId="{0A48D377-5ED5-4652-AB5E-C2D80A092BB5}" srcOrd="0" destOrd="0" presId="urn:microsoft.com/office/officeart/2008/layout/LinedList"/>
    <dgm:cxn modelId="{52FBC076-8EC3-4672-B207-F98880B2025E}" type="presParOf" srcId="{A5B50D90-B92F-4410-B7DE-238478AD6BAA}" destId="{A772F9BA-CAFD-4430-A501-C926D11F3303}" srcOrd="1" destOrd="0" presId="urn:microsoft.com/office/officeart/2008/layout/LinedList"/>
    <dgm:cxn modelId="{A20845BD-1220-4412-B705-9E7B56FCFBB0}" type="presParOf" srcId="{A772F9BA-CAFD-4430-A501-C926D11F3303}" destId="{7F9CF94C-54A7-4A1A-A097-2E8B8F0F76BA}" srcOrd="0" destOrd="0" presId="urn:microsoft.com/office/officeart/2008/layout/LinedList"/>
    <dgm:cxn modelId="{6F26050A-34C0-42F1-97FF-469DBC7DC82C}" type="presParOf" srcId="{A772F9BA-CAFD-4430-A501-C926D11F3303}" destId="{92D9DCDE-432B-455C-8EBF-84370F5478EE}" srcOrd="1" destOrd="0" presId="urn:microsoft.com/office/officeart/2008/layout/LinedList"/>
    <dgm:cxn modelId="{6CF83D4B-1671-4CCB-9437-FB667137316D}" type="presParOf" srcId="{A772F9BA-CAFD-4430-A501-C926D11F3303}" destId="{782A3124-BA40-47C8-BF73-78D62C3F4F61}" srcOrd="2" destOrd="0" presId="urn:microsoft.com/office/officeart/2008/layout/LinedList"/>
    <dgm:cxn modelId="{F047D930-6199-461C-9AA2-5869291738A0}" type="presParOf" srcId="{A5B50D90-B92F-4410-B7DE-238478AD6BAA}" destId="{A9E32753-FF55-4265-A26E-90E03286D9BF}" srcOrd="2" destOrd="0" presId="urn:microsoft.com/office/officeart/2008/layout/LinedList"/>
    <dgm:cxn modelId="{9653396F-7784-48F5-897B-7784A85624BA}" type="presParOf" srcId="{A5B50D90-B92F-4410-B7DE-238478AD6BAA}" destId="{0B170C3B-EE61-41B4-9B10-9648612DCF64}" srcOrd="3" destOrd="0" presId="urn:microsoft.com/office/officeart/2008/layout/LinedList"/>
    <dgm:cxn modelId="{28B484CD-A2EE-490D-B23F-D7EC6E378CB0}" type="presParOf" srcId="{A5B50D90-B92F-4410-B7DE-238478AD6BAA}" destId="{05952371-C8BD-4FD9-8C76-F1E9F497C433}" srcOrd="4" destOrd="0" presId="urn:microsoft.com/office/officeart/2008/layout/LinedList"/>
    <dgm:cxn modelId="{6DB6DEC9-56A8-40E7-BC98-C3340AE762DA}" type="presParOf" srcId="{05952371-C8BD-4FD9-8C76-F1E9F497C433}" destId="{F824294E-E93A-48EE-A1A2-38D097E547FC}" srcOrd="0" destOrd="0" presId="urn:microsoft.com/office/officeart/2008/layout/LinedList"/>
    <dgm:cxn modelId="{04ACC6D5-0000-447E-8D1C-39EAF025F1B4}" type="presParOf" srcId="{05952371-C8BD-4FD9-8C76-F1E9F497C433}" destId="{2929FDDF-3C2D-4E10-A857-60236EAFD733}" srcOrd="1" destOrd="0" presId="urn:microsoft.com/office/officeart/2008/layout/LinedList"/>
    <dgm:cxn modelId="{CC966CFC-313D-4DA9-ABDC-224B10B39786}" type="presParOf" srcId="{05952371-C8BD-4FD9-8C76-F1E9F497C433}" destId="{AB23C31E-B70A-4FF4-B7D6-0FD030BC00CE}" srcOrd="2" destOrd="0" presId="urn:microsoft.com/office/officeart/2008/layout/LinedList"/>
    <dgm:cxn modelId="{477DC7F0-75E0-4473-9534-D3BB7DBFC218}" type="presParOf" srcId="{A5B50D90-B92F-4410-B7DE-238478AD6BAA}" destId="{B13CB7DD-56BC-410A-8697-9CF5D9BB9781}" srcOrd="5" destOrd="0" presId="urn:microsoft.com/office/officeart/2008/layout/LinedList"/>
    <dgm:cxn modelId="{22811BCD-4C74-4D07-B34D-7C7A9B8611EB}" type="presParOf" srcId="{A5B50D90-B92F-4410-B7DE-238478AD6BAA}" destId="{964B47CA-AC75-4E56-BC4E-9BEDE482D995}" srcOrd="6" destOrd="0" presId="urn:microsoft.com/office/officeart/2008/layout/LinedList"/>
    <dgm:cxn modelId="{0C187432-2B92-46B8-A5C1-D43042D5B559}" type="presParOf" srcId="{56210C6E-A1AD-49D7-AC63-5B4101B69C94}" destId="{EBE1F85E-2249-45DD-B95F-252B8FC4209F}" srcOrd="8" destOrd="0" presId="urn:microsoft.com/office/officeart/2008/layout/LinedList"/>
    <dgm:cxn modelId="{29ECD319-B118-4964-A067-9288EC326F3B}" type="presParOf" srcId="{56210C6E-A1AD-49D7-AC63-5B4101B69C94}" destId="{E2B10350-B0B7-45B5-AA6E-E686D3A3B0D5}" srcOrd="9" destOrd="0" presId="urn:microsoft.com/office/officeart/2008/layout/LinedList"/>
    <dgm:cxn modelId="{A545D0E0-4CC6-4932-A91E-E4F544FA13FC}" type="presParOf" srcId="{E2B10350-B0B7-45B5-AA6E-E686D3A3B0D5}" destId="{82B8103E-4DCC-4969-B5D6-1F5B07888A9F}" srcOrd="0" destOrd="0" presId="urn:microsoft.com/office/officeart/2008/layout/LinedList"/>
    <dgm:cxn modelId="{CAF95968-BF58-4C22-AE25-050CB91BADE0}" type="presParOf" srcId="{E2B10350-B0B7-45B5-AA6E-E686D3A3B0D5}" destId="{4E13A87C-D937-4B26-9AB9-C4EB315C400C}" srcOrd="1" destOrd="0" presId="urn:microsoft.com/office/officeart/2008/layout/LinedList"/>
    <dgm:cxn modelId="{77231BD1-2B66-4D10-A25F-BD0677D0AD2A}" type="presParOf" srcId="{4E13A87C-D937-4B26-9AB9-C4EB315C400C}" destId="{D1DAC550-7AFB-4BD8-804D-80C788117A7D}" srcOrd="0" destOrd="0" presId="urn:microsoft.com/office/officeart/2008/layout/LinedList"/>
    <dgm:cxn modelId="{FDBBFE1C-4576-4E33-9E55-C61C3EDA23BF}" type="presParOf" srcId="{4E13A87C-D937-4B26-9AB9-C4EB315C400C}" destId="{959C015D-F9B7-4D83-A6EB-850AAE05E04E}" srcOrd="1" destOrd="0" presId="urn:microsoft.com/office/officeart/2008/layout/LinedList"/>
    <dgm:cxn modelId="{A4CFC1E0-2864-44BF-B460-35DDA4B32A8A}" type="presParOf" srcId="{959C015D-F9B7-4D83-A6EB-850AAE05E04E}" destId="{3318E844-7EB5-4582-8742-66230FE1B775}" srcOrd="0" destOrd="0" presId="urn:microsoft.com/office/officeart/2008/layout/LinedList"/>
    <dgm:cxn modelId="{1F16765E-4FD0-4CC5-91EC-630437CE30D6}" type="presParOf" srcId="{959C015D-F9B7-4D83-A6EB-850AAE05E04E}" destId="{D706AB72-EFEC-4346-AF7C-686F85D1FE8D}" srcOrd="1" destOrd="0" presId="urn:microsoft.com/office/officeart/2008/layout/LinedList"/>
    <dgm:cxn modelId="{D14C06E1-401F-4CE1-B8C8-CC86F9F00757}" type="presParOf" srcId="{959C015D-F9B7-4D83-A6EB-850AAE05E04E}" destId="{877D309E-DA74-48F9-BF6B-27C998CC3FBE}" srcOrd="2" destOrd="0" presId="urn:microsoft.com/office/officeart/2008/layout/LinedList"/>
    <dgm:cxn modelId="{F9910139-30C8-4967-9CCA-F7278A9FF870}" type="presParOf" srcId="{4E13A87C-D937-4B26-9AB9-C4EB315C400C}" destId="{28E83F9F-45DA-44FA-B4A3-24A2C2B189CD}" srcOrd="2" destOrd="0" presId="urn:microsoft.com/office/officeart/2008/layout/LinedList"/>
    <dgm:cxn modelId="{EB1CA8F9-EE70-4163-B1FD-7E3763F89E57}" type="presParOf" srcId="{4E13A87C-D937-4B26-9AB9-C4EB315C400C}" destId="{A5D1F5E5-E801-4004-A0E0-C11FE0935B3F}" srcOrd="3" destOrd="0" presId="urn:microsoft.com/office/officeart/2008/layout/LinedList"/>
    <dgm:cxn modelId="{5D451842-09D3-431F-A9DF-9D34F996DF0B}" type="presParOf" srcId="{4E13A87C-D937-4B26-9AB9-C4EB315C400C}" destId="{8096902E-5D64-4D02-8C9D-C50949887EE7}" srcOrd="4" destOrd="0" presId="urn:microsoft.com/office/officeart/2008/layout/LinedList"/>
    <dgm:cxn modelId="{2763C2D7-2EF5-44B2-A98E-65F1DE63EF51}" type="presParOf" srcId="{8096902E-5D64-4D02-8C9D-C50949887EE7}" destId="{5CA17A50-1FEE-4F7B-84AF-37147AC92A7F}" srcOrd="0" destOrd="0" presId="urn:microsoft.com/office/officeart/2008/layout/LinedList"/>
    <dgm:cxn modelId="{3854BA21-6C15-4BCC-A7B1-32B312733866}" type="presParOf" srcId="{8096902E-5D64-4D02-8C9D-C50949887EE7}" destId="{B9DA3E32-2A93-498D-A309-2E7AD75E68CC}" srcOrd="1" destOrd="0" presId="urn:microsoft.com/office/officeart/2008/layout/LinedList"/>
    <dgm:cxn modelId="{7EE4D2A4-C4DB-47EB-95D9-D9F88A278FEE}" type="presParOf" srcId="{8096902E-5D64-4D02-8C9D-C50949887EE7}" destId="{20F1D0DE-76CA-4626-B181-B4FA8F91EEE0}" srcOrd="2" destOrd="0" presId="urn:microsoft.com/office/officeart/2008/layout/LinedList"/>
    <dgm:cxn modelId="{D9D4E24F-D796-4F29-827C-5576D6268464}" type="presParOf" srcId="{4E13A87C-D937-4B26-9AB9-C4EB315C400C}" destId="{9582B97A-8A02-47B3-83EE-9BB2F9D07CE0}" srcOrd="5" destOrd="0" presId="urn:microsoft.com/office/officeart/2008/layout/LinedList"/>
    <dgm:cxn modelId="{1CA9F1A7-01A5-4C54-B7DB-47834F21AC51}" type="presParOf" srcId="{4E13A87C-D937-4B26-9AB9-C4EB315C400C}" destId="{6201E335-C2C4-4380-ADD2-7FD54DAD2012}" srcOrd="6" destOrd="0" presId="urn:microsoft.com/office/officeart/2008/layout/LinedList"/>
    <dgm:cxn modelId="{BA01CF4A-0D7F-4CE9-8E15-5C6F876E7D46}" type="presParOf" srcId="{4E13A87C-D937-4B26-9AB9-C4EB315C400C}" destId="{85494345-E8BE-402F-BFFF-81CB374E1E10}" srcOrd="7" destOrd="0" presId="urn:microsoft.com/office/officeart/2008/layout/LinedList"/>
    <dgm:cxn modelId="{D43B41D4-2DEE-40BF-B728-0A0CCD80C40E}" type="presParOf" srcId="{85494345-E8BE-402F-BFFF-81CB374E1E10}" destId="{20C8418B-4082-4E5B-8FF8-ABD42C8F4C53}" srcOrd="0" destOrd="0" presId="urn:microsoft.com/office/officeart/2008/layout/LinedList"/>
    <dgm:cxn modelId="{C831069C-7A4F-4EFE-9CBA-72A98CD1CE4B}" type="presParOf" srcId="{85494345-E8BE-402F-BFFF-81CB374E1E10}" destId="{FDD1B321-738D-4F94-B605-9B1E1AF27B19}" srcOrd="1" destOrd="0" presId="urn:microsoft.com/office/officeart/2008/layout/LinedList"/>
    <dgm:cxn modelId="{4D9EB9EA-97F2-4BE8-8929-70F73FB82ACB}" type="presParOf" srcId="{85494345-E8BE-402F-BFFF-81CB374E1E10}" destId="{2CBBEAA6-0C9F-4F18-8B13-9E1D04131286}" srcOrd="2" destOrd="0" presId="urn:microsoft.com/office/officeart/2008/layout/LinedList"/>
    <dgm:cxn modelId="{5335A387-9176-4379-B672-8CEF8796F9C2}" type="presParOf" srcId="{4E13A87C-D937-4B26-9AB9-C4EB315C400C}" destId="{DBE4153F-707F-46EA-AEE8-392A07BB08F9}" srcOrd="8" destOrd="0" presId="urn:microsoft.com/office/officeart/2008/layout/LinedList"/>
    <dgm:cxn modelId="{FF148A22-187C-4F9E-9E8A-D5F8864D69AD}" type="presParOf" srcId="{4E13A87C-D937-4B26-9AB9-C4EB315C400C}" destId="{EE1B5F67-BB4F-451A-8A3A-92E0BC9314E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BA3A5E-134A-4DBF-A407-C08FDF85C53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A347B1D-D7F5-418A-B585-E20E83325CF8}">
      <dgm:prSet custT="1"/>
      <dgm:spPr/>
      <dgm:t>
        <a:bodyPr anchor="ctr"/>
        <a:lstStyle/>
        <a:p>
          <a:r>
            <a:rPr lang="en-US" sz="1800" b="0" i="0" dirty="0"/>
            <a:t>COP21 took place in Paris in 2015. </a:t>
          </a:r>
          <a:endParaRPr lang="en-US" sz="1800" dirty="0"/>
        </a:p>
      </dgm:t>
    </dgm:pt>
    <dgm:pt modelId="{CEAD4BD9-86D7-4CE8-9F2A-FB7AE1432938}" type="parTrans" cxnId="{212D3D08-AE52-4A84-B46A-A7DCB9761EB3}">
      <dgm:prSet/>
      <dgm:spPr/>
      <dgm:t>
        <a:bodyPr/>
        <a:lstStyle/>
        <a:p>
          <a:endParaRPr lang="en-US" sz="1600"/>
        </a:p>
      </dgm:t>
    </dgm:pt>
    <dgm:pt modelId="{26754FEB-7423-4968-A6D7-A3F12F040949}" type="sibTrans" cxnId="{212D3D08-AE52-4A84-B46A-A7DCB9761EB3}">
      <dgm:prSet/>
      <dgm:spPr/>
      <dgm:t>
        <a:bodyPr/>
        <a:lstStyle/>
        <a:p>
          <a:endParaRPr lang="en-US" sz="1600"/>
        </a:p>
      </dgm:t>
    </dgm:pt>
    <dgm:pt modelId="{080F874A-66DB-4B55-A769-6BC7C989D528}">
      <dgm:prSet custT="1"/>
      <dgm:spPr/>
      <dgm:t>
        <a:bodyPr anchor="ctr"/>
        <a:lstStyle/>
        <a:p>
          <a:r>
            <a:rPr lang="en-US" sz="1800" b="0" i="0" dirty="0"/>
            <a:t>For the first time every country agreed to work together to limit global warming to well below 2°C and aim for 1.5°C; to adapt to the impacts of a changing climate; to make money available to deliver on these aims.</a:t>
          </a:r>
          <a:endParaRPr lang="en-US" sz="1800" dirty="0"/>
        </a:p>
      </dgm:t>
    </dgm:pt>
    <dgm:pt modelId="{0548BA6A-315F-43AF-A9CA-37040B2593B4}" type="parTrans" cxnId="{B62ED30D-885E-4FC1-BC54-B11B8CBBD887}">
      <dgm:prSet/>
      <dgm:spPr/>
      <dgm:t>
        <a:bodyPr/>
        <a:lstStyle/>
        <a:p>
          <a:endParaRPr lang="en-US" sz="1600"/>
        </a:p>
      </dgm:t>
    </dgm:pt>
    <dgm:pt modelId="{871B5D79-AB43-4A89-872B-A26AB7B0C2EB}" type="sibTrans" cxnId="{B62ED30D-885E-4FC1-BC54-B11B8CBBD887}">
      <dgm:prSet/>
      <dgm:spPr/>
      <dgm:t>
        <a:bodyPr/>
        <a:lstStyle/>
        <a:p>
          <a:endParaRPr lang="en-US" sz="1600"/>
        </a:p>
      </dgm:t>
    </dgm:pt>
    <dgm:pt modelId="{577AA104-CB10-4C9E-9585-436DDBE16227}">
      <dgm:prSet custT="1"/>
      <dgm:spPr/>
      <dgm:t>
        <a:bodyPr anchor="ctr"/>
        <a:lstStyle/>
        <a:p>
          <a:r>
            <a:rPr lang="en-US" sz="1800" b="0" i="0" dirty="0"/>
            <a:t>Under the Paris Agreement, countries committed to bring forward national plans setting out how much they would reduce their emissions – known as Nationally Determined Contributions (NDCs). </a:t>
          </a:r>
          <a:endParaRPr lang="en-US" sz="1800" dirty="0"/>
        </a:p>
      </dgm:t>
    </dgm:pt>
    <dgm:pt modelId="{869200A9-1192-4895-B929-DAEBF654F499}" type="parTrans" cxnId="{D2025845-5564-4E65-A5CC-9BDE066A6EE2}">
      <dgm:prSet/>
      <dgm:spPr/>
      <dgm:t>
        <a:bodyPr/>
        <a:lstStyle/>
        <a:p>
          <a:endParaRPr lang="en-US" sz="1600"/>
        </a:p>
      </dgm:t>
    </dgm:pt>
    <dgm:pt modelId="{3B188041-F646-47B4-9424-0C114E8F6668}" type="sibTrans" cxnId="{D2025845-5564-4E65-A5CC-9BDE066A6EE2}">
      <dgm:prSet/>
      <dgm:spPr/>
      <dgm:t>
        <a:bodyPr/>
        <a:lstStyle/>
        <a:p>
          <a:endParaRPr lang="en-US" sz="1600"/>
        </a:p>
      </dgm:t>
    </dgm:pt>
    <dgm:pt modelId="{32C9FD92-5537-4091-A51E-DFAE31B62CCA}">
      <dgm:prSet custT="1"/>
      <dgm:spPr/>
      <dgm:t>
        <a:bodyPr anchor="ctr"/>
        <a:lstStyle/>
        <a:p>
          <a:r>
            <a:rPr lang="en-US" sz="1800" b="0" i="0" dirty="0"/>
            <a:t>They agreed that every five years they would come back with an updated plan to reflect their highest possible ambition at that time – the first of these is COP26.</a:t>
          </a:r>
          <a:endParaRPr lang="en-US" sz="1800" dirty="0"/>
        </a:p>
      </dgm:t>
    </dgm:pt>
    <dgm:pt modelId="{1EBF5046-A2AC-4B43-B6C4-3647CC2F1820}" type="parTrans" cxnId="{61A2C28A-9E42-4163-B0A6-BCFD2414576D}">
      <dgm:prSet/>
      <dgm:spPr/>
      <dgm:t>
        <a:bodyPr/>
        <a:lstStyle/>
        <a:p>
          <a:endParaRPr lang="en-US" sz="1600"/>
        </a:p>
      </dgm:t>
    </dgm:pt>
    <dgm:pt modelId="{2A4CACBB-39CB-4BEF-9F4E-A798D62F9F24}" type="sibTrans" cxnId="{61A2C28A-9E42-4163-B0A6-BCFD2414576D}">
      <dgm:prSet/>
      <dgm:spPr/>
      <dgm:t>
        <a:bodyPr/>
        <a:lstStyle/>
        <a:p>
          <a:endParaRPr lang="en-US" sz="1600"/>
        </a:p>
      </dgm:t>
    </dgm:pt>
    <dgm:pt modelId="{D4EA28B6-5066-4691-9F3F-56F9A01EAA0B}" type="pres">
      <dgm:prSet presAssocID="{97BA3A5E-134A-4DBF-A407-C08FDF85C538}" presName="vert0" presStyleCnt="0">
        <dgm:presLayoutVars>
          <dgm:dir/>
          <dgm:animOne val="branch"/>
          <dgm:animLvl val="lvl"/>
        </dgm:presLayoutVars>
      </dgm:prSet>
      <dgm:spPr/>
    </dgm:pt>
    <dgm:pt modelId="{A341ECFA-C3E7-4BFB-917E-D5BD20843445}" type="pres">
      <dgm:prSet presAssocID="{9A347B1D-D7F5-418A-B585-E20E83325CF8}" presName="thickLine" presStyleLbl="alignNode1" presStyleIdx="0" presStyleCnt="4"/>
      <dgm:spPr/>
    </dgm:pt>
    <dgm:pt modelId="{1B299D6B-3310-4D0C-B70A-6CBA0C3E1CEC}" type="pres">
      <dgm:prSet presAssocID="{9A347B1D-D7F5-418A-B585-E20E83325CF8}" presName="horz1" presStyleCnt="0"/>
      <dgm:spPr/>
    </dgm:pt>
    <dgm:pt modelId="{BAAB6BB2-165C-422B-8967-AB6CDDA2885A}" type="pres">
      <dgm:prSet presAssocID="{9A347B1D-D7F5-418A-B585-E20E83325CF8}" presName="tx1" presStyleLbl="revTx" presStyleIdx="0" presStyleCnt="4" custScaleY="47767"/>
      <dgm:spPr/>
    </dgm:pt>
    <dgm:pt modelId="{67891621-5750-41AC-A933-DC4F8864D3C0}" type="pres">
      <dgm:prSet presAssocID="{9A347B1D-D7F5-418A-B585-E20E83325CF8}" presName="vert1" presStyleCnt="0"/>
      <dgm:spPr/>
    </dgm:pt>
    <dgm:pt modelId="{8BA254AB-31C9-46E3-8419-5DEE280ACB23}" type="pres">
      <dgm:prSet presAssocID="{080F874A-66DB-4B55-A769-6BC7C989D528}" presName="thickLine" presStyleLbl="alignNode1" presStyleIdx="1" presStyleCnt="4"/>
      <dgm:spPr/>
    </dgm:pt>
    <dgm:pt modelId="{45CFFDB6-E643-43DC-8466-C5F009749D8E}" type="pres">
      <dgm:prSet presAssocID="{080F874A-66DB-4B55-A769-6BC7C989D528}" presName="horz1" presStyleCnt="0"/>
      <dgm:spPr/>
    </dgm:pt>
    <dgm:pt modelId="{5F980CEB-496D-45A5-A9F6-F1EA03322F21}" type="pres">
      <dgm:prSet presAssocID="{080F874A-66DB-4B55-A769-6BC7C989D528}" presName="tx1" presStyleLbl="revTx" presStyleIdx="1" presStyleCnt="4"/>
      <dgm:spPr/>
    </dgm:pt>
    <dgm:pt modelId="{C79D1A18-ACCD-4102-8AD5-6DDD9A58F6C4}" type="pres">
      <dgm:prSet presAssocID="{080F874A-66DB-4B55-A769-6BC7C989D528}" presName="vert1" presStyleCnt="0"/>
      <dgm:spPr/>
    </dgm:pt>
    <dgm:pt modelId="{0A29B57F-0397-43B7-A65E-480E9E969473}" type="pres">
      <dgm:prSet presAssocID="{577AA104-CB10-4C9E-9585-436DDBE16227}" presName="thickLine" presStyleLbl="alignNode1" presStyleIdx="2" presStyleCnt="4"/>
      <dgm:spPr/>
    </dgm:pt>
    <dgm:pt modelId="{2F7A42BE-C530-4384-A6B4-B5C108645CD3}" type="pres">
      <dgm:prSet presAssocID="{577AA104-CB10-4C9E-9585-436DDBE16227}" presName="horz1" presStyleCnt="0"/>
      <dgm:spPr/>
    </dgm:pt>
    <dgm:pt modelId="{FCD85F15-3C7C-4DDB-8B4A-64AB79A9AF17}" type="pres">
      <dgm:prSet presAssocID="{577AA104-CB10-4C9E-9585-436DDBE16227}" presName="tx1" presStyleLbl="revTx" presStyleIdx="2" presStyleCnt="4"/>
      <dgm:spPr/>
    </dgm:pt>
    <dgm:pt modelId="{4FF8C772-331F-4A23-90EA-E9DB580B2B7F}" type="pres">
      <dgm:prSet presAssocID="{577AA104-CB10-4C9E-9585-436DDBE16227}" presName="vert1" presStyleCnt="0"/>
      <dgm:spPr/>
    </dgm:pt>
    <dgm:pt modelId="{7EF8009A-E1EA-4401-9A14-824210C767BC}" type="pres">
      <dgm:prSet presAssocID="{32C9FD92-5537-4091-A51E-DFAE31B62CCA}" presName="thickLine" presStyleLbl="alignNode1" presStyleIdx="3" presStyleCnt="4"/>
      <dgm:spPr/>
    </dgm:pt>
    <dgm:pt modelId="{D9D8CE9E-5997-45ED-AFE9-4C8FBA1F2574}" type="pres">
      <dgm:prSet presAssocID="{32C9FD92-5537-4091-A51E-DFAE31B62CCA}" presName="horz1" presStyleCnt="0"/>
      <dgm:spPr/>
    </dgm:pt>
    <dgm:pt modelId="{1C08BE3F-0B61-4082-8300-F49BF80767D4}" type="pres">
      <dgm:prSet presAssocID="{32C9FD92-5537-4091-A51E-DFAE31B62CCA}" presName="tx1" presStyleLbl="revTx" presStyleIdx="3" presStyleCnt="4" custScaleY="73714"/>
      <dgm:spPr/>
    </dgm:pt>
    <dgm:pt modelId="{77DB0948-6C89-406E-892E-6B31EBD7B017}" type="pres">
      <dgm:prSet presAssocID="{32C9FD92-5537-4091-A51E-DFAE31B62CCA}" presName="vert1" presStyleCnt="0"/>
      <dgm:spPr/>
    </dgm:pt>
  </dgm:ptLst>
  <dgm:cxnLst>
    <dgm:cxn modelId="{212D3D08-AE52-4A84-B46A-A7DCB9761EB3}" srcId="{97BA3A5E-134A-4DBF-A407-C08FDF85C538}" destId="{9A347B1D-D7F5-418A-B585-E20E83325CF8}" srcOrd="0" destOrd="0" parTransId="{CEAD4BD9-86D7-4CE8-9F2A-FB7AE1432938}" sibTransId="{26754FEB-7423-4968-A6D7-A3F12F040949}"/>
    <dgm:cxn modelId="{B62ED30D-885E-4FC1-BC54-B11B8CBBD887}" srcId="{97BA3A5E-134A-4DBF-A407-C08FDF85C538}" destId="{080F874A-66DB-4B55-A769-6BC7C989D528}" srcOrd="1" destOrd="0" parTransId="{0548BA6A-315F-43AF-A9CA-37040B2593B4}" sibTransId="{871B5D79-AB43-4A89-872B-A26AB7B0C2EB}"/>
    <dgm:cxn modelId="{D9520D27-DD0C-4384-8DAA-66D84EF82804}" type="presOf" srcId="{577AA104-CB10-4C9E-9585-436DDBE16227}" destId="{FCD85F15-3C7C-4DDB-8B4A-64AB79A9AF17}" srcOrd="0" destOrd="0" presId="urn:microsoft.com/office/officeart/2008/layout/LinedList"/>
    <dgm:cxn modelId="{D2025845-5564-4E65-A5CC-9BDE066A6EE2}" srcId="{97BA3A5E-134A-4DBF-A407-C08FDF85C538}" destId="{577AA104-CB10-4C9E-9585-436DDBE16227}" srcOrd="2" destOrd="0" parTransId="{869200A9-1192-4895-B929-DAEBF654F499}" sibTransId="{3B188041-F646-47B4-9424-0C114E8F6668}"/>
    <dgm:cxn modelId="{37556148-991B-4952-B864-7E0FB9A40025}" type="presOf" srcId="{32C9FD92-5537-4091-A51E-DFAE31B62CCA}" destId="{1C08BE3F-0B61-4082-8300-F49BF80767D4}" srcOrd="0" destOrd="0" presId="urn:microsoft.com/office/officeart/2008/layout/LinedList"/>
    <dgm:cxn modelId="{61A2C28A-9E42-4163-B0A6-BCFD2414576D}" srcId="{97BA3A5E-134A-4DBF-A407-C08FDF85C538}" destId="{32C9FD92-5537-4091-A51E-DFAE31B62CCA}" srcOrd="3" destOrd="0" parTransId="{1EBF5046-A2AC-4B43-B6C4-3647CC2F1820}" sibTransId="{2A4CACBB-39CB-4BEF-9F4E-A798D62F9F24}"/>
    <dgm:cxn modelId="{78A317BD-5CF2-4D37-BA8D-3BEA43999832}" type="presOf" srcId="{97BA3A5E-134A-4DBF-A407-C08FDF85C538}" destId="{D4EA28B6-5066-4691-9F3F-56F9A01EAA0B}" srcOrd="0" destOrd="0" presId="urn:microsoft.com/office/officeart/2008/layout/LinedList"/>
    <dgm:cxn modelId="{C76CABCA-B509-4A14-BBD0-407B51BB64C0}" type="presOf" srcId="{080F874A-66DB-4B55-A769-6BC7C989D528}" destId="{5F980CEB-496D-45A5-A9F6-F1EA03322F21}" srcOrd="0" destOrd="0" presId="urn:microsoft.com/office/officeart/2008/layout/LinedList"/>
    <dgm:cxn modelId="{AD7BCAE8-34E4-4B29-B24D-4CAEFC6E104A}" type="presOf" srcId="{9A347B1D-D7F5-418A-B585-E20E83325CF8}" destId="{BAAB6BB2-165C-422B-8967-AB6CDDA2885A}" srcOrd="0" destOrd="0" presId="urn:microsoft.com/office/officeart/2008/layout/LinedList"/>
    <dgm:cxn modelId="{6F8B1872-7589-4CB7-8DDD-388933BA7BB9}" type="presParOf" srcId="{D4EA28B6-5066-4691-9F3F-56F9A01EAA0B}" destId="{A341ECFA-C3E7-4BFB-917E-D5BD20843445}" srcOrd="0" destOrd="0" presId="urn:microsoft.com/office/officeart/2008/layout/LinedList"/>
    <dgm:cxn modelId="{553B3FD0-4F8C-4718-8759-A8FC877789F3}" type="presParOf" srcId="{D4EA28B6-5066-4691-9F3F-56F9A01EAA0B}" destId="{1B299D6B-3310-4D0C-B70A-6CBA0C3E1CEC}" srcOrd="1" destOrd="0" presId="urn:microsoft.com/office/officeart/2008/layout/LinedList"/>
    <dgm:cxn modelId="{5FCD3E28-A085-4848-90BC-CFA26737F9B7}" type="presParOf" srcId="{1B299D6B-3310-4D0C-B70A-6CBA0C3E1CEC}" destId="{BAAB6BB2-165C-422B-8967-AB6CDDA2885A}" srcOrd="0" destOrd="0" presId="urn:microsoft.com/office/officeart/2008/layout/LinedList"/>
    <dgm:cxn modelId="{E8E24643-2D1D-4CFA-951F-E3CF158144AB}" type="presParOf" srcId="{1B299D6B-3310-4D0C-B70A-6CBA0C3E1CEC}" destId="{67891621-5750-41AC-A933-DC4F8864D3C0}" srcOrd="1" destOrd="0" presId="urn:microsoft.com/office/officeart/2008/layout/LinedList"/>
    <dgm:cxn modelId="{AD37BA10-2A88-4F01-92FA-180060C5E2CF}" type="presParOf" srcId="{D4EA28B6-5066-4691-9F3F-56F9A01EAA0B}" destId="{8BA254AB-31C9-46E3-8419-5DEE280ACB23}" srcOrd="2" destOrd="0" presId="urn:microsoft.com/office/officeart/2008/layout/LinedList"/>
    <dgm:cxn modelId="{E4465AB0-AABF-4996-A2EB-D09CA583680A}" type="presParOf" srcId="{D4EA28B6-5066-4691-9F3F-56F9A01EAA0B}" destId="{45CFFDB6-E643-43DC-8466-C5F009749D8E}" srcOrd="3" destOrd="0" presId="urn:microsoft.com/office/officeart/2008/layout/LinedList"/>
    <dgm:cxn modelId="{4D622155-4866-4088-A31B-B2225B183EBE}" type="presParOf" srcId="{45CFFDB6-E643-43DC-8466-C5F009749D8E}" destId="{5F980CEB-496D-45A5-A9F6-F1EA03322F21}" srcOrd="0" destOrd="0" presId="urn:microsoft.com/office/officeart/2008/layout/LinedList"/>
    <dgm:cxn modelId="{F7F39417-3873-44AC-94A2-6E888DFDAE79}" type="presParOf" srcId="{45CFFDB6-E643-43DC-8466-C5F009749D8E}" destId="{C79D1A18-ACCD-4102-8AD5-6DDD9A58F6C4}" srcOrd="1" destOrd="0" presId="urn:microsoft.com/office/officeart/2008/layout/LinedList"/>
    <dgm:cxn modelId="{29A0B105-D352-4AC9-95AE-44D7693A670C}" type="presParOf" srcId="{D4EA28B6-5066-4691-9F3F-56F9A01EAA0B}" destId="{0A29B57F-0397-43B7-A65E-480E9E969473}" srcOrd="4" destOrd="0" presId="urn:microsoft.com/office/officeart/2008/layout/LinedList"/>
    <dgm:cxn modelId="{7D89581A-3A42-41F7-8693-6E86AE0C8C6D}" type="presParOf" srcId="{D4EA28B6-5066-4691-9F3F-56F9A01EAA0B}" destId="{2F7A42BE-C530-4384-A6B4-B5C108645CD3}" srcOrd="5" destOrd="0" presId="urn:microsoft.com/office/officeart/2008/layout/LinedList"/>
    <dgm:cxn modelId="{CAB07DAD-AD58-4EA1-82C2-A901ECC8D625}" type="presParOf" srcId="{2F7A42BE-C530-4384-A6B4-B5C108645CD3}" destId="{FCD85F15-3C7C-4DDB-8B4A-64AB79A9AF17}" srcOrd="0" destOrd="0" presId="urn:microsoft.com/office/officeart/2008/layout/LinedList"/>
    <dgm:cxn modelId="{9480D23C-F691-4AF8-98C4-F9077812EB2C}" type="presParOf" srcId="{2F7A42BE-C530-4384-A6B4-B5C108645CD3}" destId="{4FF8C772-331F-4A23-90EA-E9DB580B2B7F}" srcOrd="1" destOrd="0" presId="urn:microsoft.com/office/officeart/2008/layout/LinedList"/>
    <dgm:cxn modelId="{3E902A68-2628-47A7-BC70-C2C2E1E0B6C7}" type="presParOf" srcId="{D4EA28B6-5066-4691-9F3F-56F9A01EAA0B}" destId="{7EF8009A-E1EA-4401-9A14-824210C767BC}" srcOrd="6" destOrd="0" presId="urn:microsoft.com/office/officeart/2008/layout/LinedList"/>
    <dgm:cxn modelId="{A059113A-C83D-457C-81F6-47E3697AC158}" type="presParOf" srcId="{D4EA28B6-5066-4691-9F3F-56F9A01EAA0B}" destId="{D9D8CE9E-5997-45ED-AFE9-4C8FBA1F2574}" srcOrd="7" destOrd="0" presId="urn:microsoft.com/office/officeart/2008/layout/LinedList"/>
    <dgm:cxn modelId="{A4BB93BD-2649-47EA-A9FD-E9D400ACA6FA}" type="presParOf" srcId="{D9D8CE9E-5997-45ED-AFE9-4C8FBA1F2574}" destId="{1C08BE3F-0B61-4082-8300-F49BF80767D4}" srcOrd="0" destOrd="0" presId="urn:microsoft.com/office/officeart/2008/layout/LinedList"/>
    <dgm:cxn modelId="{A11029B2-7567-4503-99DB-F8E75A870309}" type="presParOf" srcId="{D9D8CE9E-5997-45ED-AFE9-4C8FBA1F2574}" destId="{77DB0948-6C89-406E-892E-6B31EBD7B0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A4C983-8629-4E1D-A9A7-C4B66919F6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46FD12-2430-4D8B-8CDF-95386EA6D2A0}">
      <dgm:prSet custT="1"/>
      <dgm:spPr/>
      <dgm:t>
        <a:bodyPr/>
        <a:lstStyle/>
        <a:p>
          <a:r>
            <a:rPr lang="en-US" sz="1800" dirty="0"/>
            <a:t>Important aspects of the Rule Book for the Paris Agreement that still need to be negotiated are:</a:t>
          </a:r>
        </a:p>
      </dgm:t>
    </dgm:pt>
    <dgm:pt modelId="{CC3ABA41-ECE8-41B6-A08E-80DD5298C3FC}" type="parTrans" cxnId="{2B70CB54-9B5B-4FD4-B12B-E5CA3ECBF8C2}">
      <dgm:prSet/>
      <dgm:spPr/>
      <dgm:t>
        <a:bodyPr/>
        <a:lstStyle/>
        <a:p>
          <a:endParaRPr lang="en-US"/>
        </a:p>
      </dgm:t>
    </dgm:pt>
    <dgm:pt modelId="{3E5B0681-19E4-416D-A968-2E813A036F26}" type="sibTrans" cxnId="{2B70CB54-9B5B-4FD4-B12B-E5CA3ECBF8C2}">
      <dgm:prSet/>
      <dgm:spPr/>
      <dgm:t>
        <a:bodyPr/>
        <a:lstStyle/>
        <a:p>
          <a:endParaRPr lang="en-US"/>
        </a:p>
      </dgm:t>
    </dgm:pt>
    <dgm:pt modelId="{0D2DA9CF-89C4-4D1D-BF0E-8049403BDD6A}">
      <dgm:prSet custT="1"/>
      <dgm:spPr/>
      <dgm:t>
        <a:bodyPr/>
        <a:lstStyle/>
        <a:p>
          <a:r>
            <a:rPr lang="en-US" sz="1400" dirty="0"/>
            <a:t>Developing carbon market mechanisms - Article 6 provides that countries can cooperate in delivering their NDCs, for instance through a carbon market. Disagreement persists on the exact mechanisms of this new carbon market, and the rules for international transfers, such as how it will coexist with existing carbon markets </a:t>
          </a:r>
        </a:p>
      </dgm:t>
    </dgm:pt>
    <dgm:pt modelId="{1F08C564-0711-4193-B3BE-43D2F3A89E41}" type="parTrans" cxnId="{0B624EE2-816D-4EA6-9B2D-485BAB1EFDC3}">
      <dgm:prSet/>
      <dgm:spPr/>
      <dgm:t>
        <a:bodyPr/>
        <a:lstStyle/>
        <a:p>
          <a:endParaRPr lang="en-US"/>
        </a:p>
      </dgm:t>
    </dgm:pt>
    <dgm:pt modelId="{BB25BF49-5048-44CA-8E6C-B58AE747F431}" type="sibTrans" cxnId="{0B624EE2-816D-4EA6-9B2D-485BAB1EFDC3}">
      <dgm:prSet/>
      <dgm:spPr/>
      <dgm:t>
        <a:bodyPr/>
        <a:lstStyle/>
        <a:p>
          <a:endParaRPr lang="en-US"/>
        </a:p>
      </dgm:t>
    </dgm:pt>
    <dgm:pt modelId="{499FD33B-E052-4BF1-B770-8B77B3E117BD}">
      <dgm:prSet custT="1"/>
      <dgm:spPr/>
      <dgm:t>
        <a:bodyPr/>
        <a:lstStyle/>
        <a:p>
          <a:r>
            <a:rPr lang="en-US" sz="1400" dirty="0"/>
            <a:t>Funding for loss and damage - Countries will need to address a funding mechanism for dealing with the impact of climate change, especially where developing countries, who are often impacted more directly (e.g., through flooding or forest fires), experience loss/ damage</a:t>
          </a:r>
        </a:p>
      </dgm:t>
    </dgm:pt>
    <dgm:pt modelId="{C8CF0AA6-8B9A-4EE7-952C-7D38FA5EFD3E}" type="parTrans" cxnId="{4B646C52-D4EF-4967-BFAF-50F466E3C4DF}">
      <dgm:prSet/>
      <dgm:spPr/>
      <dgm:t>
        <a:bodyPr/>
        <a:lstStyle/>
        <a:p>
          <a:endParaRPr lang="en-US"/>
        </a:p>
      </dgm:t>
    </dgm:pt>
    <dgm:pt modelId="{EC9EA93D-D124-462D-8A6B-C317EC528DA1}" type="sibTrans" cxnId="{4B646C52-D4EF-4967-BFAF-50F466E3C4DF}">
      <dgm:prSet/>
      <dgm:spPr/>
      <dgm:t>
        <a:bodyPr/>
        <a:lstStyle/>
        <a:p>
          <a:endParaRPr lang="en-US"/>
        </a:p>
      </dgm:t>
    </dgm:pt>
    <dgm:pt modelId="{C93C1CDD-CC6E-4C68-9BA3-54842831820B}">
      <dgm:prSet custT="1"/>
      <dgm:spPr/>
      <dgm:t>
        <a:bodyPr/>
        <a:lstStyle/>
        <a:p>
          <a:r>
            <a:rPr lang="en-US" sz="1400" dirty="0"/>
            <a:t>$100B finance target - developed nations committed to financing $100 billion per year by 2020 to support developing countries to build resilience to climate impacts and protect nature. COP26 will allow countries to assess progress</a:t>
          </a:r>
        </a:p>
      </dgm:t>
    </dgm:pt>
    <dgm:pt modelId="{FB77E11B-AD43-4631-8864-5F1C6284FC15}" type="parTrans" cxnId="{134D04F3-F571-44F9-9DB6-D3A283C8F1D5}">
      <dgm:prSet/>
      <dgm:spPr/>
      <dgm:t>
        <a:bodyPr/>
        <a:lstStyle/>
        <a:p>
          <a:endParaRPr lang="en-US"/>
        </a:p>
      </dgm:t>
    </dgm:pt>
    <dgm:pt modelId="{E7DC9CFA-2741-4400-980F-8E878E1ED466}" type="sibTrans" cxnId="{134D04F3-F571-44F9-9DB6-D3A283C8F1D5}">
      <dgm:prSet/>
      <dgm:spPr/>
      <dgm:t>
        <a:bodyPr/>
        <a:lstStyle/>
        <a:p>
          <a:endParaRPr lang="en-US"/>
        </a:p>
      </dgm:t>
    </dgm:pt>
    <dgm:pt modelId="{6B335376-4B72-42F5-A58C-DFC0EF855F0F}">
      <dgm:prSet custT="1"/>
      <dgm:spPr/>
      <dgm:t>
        <a:bodyPr/>
        <a:lstStyle/>
        <a:p>
          <a:r>
            <a:rPr lang="en-US" sz="1400" dirty="0"/>
            <a:t>The enhanced transparency framework for mitigation, adaptation &amp; finance – countries still need to agree technical issues so it can be implemented (reporting modalities, training etc.)</a:t>
          </a:r>
        </a:p>
      </dgm:t>
    </dgm:pt>
    <dgm:pt modelId="{71198456-4BA9-4B58-AD91-740911E77AF6}" type="parTrans" cxnId="{3BA256EA-BD66-4667-9A4B-28867F7978CB}">
      <dgm:prSet/>
      <dgm:spPr/>
      <dgm:t>
        <a:bodyPr/>
        <a:lstStyle/>
        <a:p>
          <a:endParaRPr lang="en-US"/>
        </a:p>
      </dgm:t>
    </dgm:pt>
    <dgm:pt modelId="{DD751279-6911-40D1-906B-1365ED752692}" type="sibTrans" cxnId="{3BA256EA-BD66-4667-9A4B-28867F7978CB}">
      <dgm:prSet/>
      <dgm:spPr/>
      <dgm:t>
        <a:bodyPr/>
        <a:lstStyle/>
        <a:p>
          <a:endParaRPr lang="en-US"/>
        </a:p>
      </dgm:t>
    </dgm:pt>
    <dgm:pt modelId="{04CC736B-69EF-43E7-808E-392567BAA14E}">
      <dgm:prSet custT="1"/>
      <dgm:spPr/>
      <dgm:t>
        <a:bodyPr/>
        <a:lstStyle/>
        <a:p>
          <a:r>
            <a:rPr lang="en-US" sz="2000" dirty="0"/>
            <a:t>A new discussion on 'Nature-based solutions’</a:t>
          </a:r>
        </a:p>
      </dgm:t>
    </dgm:pt>
    <dgm:pt modelId="{FF780463-1703-45FC-AED4-ACD7BE65B55D}" type="parTrans" cxnId="{1112461D-476D-4D67-B582-F5BDE40E8EE0}">
      <dgm:prSet/>
      <dgm:spPr/>
      <dgm:t>
        <a:bodyPr/>
        <a:lstStyle/>
        <a:p>
          <a:endParaRPr lang="en-US"/>
        </a:p>
      </dgm:t>
    </dgm:pt>
    <dgm:pt modelId="{321BD768-F909-4795-8938-3E15934EC9D6}" type="sibTrans" cxnId="{1112461D-476D-4D67-B582-F5BDE40E8EE0}">
      <dgm:prSet/>
      <dgm:spPr/>
      <dgm:t>
        <a:bodyPr/>
        <a:lstStyle/>
        <a:p>
          <a:endParaRPr lang="en-US"/>
        </a:p>
      </dgm:t>
    </dgm:pt>
    <dgm:pt modelId="{CE5A149F-FD1A-486B-9172-B951FCB25238}">
      <dgm:prSet custT="1"/>
      <dgm:spPr/>
      <dgm:t>
        <a:bodyPr/>
        <a:lstStyle/>
        <a:p>
          <a:r>
            <a:rPr lang="en-US" sz="1400" dirty="0"/>
            <a:t>Focuses on how forestry, agriculture and ecosystems can help in the fight against global warming by absorbing emissions will become increasingly important in helping countries reach their net zero carbon commitments. COP26 will start to discuss how to integrate NBS into the Paris implementation strategy</a:t>
          </a:r>
        </a:p>
      </dgm:t>
    </dgm:pt>
    <dgm:pt modelId="{4B4D00A6-A757-410E-AC5B-1638CEADB255}" type="parTrans" cxnId="{62DBE97A-2F60-4D95-98C7-AF3D46130365}">
      <dgm:prSet/>
      <dgm:spPr/>
      <dgm:t>
        <a:bodyPr/>
        <a:lstStyle/>
        <a:p>
          <a:endParaRPr lang="en-US"/>
        </a:p>
      </dgm:t>
    </dgm:pt>
    <dgm:pt modelId="{3F89AD83-5856-4F61-A16B-F0FC98F7A009}" type="sibTrans" cxnId="{62DBE97A-2F60-4D95-98C7-AF3D46130365}">
      <dgm:prSet/>
      <dgm:spPr/>
      <dgm:t>
        <a:bodyPr/>
        <a:lstStyle/>
        <a:p>
          <a:endParaRPr lang="en-US"/>
        </a:p>
      </dgm:t>
    </dgm:pt>
    <dgm:pt modelId="{26B478A0-6501-487D-B26A-B8835373AD0F}">
      <dgm:prSet custT="1"/>
      <dgm:spPr/>
      <dgm:t>
        <a:bodyPr/>
        <a:lstStyle/>
        <a:p>
          <a:r>
            <a:rPr lang="en-US" sz="1400" dirty="0"/>
            <a:t>Makes link with COP15 to the Convention on Biological Diversity in Kunming, China (Oct 2021). They need to agree and adopt the 'Post-2020 Global Biodiversity Framework' </a:t>
          </a:r>
        </a:p>
      </dgm:t>
    </dgm:pt>
    <dgm:pt modelId="{EAA847AB-E82C-436F-83A3-55874F9F0341}" type="parTrans" cxnId="{EA889722-6ADA-4D24-9B67-6F1555144121}">
      <dgm:prSet/>
      <dgm:spPr/>
      <dgm:t>
        <a:bodyPr/>
        <a:lstStyle/>
        <a:p>
          <a:endParaRPr lang="en-US"/>
        </a:p>
      </dgm:t>
    </dgm:pt>
    <dgm:pt modelId="{B4C118A6-9039-447E-9DBA-5B28178DC61D}" type="sibTrans" cxnId="{EA889722-6ADA-4D24-9B67-6F1555144121}">
      <dgm:prSet/>
      <dgm:spPr/>
      <dgm:t>
        <a:bodyPr/>
        <a:lstStyle/>
        <a:p>
          <a:endParaRPr lang="en-US"/>
        </a:p>
      </dgm:t>
    </dgm:pt>
    <dgm:pt modelId="{960AF349-C2C0-4523-A830-D294B85B7971}" type="pres">
      <dgm:prSet presAssocID="{B5A4C983-8629-4E1D-A9A7-C4B66919F687}" presName="linear" presStyleCnt="0">
        <dgm:presLayoutVars>
          <dgm:dir/>
          <dgm:animLvl val="lvl"/>
          <dgm:resizeHandles val="exact"/>
        </dgm:presLayoutVars>
      </dgm:prSet>
      <dgm:spPr/>
    </dgm:pt>
    <dgm:pt modelId="{010B8A66-3F59-437C-B677-769995066989}" type="pres">
      <dgm:prSet presAssocID="{A746FD12-2430-4D8B-8CDF-95386EA6D2A0}" presName="parentLin" presStyleCnt="0"/>
      <dgm:spPr/>
    </dgm:pt>
    <dgm:pt modelId="{508AD8A6-6843-48F1-9D01-880F75A66B87}" type="pres">
      <dgm:prSet presAssocID="{A746FD12-2430-4D8B-8CDF-95386EA6D2A0}" presName="parentLeftMargin" presStyleLbl="node1" presStyleIdx="0" presStyleCnt="2"/>
      <dgm:spPr/>
    </dgm:pt>
    <dgm:pt modelId="{D2C66890-A63E-40FD-85FA-3F1882C8AEC8}" type="pres">
      <dgm:prSet presAssocID="{A746FD12-2430-4D8B-8CDF-95386EA6D2A0}" presName="parentText" presStyleLbl="node1" presStyleIdx="0" presStyleCnt="2" custScaleX="142857">
        <dgm:presLayoutVars>
          <dgm:chMax val="0"/>
          <dgm:bulletEnabled val="1"/>
        </dgm:presLayoutVars>
      </dgm:prSet>
      <dgm:spPr/>
    </dgm:pt>
    <dgm:pt modelId="{1D0C3BA0-E34B-4F1C-86FC-258ED22DD324}" type="pres">
      <dgm:prSet presAssocID="{A746FD12-2430-4D8B-8CDF-95386EA6D2A0}" presName="negativeSpace" presStyleCnt="0"/>
      <dgm:spPr/>
    </dgm:pt>
    <dgm:pt modelId="{D8D7ADF4-3F2B-4F74-B247-13866CC293EA}" type="pres">
      <dgm:prSet presAssocID="{A746FD12-2430-4D8B-8CDF-95386EA6D2A0}" presName="childText" presStyleLbl="conFgAcc1" presStyleIdx="0" presStyleCnt="2" custScaleY="100092">
        <dgm:presLayoutVars>
          <dgm:bulletEnabled val="1"/>
        </dgm:presLayoutVars>
      </dgm:prSet>
      <dgm:spPr/>
    </dgm:pt>
    <dgm:pt modelId="{156F359D-DBD0-4360-9A6E-22332295C429}" type="pres">
      <dgm:prSet presAssocID="{3E5B0681-19E4-416D-A968-2E813A036F26}" presName="spaceBetweenRectangles" presStyleCnt="0"/>
      <dgm:spPr/>
    </dgm:pt>
    <dgm:pt modelId="{433045F4-1397-4939-A70B-44B3DE3AE298}" type="pres">
      <dgm:prSet presAssocID="{04CC736B-69EF-43E7-808E-392567BAA14E}" presName="parentLin" presStyleCnt="0"/>
      <dgm:spPr/>
    </dgm:pt>
    <dgm:pt modelId="{1F6E578F-9F28-4EE1-96D8-B699E53894DB}" type="pres">
      <dgm:prSet presAssocID="{04CC736B-69EF-43E7-808E-392567BAA14E}" presName="parentLeftMargin" presStyleLbl="node1" presStyleIdx="0" presStyleCnt="2"/>
      <dgm:spPr/>
    </dgm:pt>
    <dgm:pt modelId="{0FF905FF-2897-48DE-B346-2A276BB3CE3A}" type="pres">
      <dgm:prSet presAssocID="{04CC736B-69EF-43E7-808E-392567BAA14E}" presName="parentText" presStyleLbl="node1" presStyleIdx="1" presStyleCnt="2">
        <dgm:presLayoutVars>
          <dgm:chMax val="0"/>
          <dgm:bulletEnabled val="1"/>
        </dgm:presLayoutVars>
      </dgm:prSet>
      <dgm:spPr/>
    </dgm:pt>
    <dgm:pt modelId="{2ECE18E2-2DD0-415D-AA81-B795D7427505}" type="pres">
      <dgm:prSet presAssocID="{04CC736B-69EF-43E7-808E-392567BAA14E}" presName="negativeSpace" presStyleCnt="0"/>
      <dgm:spPr/>
    </dgm:pt>
    <dgm:pt modelId="{4521FB47-78E1-4629-B75B-AC7DE5150001}" type="pres">
      <dgm:prSet presAssocID="{04CC736B-69EF-43E7-808E-392567BAA14E}" presName="childText" presStyleLbl="conFgAcc1" presStyleIdx="1" presStyleCnt="2">
        <dgm:presLayoutVars>
          <dgm:bulletEnabled val="1"/>
        </dgm:presLayoutVars>
      </dgm:prSet>
      <dgm:spPr/>
    </dgm:pt>
  </dgm:ptLst>
  <dgm:cxnLst>
    <dgm:cxn modelId="{1112461D-476D-4D67-B582-F5BDE40E8EE0}" srcId="{B5A4C983-8629-4E1D-A9A7-C4B66919F687}" destId="{04CC736B-69EF-43E7-808E-392567BAA14E}" srcOrd="1" destOrd="0" parTransId="{FF780463-1703-45FC-AED4-ACD7BE65B55D}" sibTransId="{321BD768-F909-4795-8938-3E15934EC9D6}"/>
    <dgm:cxn modelId="{EA889722-6ADA-4D24-9B67-6F1555144121}" srcId="{04CC736B-69EF-43E7-808E-392567BAA14E}" destId="{26B478A0-6501-487D-B26A-B8835373AD0F}" srcOrd="1" destOrd="0" parTransId="{EAA847AB-E82C-436F-83A3-55874F9F0341}" sibTransId="{B4C118A6-9039-447E-9DBA-5B28178DC61D}"/>
    <dgm:cxn modelId="{121F8927-A51B-4A34-AB5A-11E9F10B2E3C}" type="presOf" srcId="{A746FD12-2430-4D8B-8CDF-95386EA6D2A0}" destId="{508AD8A6-6843-48F1-9D01-880F75A66B87}" srcOrd="0" destOrd="0" presId="urn:microsoft.com/office/officeart/2005/8/layout/list1"/>
    <dgm:cxn modelId="{C777E832-EB46-44EE-B6E5-2D926B2A9367}" type="presOf" srcId="{C93C1CDD-CC6E-4C68-9BA3-54842831820B}" destId="{D8D7ADF4-3F2B-4F74-B247-13866CC293EA}" srcOrd="0" destOrd="2" presId="urn:microsoft.com/office/officeart/2005/8/layout/list1"/>
    <dgm:cxn modelId="{E4364139-B042-49F4-A344-8EA39586497E}" type="presOf" srcId="{04CC736B-69EF-43E7-808E-392567BAA14E}" destId="{1F6E578F-9F28-4EE1-96D8-B699E53894DB}" srcOrd="0" destOrd="0" presId="urn:microsoft.com/office/officeart/2005/8/layout/list1"/>
    <dgm:cxn modelId="{A411A13F-D918-4823-8ECA-882D58A647BB}" type="presOf" srcId="{499FD33B-E052-4BF1-B770-8B77B3E117BD}" destId="{D8D7ADF4-3F2B-4F74-B247-13866CC293EA}" srcOrd="0" destOrd="1" presId="urn:microsoft.com/office/officeart/2005/8/layout/list1"/>
    <dgm:cxn modelId="{A0CB4F41-83CF-4639-ABDA-B735ACB10863}" type="presOf" srcId="{0D2DA9CF-89C4-4D1D-BF0E-8049403BDD6A}" destId="{D8D7ADF4-3F2B-4F74-B247-13866CC293EA}" srcOrd="0" destOrd="0" presId="urn:microsoft.com/office/officeart/2005/8/layout/list1"/>
    <dgm:cxn modelId="{7AE4786D-3A01-4448-A136-5782F1688444}" type="presOf" srcId="{26B478A0-6501-487D-B26A-B8835373AD0F}" destId="{4521FB47-78E1-4629-B75B-AC7DE5150001}" srcOrd="0" destOrd="1" presId="urn:microsoft.com/office/officeart/2005/8/layout/list1"/>
    <dgm:cxn modelId="{4B646C52-D4EF-4967-BFAF-50F466E3C4DF}" srcId="{A746FD12-2430-4D8B-8CDF-95386EA6D2A0}" destId="{499FD33B-E052-4BF1-B770-8B77B3E117BD}" srcOrd="1" destOrd="0" parTransId="{C8CF0AA6-8B9A-4EE7-952C-7D38FA5EFD3E}" sibTransId="{EC9EA93D-D124-462D-8A6B-C317EC528DA1}"/>
    <dgm:cxn modelId="{2B70CB54-9B5B-4FD4-B12B-E5CA3ECBF8C2}" srcId="{B5A4C983-8629-4E1D-A9A7-C4B66919F687}" destId="{A746FD12-2430-4D8B-8CDF-95386EA6D2A0}" srcOrd="0" destOrd="0" parTransId="{CC3ABA41-ECE8-41B6-A08E-80DD5298C3FC}" sibTransId="{3E5B0681-19E4-416D-A968-2E813A036F26}"/>
    <dgm:cxn modelId="{88534C5A-51FD-4CB9-A8A5-32AB32AA5E82}" type="presOf" srcId="{6B335376-4B72-42F5-A58C-DFC0EF855F0F}" destId="{D8D7ADF4-3F2B-4F74-B247-13866CC293EA}" srcOrd="0" destOrd="3" presId="urn:microsoft.com/office/officeart/2005/8/layout/list1"/>
    <dgm:cxn modelId="{62DBE97A-2F60-4D95-98C7-AF3D46130365}" srcId="{04CC736B-69EF-43E7-808E-392567BAA14E}" destId="{CE5A149F-FD1A-486B-9172-B951FCB25238}" srcOrd="0" destOrd="0" parTransId="{4B4D00A6-A757-410E-AC5B-1638CEADB255}" sibTransId="{3F89AD83-5856-4F61-A16B-F0FC98F7A009}"/>
    <dgm:cxn modelId="{93FEDE7C-654A-49ED-A2E8-DF923C6731D6}" type="presOf" srcId="{CE5A149F-FD1A-486B-9172-B951FCB25238}" destId="{4521FB47-78E1-4629-B75B-AC7DE5150001}" srcOrd="0" destOrd="0" presId="urn:microsoft.com/office/officeart/2005/8/layout/list1"/>
    <dgm:cxn modelId="{253E888E-3C29-41E7-A22D-AAAB0DDC5433}" type="presOf" srcId="{04CC736B-69EF-43E7-808E-392567BAA14E}" destId="{0FF905FF-2897-48DE-B346-2A276BB3CE3A}" srcOrd="1" destOrd="0" presId="urn:microsoft.com/office/officeart/2005/8/layout/list1"/>
    <dgm:cxn modelId="{E3F6BB94-9FD7-45AD-B245-40779D49E3E1}" type="presOf" srcId="{B5A4C983-8629-4E1D-A9A7-C4B66919F687}" destId="{960AF349-C2C0-4523-A830-D294B85B7971}" srcOrd="0" destOrd="0" presId="urn:microsoft.com/office/officeart/2005/8/layout/list1"/>
    <dgm:cxn modelId="{0B624EE2-816D-4EA6-9B2D-485BAB1EFDC3}" srcId="{A746FD12-2430-4D8B-8CDF-95386EA6D2A0}" destId="{0D2DA9CF-89C4-4D1D-BF0E-8049403BDD6A}" srcOrd="0" destOrd="0" parTransId="{1F08C564-0711-4193-B3BE-43D2F3A89E41}" sibTransId="{BB25BF49-5048-44CA-8E6C-B58AE747F431}"/>
    <dgm:cxn modelId="{3BA256EA-BD66-4667-9A4B-28867F7978CB}" srcId="{A746FD12-2430-4D8B-8CDF-95386EA6D2A0}" destId="{6B335376-4B72-42F5-A58C-DFC0EF855F0F}" srcOrd="3" destOrd="0" parTransId="{71198456-4BA9-4B58-AD91-740911E77AF6}" sibTransId="{DD751279-6911-40D1-906B-1365ED752692}"/>
    <dgm:cxn modelId="{39B29DEA-70E1-4079-A6D2-CBC7A3E41531}" type="presOf" srcId="{A746FD12-2430-4D8B-8CDF-95386EA6D2A0}" destId="{D2C66890-A63E-40FD-85FA-3F1882C8AEC8}" srcOrd="1" destOrd="0" presId="urn:microsoft.com/office/officeart/2005/8/layout/list1"/>
    <dgm:cxn modelId="{134D04F3-F571-44F9-9DB6-D3A283C8F1D5}" srcId="{A746FD12-2430-4D8B-8CDF-95386EA6D2A0}" destId="{C93C1CDD-CC6E-4C68-9BA3-54842831820B}" srcOrd="2" destOrd="0" parTransId="{FB77E11B-AD43-4631-8864-5F1C6284FC15}" sibTransId="{E7DC9CFA-2741-4400-980F-8E878E1ED466}"/>
    <dgm:cxn modelId="{4DA4A49B-CE6D-478A-AFC1-D0A937E1EB54}" type="presParOf" srcId="{960AF349-C2C0-4523-A830-D294B85B7971}" destId="{010B8A66-3F59-437C-B677-769995066989}" srcOrd="0" destOrd="0" presId="urn:microsoft.com/office/officeart/2005/8/layout/list1"/>
    <dgm:cxn modelId="{63B91D6C-FC94-4640-AE0F-E83284192482}" type="presParOf" srcId="{010B8A66-3F59-437C-B677-769995066989}" destId="{508AD8A6-6843-48F1-9D01-880F75A66B87}" srcOrd="0" destOrd="0" presId="urn:microsoft.com/office/officeart/2005/8/layout/list1"/>
    <dgm:cxn modelId="{E2876658-AFD7-4393-9728-5D4DAC8210B2}" type="presParOf" srcId="{010B8A66-3F59-437C-B677-769995066989}" destId="{D2C66890-A63E-40FD-85FA-3F1882C8AEC8}" srcOrd="1" destOrd="0" presId="urn:microsoft.com/office/officeart/2005/8/layout/list1"/>
    <dgm:cxn modelId="{1B211F87-F1FC-499F-ACCA-74F4A5D194C1}" type="presParOf" srcId="{960AF349-C2C0-4523-A830-D294B85B7971}" destId="{1D0C3BA0-E34B-4F1C-86FC-258ED22DD324}" srcOrd="1" destOrd="0" presId="urn:microsoft.com/office/officeart/2005/8/layout/list1"/>
    <dgm:cxn modelId="{49782BD8-2AA0-4C93-B467-386213F30725}" type="presParOf" srcId="{960AF349-C2C0-4523-A830-D294B85B7971}" destId="{D8D7ADF4-3F2B-4F74-B247-13866CC293EA}" srcOrd="2" destOrd="0" presId="urn:microsoft.com/office/officeart/2005/8/layout/list1"/>
    <dgm:cxn modelId="{CD70BCD8-0551-4632-AF5F-5F20109AA2D3}" type="presParOf" srcId="{960AF349-C2C0-4523-A830-D294B85B7971}" destId="{156F359D-DBD0-4360-9A6E-22332295C429}" srcOrd="3" destOrd="0" presId="urn:microsoft.com/office/officeart/2005/8/layout/list1"/>
    <dgm:cxn modelId="{5D8BFF97-E370-41A1-B3E7-F88A5982E815}" type="presParOf" srcId="{960AF349-C2C0-4523-A830-D294B85B7971}" destId="{433045F4-1397-4939-A70B-44B3DE3AE298}" srcOrd="4" destOrd="0" presId="urn:microsoft.com/office/officeart/2005/8/layout/list1"/>
    <dgm:cxn modelId="{51BF9096-A4F5-4E74-8B83-57C6E62FC074}" type="presParOf" srcId="{433045F4-1397-4939-A70B-44B3DE3AE298}" destId="{1F6E578F-9F28-4EE1-96D8-B699E53894DB}" srcOrd="0" destOrd="0" presId="urn:microsoft.com/office/officeart/2005/8/layout/list1"/>
    <dgm:cxn modelId="{7AE70C54-302D-434C-8CD6-F418CE6E6194}" type="presParOf" srcId="{433045F4-1397-4939-A70B-44B3DE3AE298}" destId="{0FF905FF-2897-48DE-B346-2A276BB3CE3A}" srcOrd="1" destOrd="0" presId="urn:microsoft.com/office/officeart/2005/8/layout/list1"/>
    <dgm:cxn modelId="{987D6DAE-FA09-42EB-9F99-1DFE9677AF0B}" type="presParOf" srcId="{960AF349-C2C0-4523-A830-D294B85B7971}" destId="{2ECE18E2-2DD0-415D-AA81-B795D7427505}" srcOrd="5" destOrd="0" presId="urn:microsoft.com/office/officeart/2005/8/layout/list1"/>
    <dgm:cxn modelId="{9B365B95-8033-4059-B325-ADA656BDAF5E}" type="presParOf" srcId="{960AF349-C2C0-4523-A830-D294B85B7971}" destId="{4521FB47-78E1-4629-B75B-AC7DE515000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2B180B-C8D3-45BC-A2C1-62D5FA3EA6E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7154D174-2EED-48A3-9927-F9C57E8A5E3B}">
      <dgm:prSet phldrT="[Text]" custT="1"/>
      <dgm:spPr/>
      <dgm:t>
        <a:bodyPr/>
        <a:lstStyle/>
        <a:p>
          <a:pPr>
            <a:lnSpc>
              <a:spcPct val="100000"/>
            </a:lnSpc>
          </a:pPr>
          <a:r>
            <a:rPr lang="en-US" sz="1600" dirty="0"/>
            <a:t>Scaling up climate finance</a:t>
          </a:r>
        </a:p>
        <a:p>
          <a:pPr>
            <a:lnSpc>
              <a:spcPct val="100000"/>
            </a:lnSpc>
          </a:pPr>
          <a:r>
            <a:rPr lang="en-US" sz="1600" dirty="0"/>
            <a:t>Action on adaptation &amp; loss and damage</a:t>
          </a:r>
        </a:p>
        <a:p>
          <a:pPr>
            <a:lnSpc>
              <a:spcPct val="100000"/>
            </a:lnSpc>
          </a:pPr>
          <a:r>
            <a:rPr lang="en-US" sz="1600" dirty="0"/>
            <a:t>Agreement to close gaps between finance and adaptation (rule book negotiations) </a:t>
          </a:r>
        </a:p>
      </dgm:t>
    </dgm:pt>
    <dgm:pt modelId="{A894BBA4-41C7-499C-9B8A-D8B5EACFE994}" type="parTrans" cxnId="{F64B8D28-8279-40E9-AAA8-E435ECB858F8}">
      <dgm:prSet/>
      <dgm:spPr/>
      <dgm:t>
        <a:bodyPr/>
        <a:lstStyle/>
        <a:p>
          <a:endParaRPr lang="en-US"/>
        </a:p>
      </dgm:t>
    </dgm:pt>
    <dgm:pt modelId="{EF18F6EF-4909-47A8-AABC-E715CE363772}" type="sibTrans" cxnId="{F64B8D28-8279-40E9-AAA8-E435ECB858F8}">
      <dgm:prSet/>
      <dgm:spPr/>
      <dgm:t>
        <a:bodyPr/>
        <a:lstStyle/>
        <a:p>
          <a:endParaRPr lang="en-US"/>
        </a:p>
      </dgm:t>
    </dgm:pt>
    <dgm:pt modelId="{6E59E467-A8EC-4880-B069-F6C8E40C6C0B}">
      <dgm:prSet phldrT="[Text]" custT="1"/>
      <dgm:spPr/>
      <dgm:t>
        <a:bodyPr/>
        <a:lstStyle/>
        <a:p>
          <a:pPr>
            <a:lnSpc>
              <a:spcPct val="100000"/>
            </a:lnSpc>
          </a:pPr>
          <a:r>
            <a:rPr lang="en-US" sz="1600" dirty="0"/>
            <a:t>Environmental integrity of market rules</a:t>
          </a:r>
        </a:p>
        <a:p>
          <a:pPr>
            <a:lnSpc>
              <a:spcPct val="100000"/>
            </a:lnSpc>
          </a:pPr>
          <a:r>
            <a:rPr lang="en-US" sz="1600" b="0" i="0" dirty="0"/>
            <a:t>Greater accountability and transparency</a:t>
          </a:r>
        </a:p>
        <a:p>
          <a:pPr>
            <a:lnSpc>
              <a:spcPct val="100000"/>
            </a:lnSpc>
          </a:pPr>
          <a:r>
            <a:rPr lang="en-US" sz="1600" b="0" i="0" dirty="0"/>
            <a:t>R</a:t>
          </a:r>
          <a:r>
            <a:rPr lang="en-US" sz="1600" dirty="0"/>
            <a:t>oadmap for ramping up near term mitigations ahead of next Paris Cycle (rule book negotiations) </a:t>
          </a:r>
        </a:p>
      </dgm:t>
    </dgm:pt>
    <dgm:pt modelId="{B0195D20-ED15-4B79-8864-7B04F6F94478}" type="parTrans" cxnId="{B81ED6DA-A0C0-47C4-8EA9-6707013E3C38}">
      <dgm:prSet/>
      <dgm:spPr/>
      <dgm:t>
        <a:bodyPr/>
        <a:lstStyle/>
        <a:p>
          <a:endParaRPr lang="en-US"/>
        </a:p>
      </dgm:t>
    </dgm:pt>
    <dgm:pt modelId="{7600E827-7D59-41D0-A952-0F09895FE9C7}" type="sibTrans" cxnId="{B81ED6DA-A0C0-47C4-8EA9-6707013E3C38}">
      <dgm:prSet/>
      <dgm:spPr/>
      <dgm:t>
        <a:bodyPr/>
        <a:lstStyle/>
        <a:p>
          <a:endParaRPr lang="en-US"/>
        </a:p>
      </dgm:t>
    </dgm:pt>
    <dgm:pt modelId="{C46FEFCD-C54B-4222-A9BF-67A3E1407378}">
      <dgm:prSet phldrT="[Text]" custT="1"/>
      <dgm:spPr/>
      <dgm:t>
        <a:bodyPr/>
        <a:lstStyle/>
        <a:p>
          <a:pPr>
            <a:lnSpc>
              <a:spcPct val="100000"/>
            </a:lnSpc>
          </a:pPr>
          <a:r>
            <a:rPr lang="en-US" sz="1600" dirty="0"/>
            <a:t>Finance shifting from fossil to clean fuels</a:t>
          </a:r>
        </a:p>
        <a:p>
          <a:pPr>
            <a:lnSpc>
              <a:spcPct val="100000"/>
            </a:lnSpc>
          </a:pPr>
          <a:r>
            <a:rPr lang="en-US" sz="1600" dirty="0"/>
            <a:t>Shifts in economic sectors (energy, transport, industry)</a:t>
          </a:r>
        </a:p>
        <a:p>
          <a:pPr>
            <a:lnSpc>
              <a:spcPct val="100000"/>
            </a:lnSpc>
          </a:pPr>
          <a:r>
            <a:rPr lang="en-US" sz="1600" dirty="0"/>
            <a:t>Credible pathways to net zero transformation (e.g., UK, UNFCCC campaigns)</a:t>
          </a:r>
        </a:p>
      </dgm:t>
    </dgm:pt>
    <dgm:pt modelId="{80760DE3-B33A-4CE4-B210-03FED0C3A1F8}" type="parTrans" cxnId="{8D01D33A-A92B-40FB-AFE4-251700A47811}">
      <dgm:prSet/>
      <dgm:spPr/>
      <dgm:t>
        <a:bodyPr/>
        <a:lstStyle/>
        <a:p>
          <a:endParaRPr lang="en-US"/>
        </a:p>
      </dgm:t>
    </dgm:pt>
    <dgm:pt modelId="{0463E68B-875B-458C-A5BF-435917D5F841}" type="sibTrans" cxnId="{8D01D33A-A92B-40FB-AFE4-251700A47811}">
      <dgm:prSet/>
      <dgm:spPr/>
      <dgm:t>
        <a:bodyPr/>
        <a:lstStyle/>
        <a:p>
          <a:endParaRPr lang="en-US"/>
        </a:p>
      </dgm:t>
    </dgm:pt>
    <dgm:pt modelId="{5F4337A3-FD38-4834-BA2D-271E5441C417}" type="pres">
      <dgm:prSet presAssocID="{152B180B-C8D3-45BC-A2C1-62D5FA3EA6EF}" presName="root" presStyleCnt="0">
        <dgm:presLayoutVars>
          <dgm:dir/>
          <dgm:resizeHandles val="exact"/>
        </dgm:presLayoutVars>
      </dgm:prSet>
      <dgm:spPr/>
    </dgm:pt>
    <dgm:pt modelId="{EEFC6268-3ECD-4ED0-B49E-053C8037A291}" type="pres">
      <dgm:prSet presAssocID="{7154D174-2EED-48A3-9927-F9C57E8A5E3B}" presName="compNode" presStyleCnt="0"/>
      <dgm:spPr/>
    </dgm:pt>
    <dgm:pt modelId="{BB3C162C-D7B6-42C9-BF57-8798BCF6FAC6}" type="pres">
      <dgm:prSet presAssocID="{7154D174-2EED-48A3-9927-F9C57E8A5E3B}" presName="bgRect" presStyleLbl="bgShp" presStyleIdx="0" presStyleCnt="3" custLinFactNeighborX="-875"/>
      <dgm:spPr/>
    </dgm:pt>
    <dgm:pt modelId="{25743FA2-A314-402C-9487-127737DABD8F}" type="pres">
      <dgm:prSet presAssocID="{7154D174-2EED-48A3-9927-F9C57E8A5E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Graph with Downward Trend"/>
        </a:ext>
      </dgm:extLst>
    </dgm:pt>
    <dgm:pt modelId="{038423B4-2890-459D-B558-6DC297301EED}" type="pres">
      <dgm:prSet presAssocID="{7154D174-2EED-48A3-9927-F9C57E8A5E3B}" presName="spaceRect" presStyleCnt="0"/>
      <dgm:spPr/>
    </dgm:pt>
    <dgm:pt modelId="{BC0609E6-8EDF-48A7-B76D-DE1DF371DC24}" type="pres">
      <dgm:prSet presAssocID="{7154D174-2EED-48A3-9927-F9C57E8A5E3B}" presName="parTx" presStyleLbl="revTx" presStyleIdx="0" presStyleCnt="3">
        <dgm:presLayoutVars>
          <dgm:chMax val="0"/>
          <dgm:chPref val="0"/>
        </dgm:presLayoutVars>
      </dgm:prSet>
      <dgm:spPr/>
    </dgm:pt>
    <dgm:pt modelId="{226AB0CF-BDCD-4319-8835-CF9E188911CD}" type="pres">
      <dgm:prSet presAssocID="{EF18F6EF-4909-47A8-AABC-E715CE363772}" presName="sibTrans" presStyleCnt="0"/>
      <dgm:spPr/>
    </dgm:pt>
    <dgm:pt modelId="{8C58D31E-23EA-4F27-9C42-16CF992B077F}" type="pres">
      <dgm:prSet presAssocID="{6E59E467-A8EC-4880-B069-F6C8E40C6C0B}" presName="compNode" presStyleCnt="0"/>
      <dgm:spPr/>
    </dgm:pt>
    <dgm:pt modelId="{09C20473-EBD5-4331-97B5-832058BBA02C}" type="pres">
      <dgm:prSet presAssocID="{6E59E467-A8EC-4880-B069-F6C8E40C6C0B}" presName="bgRect" presStyleLbl="bgShp" presStyleIdx="1" presStyleCnt="3"/>
      <dgm:spPr/>
    </dgm:pt>
    <dgm:pt modelId="{EFB31BAE-8AA2-4D7D-A6DC-2489A729B32D}" type="pres">
      <dgm:prSet presAssocID="{6E59E467-A8EC-4880-B069-F6C8E40C6C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E914BE2-6B2E-42DF-A94E-BD8C2C680B42}" type="pres">
      <dgm:prSet presAssocID="{6E59E467-A8EC-4880-B069-F6C8E40C6C0B}" presName="spaceRect" presStyleCnt="0"/>
      <dgm:spPr/>
    </dgm:pt>
    <dgm:pt modelId="{B5DD66D8-B506-432C-A6F4-F12701C49A02}" type="pres">
      <dgm:prSet presAssocID="{6E59E467-A8EC-4880-B069-F6C8E40C6C0B}" presName="parTx" presStyleLbl="revTx" presStyleIdx="1" presStyleCnt="3">
        <dgm:presLayoutVars>
          <dgm:chMax val="0"/>
          <dgm:chPref val="0"/>
        </dgm:presLayoutVars>
      </dgm:prSet>
      <dgm:spPr/>
    </dgm:pt>
    <dgm:pt modelId="{523C7B9C-7ABB-4159-BA81-43C53D5ECAD5}" type="pres">
      <dgm:prSet presAssocID="{7600E827-7D59-41D0-A952-0F09895FE9C7}" presName="sibTrans" presStyleCnt="0"/>
      <dgm:spPr/>
    </dgm:pt>
    <dgm:pt modelId="{73CDE3AA-7DE6-4DB2-B3DD-547788A528F0}" type="pres">
      <dgm:prSet presAssocID="{C46FEFCD-C54B-4222-A9BF-67A3E1407378}" presName="compNode" presStyleCnt="0"/>
      <dgm:spPr/>
    </dgm:pt>
    <dgm:pt modelId="{F0F858E3-B0F6-4473-B6BE-BC1D9B08BDE0}" type="pres">
      <dgm:prSet presAssocID="{C46FEFCD-C54B-4222-A9BF-67A3E1407378}" presName="bgRect" presStyleLbl="bgShp" presStyleIdx="2" presStyleCnt="3" custLinFactNeighborX="-875"/>
      <dgm:spPr/>
    </dgm:pt>
    <dgm:pt modelId="{8543727E-DE2B-43CE-A082-4D8371137CC7}" type="pres">
      <dgm:prSet presAssocID="{C46FEFCD-C54B-4222-A9BF-67A3E14073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ctory"/>
        </a:ext>
      </dgm:extLst>
    </dgm:pt>
    <dgm:pt modelId="{0D417007-5406-4689-906F-B4C68B895BB1}" type="pres">
      <dgm:prSet presAssocID="{C46FEFCD-C54B-4222-A9BF-67A3E1407378}" presName="spaceRect" presStyleCnt="0"/>
      <dgm:spPr/>
    </dgm:pt>
    <dgm:pt modelId="{D5410274-2091-45B9-B30E-486C2D93D9CD}" type="pres">
      <dgm:prSet presAssocID="{C46FEFCD-C54B-4222-A9BF-67A3E1407378}" presName="parTx" presStyleLbl="revTx" presStyleIdx="2" presStyleCnt="3">
        <dgm:presLayoutVars>
          <dgm:chMax val="0"/>
          <dgm:chPref val="0"/>
        </dgm:presLayoutVars>
      </dgm:prSet>
      <dgm:spPr/>
    </dgm:pt>
  </dgm:ptLst>
  <dgm:cxnLst>
    <dgm:cxn modelId="{F64B8D28-8279-40E9-AAA8-E435ECB858F8}" srcId="{152B180B-C8D3-45BC-A2C1-62D5FA3EA6EF}" destId="{7154D174-2EED-48A3-9927-F9C57E8A5E3B}" srcOrd="0" destOrd="0" parTransId="{A894BBA4-41C7-499C-9B8A-D8B5EACFE994}" sibTransId="{EF18F6EF-4909-47A8-AABC-E715CE363772}"/>
    <dgm:cxn modelId="{8D01D33A-A92B-40FB-AFE4-251700A47811}" srcId="{152B180B-C8D3-45BC-A2C1-62D5FA3EA6EF}" destId="{C46FEFCD-C54B-4222-A9BF-67A3E1407378}" srcOrd="2" destOrd="0" parTransId="{80760DE3-B33A-4CE4-B210-03FED0C3A1F8}" sibTransId="{0463E68B-875B-458C-A5BF-435917D5F841}"/>
    <dgm:cxn modelId="{00DCC45C-6319-49AE-B68E-BBABA77996C1}" type="presOf" srcId="{152B180B-C8D3-45BC-A2C1-62D5FA3EA6EF}" destId="{5F4337A3-FD38-4834-BA2D-271E5441C417}" srcOrd="0" destOrd="0" presId="urn:microsoft.com/office/officeart/2018/2/layout/IconVerticalSolidList"/>
    <dgm:cxn modelId="{77E10053-28A9-43BB-9E62-6C31AC6477B6}" type="presOf" srcId="{7154D174-2EED-48A3-9927-F9C57E8A5E3B}" destId="{BC0609E6-8EDF-48A7-B76D-DE1DF371DC24}" srcOrd="0" destOrd="0" presId="urn:microsoft.com/office/officeart/2018/2/layout/IconVerticalSolidList"/>
    <dgm:cxn modelId="{B857408D-E22E-4AC9-AA13-86C8159CA5AF}" type="presOf" srcId="{6E59E467-A8EC-4880-B069-F6C8E40C6C0B}" destId="{B5DD66D8-B506-432C-A6F4-F12701C49A02}" srcOrd="0" destOrd="0" presId="urn:microsoft.com/office/officeart/2018/2/layout/IconVerticalSolidList"/>
    <dgm:cxn modelId="{8274CFD2-3764-438D-A703-E7FF542C2097}" type="presOf" srcId="{C46FEFCD-C54B-4222-A9BF-67A3E1407378}" destId="{D5410274-2091-45B9-B30E-486C2D93D9CD}" srcOrd="0" destOrd="0" presId="urn:microsoft.com/office/officeart/2018/2/layout/IconVerticalSolidList"/>
    <dgm:cxn modelId="{B81ED6DA-A0C0-47C4-8EA9-6707013E3C38}" srcId="{152B180B-C8D3-45BC-A2C1-62D5FA3EA6EF}" destId="{6E59E467-A8EC-4880-B069-F6C8E40C6C0B}" srcOrd="1" destOrd="0" parTransId="{B0195D20-ED15-4B79-8864-7B04F6F94478}" sibTransId="{7600E827-7D59-41D0-A952-0F09895FE9C7}"/>
    <dgm:cxn modelId="{47DBD7B7-5DAF-4AD9-BFF2-75EF510F6CB6}" type="presParOf" srcId="{5F4337A3-FD38-4834-BA2D-271E5441C417}" destId="{EEFC6268-3ECD-4ED0-B49E-053C8037A291}" srcOrd="0" destOrd="0" presId="urn:microsoft.com/office/officeart/2018/2/layout/IconVerticalSolidList"/>
    <dgm:cxn modelId="{B4484B47-3E68-4090-8F3F-54CDE0FC2B9B}" type="presParOf" srcId="{EEFC6268-3ECD-4ED0-B49E-053C8037A291}" destId="{BB3C162C-D7B6-42C9-BF57-8798BCF6FAC6}" srcOrd="0" destOrd="0" presId="urn:microsoft.com/office/officeart/2018/2/layout/IconVerticalSolidList"/>
    <dgm:cxn modelId="{31D6E4E0-6D82-4FF4-9036-F913B3655EC8}" type="presParOf" srcId="{EEFC6268-3ECD-4ED0-B49E-053C8037A291}" destId="{25743FA2-A314-402C-9487-127737DABD8F}" srcOrd="1" destOrd="0" presId="urn:microsoft.com/office/officeart/2018/2/layout/IconVerticalSolidList"/>
    <dgm:cxn modelId="{7D96450F-4CC3-48F5-ADBC-770188E77FA8}" type="presParOf" srcId="{EEFC6268-3ECD-4ED0-B49E-053C8037A291}" destId="{038423B4-2890-459D-B558-6DC297301EED}" srcOrd="2" destOrd="0" presId="urn:microsoft.com/office/officeart/2018/2/layout/IconVerticalSolidList"/>
    <dgm:cxn modelId="{0DC3AC25-0642-453C-97D9-D6CA407B0CF6}" type="presParOf" srcId="{EEFC6268-3ECD-4ED0-B49E-053C8037A291}" destId="{BC0609E6-8EDF-48A7-B76D-DE1DF371DC24}" srcOrd="3" destOrd="0" presId="urn:microsoft.com/office/officeart/2018/2/layout/IconVerticalSolidList"/>
    <dgm:cxn modelId="{F4965EAB-B0ED-4D15-9CF8-64AEDFD04DF3}" type="presParOf" srcId="{5F4337A3-FD38-4834-BA2D-271E5441C417}" destId="{226AB0CF-BDCD-4319-8835-CF9E188911CD}" srcOrd="1" destOrd="0" presId="urn:microsoft.com/office/officeart/2018/2/layout/IconVerticalSolidList"/>
    <dgm:cxn modelId="{A85BBA6B-EECB-4CDC-8CC6-E42EE30C0699}" type="presParOf" srcId="{5F4337A3-FD38-4834-BA2D-271E5441C417}" destId="{8C58D31E-23EA-4F27-9C42-16CF992B077F}" srcOrd="2" destOrd="0" presId="urn:microsoft.com/office/officeart/2018/2/layout/IconVerticalSolidList"/>
    <dgm:cxn modelId="{C0C6DB15-F550-4672-9CE3-DA99BD43281E}" type="presParOf" srcId="{8C58D31E-23EA-4F27-9C42-16CF992B077F}" destId="{09C20473-EBD5-4331-97B5-832058BBA02C}" srcOrd="0" destOrd="0" presId="urn:microsoft.com/office/officeart/2018/2/layout/IconVerticalSolidList"/>
    <dgm:cxn modelId="{CB2EFE11-3862-475D-9DBE-EE6A2B510873}" type="presParOf" srcId="{8C58D31E-23EA-4F27-9C42-16CF992B077F}" destId="{EFB31BAE-8AA2-4D7D-A6DC-2489A729B32D}" srcOrd="1" destOrd="0" presId="urn:microsoft.com/office/officeart/2018/2/layout/IconVerticalSolidList"/>
    <dgm:cxn modelId="{01827E2B-B400-4182-8ABF-925C99B97553}" type="presParOf" srcId="{8C58D31E-23EA-4F27-9C42-16CF992B077F}" destId="{1E914BE2-6B2E-42DF-A94E-BD8C2C680B42}" srcOrd="2" destOrd="0" presId="urn:microsoft.com/office/officeart/2018/2/layout/IconVerticalSolidList"/>
    <dgm:cxn modelId="{E65C49EB-696D-4306-8347-76BAC1F73C54}" type="presParOf" srcId="{8C58D31E-23EA-4F27-9C42-16CF992B077F}" destId="{B5DD66D8-B506-432C-A6F4-F12701C49A02}" srcOrd="3" destOrd="0" presId="urn:microsoft.com/office/officeart/2018/2/layout/IconVerticalSolidList"/>
    <dgm:cxn modelId="{C6A5A06B-31CD-4B34-9B64-D604B6B12DDA}" type="presParOf" srcId="{5F4337A3-FD38-4834-BA2D-271E5441C417}" destId="{523C7B9C-7ABB-4159-BA81-43C53D5ECAD5}" srcOrd="3" destOrd="0" presId="urn:microsoft.com/office/officeart/2018/2/layout/IconVerticalSolidList"/>
    <dgm:cxn modelId="{D851D159-EA2A-4A1F-8E10-E50DF82DB784}" type="presParOf" srcId="{5F4337A3-FD38-4834-BA2D-271E5441C417}" destId="{73CDE3AA-7DE6-4DB2-B3DD-547788A528F0}" srcOrd="4" destOrd="0" presId="urn:microsoft.com/office/officeart/2018/2/layout/IconVerticalSolidList"/>
    <dgm:cxn modelId="{22B3411C-347F-49B1-975E-CE44470B79A6}" type="presParOf" srcId="{73CDE3AA-7DE6-4DB2-B3DD-547788A528F0}" destId="{F0F858E3-B0F6-4473-B6BE-BC1D9B08BDE0}" srcOrd="0" destOrd="0" presId="urn:microsoft.com/office/officeart/2018/2/layout/IconVerticalSolidList"/>
    <dgm:cxn modelId="{E30191D7-2CE2-4DF5-8AB7-B094C8251AE1}" type="presParOf" srcId="{73CDE3AA-7DE6-4DB2-B3DD-547788A528F0}" destId="{8543727E-DE2B-43CE-A082-4D8371137CC7}" srcOrd="1" destOrd="0" presId="urn:microsoft.com/office/officeart/2018/2/layout/IconVerticalSolidList"/>
    <dgm:cxn modelId="{9BFAF2F1-D81A-4EC1-A6C9-D0F0B2F00BC8}" type="presParOf" srcId="{73CDE3AA-7DE6-4DB2-B3DD-547788A528F0}" destId="{0D417007-5406-4689-906F-B4C68B895BB1}" srcOrd="2" destOrd="0" presId="urn:microsoft.com/office/officeart/2018/2/layout/IconVerticalSolidList"/>
    <dgm:cxn modelId="{096921AA-59C3-4DA8-8319-11C23A2D1315}" type="presParOf" srcId="{73CDE3AA-7DE6-4DB2-B3DD-547788A528F0}" destId="{D5410274-2091-45B9-B30E-486C2D93D9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823E65-F7DC-4917-8FF1-C0F93D4DD7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A5623E-F40E-45D8-94D2-B807150F1DA5}">
      <dgm:prSet custT="1"/>
      <dgm:spPr/>
      <dgm:t>
        <a:bodyPr/>
        <a:lstStyle/>
        <a:p>
          <a:pPr algn="ctr"/>
          <a:r>
            <a:rPr lang="en-US" sz="1800" dirty="0"/>
            <a:t>40% Cleaner industry</a:t>
          </a:r>
        </a:p>
      </dgm:t>
    </dgm:pt>
    <dgm:pt modelId="{4F568EAD-3120-42EA-BEF8-004E68372CD7}" type="parTrans" cxnId="{D298A46F-F94B-4DD7-82EF-0D03483F01F8}">
      <dgm:prSet/>
      <dgm:spPr/>
      <dgm:t>
        <a:bodyPr/>
        <a:lstStyle/>
        <a:p>
          <a:endParaRPr lang="en-US" sz="1600"/>
        </a:p>
      </dgm:t>
    </dgm:pt>
    <dgm:pt modelId="{3EBB5A0D-1826-41D6-A7A1-E9E978DF9832}" type="sibTrans" cxnId="{D298A46F-F94B-4DD7-82EF-0D03483F01F8}">
      <dgm:prSet/>
      <dgm:spPr/>
      <dgm:t>
        <a:bodyPr/>
        <a:lstStyle/>
        <a:p>
          <a:endParaRPr lang="en-US" sz="1600"/>
        </a:p>
      </dgm:t>
    </dgm:pt>
    <dgm:pt modelId="{DC802D1C-95A5-432B-A062-7D6ACDC7D72E}">
      <dgm:prSet custT="1"/>
      <dgm:spPr/>
      <dgm:t>
        <a:bodyPr/>
        <a:lstStyle/>
        <a:p>
          <a:pPr algn="l"/>
          <a:r>
            <a:rPr lang="en-US" sz="1800" dirty="0"/>
            <a:t>10% Smaller fossil fuel supplies</a:t>
          </a:r>
        </a:p>
      </dgm:t>
    </dgm:pt>
    <dgm:pt modelId="{D62F5949-B67C-4523-8D98-AC60F28DDC38}" type="parTrans" cxnId="{9CC895CC-DE8F-4B15-A804-27364B068723}">
      <dgm:prSet/>
      <dgm:spPr/>
      <dgm:t>
        <a:bodyPr/>
        <a:lstStyle/>
        <a:p>
          <a:endParaRPr lang="en-US" sz="1600"/>
        </a:p>
      </dgm:t>
    </dgm:pt>
    <dgm:pt modelId="{E5083F90-21BE-45DD-9F32-B42ECB8252FA}" type="sibTrans" cxnId="{9CC895CC-DE8F-4B15-A804-27364B068723}">
      <dgm:prSet/>
      <dgm:spPr/>
      <dgm:t>
        <a:bodyPr/>
        <a:lstStyle/>
        <a:p>
          <a:endParaRPr lang="en-US" sz="1600"/>
        </a:p>
      </dgm:t>
    </dgm:pt>
    <dgm:pt modelId="{5BB3E23A-673C-4B8F-8024-43A5056125B5}">
      <dgm:prSet custT="1"/>
      <dgm:spPr/>
      <dgm:t>
        <a:bodyPr/>
        <a:lstStyle/>
        <a:p>
          <a:r>
            <a:rPr lang="en-US" sz="1800" dirty="0"/>
            <a:t>25% Manufacturing and waste industry: Emission controls on landfill methane, halocarbons and nitrous oxide</a:t>
          </a:r>
        </a:p>
      </dgm:t>
    </dgm:pt>
    <dgm:pt modelId="{F58FF8B1-ADDB-425A-AE39-9BA76E552AEE}" type="parTrans" cxnId="{A76CC909-1637-4F05-85EB-E7044E7BB367}">
      <dgm:prSet/>
      <dgm:spPr/>
      <dgm:t>
        <a:bodyPr/>
        <a:lstStyle/>
        <a:p>
          <a:endParaRPr lang="en-US" sz="1600"/>
        </a:p>
      </dgm:t>
    </dgm:pt>
    <dgm:pt modelId="{3084876E-51F3-4A65-9749-AEC4A8FF319A}" type="sibTrans" cxnId="{A76CC909-1637-4F05-85EB-E7044E7BB367}">
      <dgm:prSet/>
      <dgm:spPr/>
      <dgm:t>
        <a:bodyPr/>
        <a:lstStyle/>
        <a:p>
          <a:endParaRPr lang="en-US" sz="1600"/>
        </a:p>
      </dgm:t>
    </dgm:pt>
    <dgm:pt modelId="{23604823-05B1-4AE6-9061-D7543B5D2C76}">
      <dgm:prSet custT="1"/>
      <dgm:spPr/>
      <dgm:t>
        <a:bodyPr/>
        <a:lstStyle/>
        <a:p>
          <a:r>
            <a:rPr lang="en-US" sz="1800" dirty="0"/>
            <a:t>15% Efficient industrial processes. A shift away from carbon-intensive manufacturing</a:t>
          </a:r>
        </a:p>
      </dgm:t>
    </dgm:pt>
    <dgm:pt modelId="{4B7A9FCA-1F34-447B-B046-DB8649C1ED89}" type="parTrans" cxnId="{B7721B0D-79F7-4E9D-844C-0EA6875C782C}">
      <dgm:prSet/>
      <dgm:spPr/>
      <dgm:t>
        <a:bodyPr/>
        <a:lstStyle/>
        <a:p>
          <a:endParaRPr lang="en-US" sz="1600"/>
        </a:p>
      </dgm:t>
    </dgm:pt>
    <dgm:pt modelId="{851C67C1-C3CD-4B8D-B076-E9850A893407}" type="sibTrans" cxnId="{B7721B0D-79F7-4E9D-844C-0EA6875C782C}">
      <dgm:prSet/>
      <dgm:spPr/>
      <dgm:t>
        <a:bodyPr/>
        <a:lstStyle/>
        <a:p>
          <a:endParaRPr lang="en-US" sz="1600"/>
        </a:p>
      </dgm:t>
    </dgm:pt>
    <dgm:pt modelId="{2E50DBDE-124B-442F-8C6F-0926A3486F0C}">
      <dgm:prSet custT="1"/>
      <dgm:spPr/>
      <dgm:t>
        <a:bodyPr/>
        <a:lstStyle/>
        <a:p>
          <a:pPr algn="ctr"/>
          <a:r>
            <a:rPr lang="en-US" sz="1800" dirty="0"/>
            <a:t>40% Electric Supplies</a:t>
          </a:r>
        </a:p>
      </dgm:t>
    </dgm:pt>
    <dgm:pt modelId="{8EFA7553-8755-4EF9-AFEE-9FFB336E2E25}" type="parTrans" cxnId="{C7D50839-4B32-47AB-B539-9CABBB1E4C31}">
      <dgm:prSet/>
      <dgm:spPr/>
      <dgm:t>
        <a:bodyPr/>
        <a:lstStyle/>
        <a:p>
          <a:endParaRPr lang="en-US" sz="1600"/>
        </a:p>
      </dgm:t>
    </dgm:pt>
    <dgm:pt modelId="{1F1F23B2-7D58-4881-94C6-33BA146F6AC8}" type="sibTrans" cxnId="{C7D50839-4B32-47AB-B539-9CABBB1E4C31}">
      <dgm:prSet/>
      <dgm:spPr/>
      <dgm:t>
        <a:bodyPr/>
        <a:lstStyle/>
        <a:p>
          <a:endParaRPr lang="en-US" sz="1600"/>
        </a:p>
      </dgm:t>
    </dgm:pt>
    <dgm:pt modelId="{B3CE015D-9DA0-4EB6-BB75-F4169D17933B}">
      <dgm:prSet custT="1"/>
      <dgm:spPr/>
      <dgm:t>
        <a:bodyPr/>
        <a:lstStyle/>
        <a:p>
          <a:r>
            <a:rPr lang="en-US" sz="1800" dirty="0"/>
            <a:t>No longer relying on coal</a:t>
          </a:r>
        </a:p>
      </dgm:t>
    </dgm:pt>
    <dgm:pt modelId="{7280215A-98DB-45E7-99C4-A214FA550356}" type="parTrans" cxnId="{B0FD476D-20DD-4A68-A436-445B7725AAA7}">
      <dgm:prSet/>
      <dgm:spPr/>
      <dgm:t>
        <a:bodyPr/>
        <a:lstStyle/>
        <a:p>
          <a:endParaRPr lang="en-US" sz="1600"/>
        </a:p>
      </dgm:t>
    </dgm:pt>
    <dgm:pt modelId="{D47D0524-D4A1-4585-A40A-1B2C450B2556}" type="sibTrans" cxnId="{B0FD476D-20DD-4A68-A436-445B7725AAA7}">
      <dgm:prSet/>
      <dgm:spPr/>
      <dgm:t>
        <a:bodyPr/>
        <a:lstStyle/>
        <a:p>
          <a:endParaRPr lang="en-US" sz="1600"/>
        </a:p>
      </dgm:t>
    </dgm:pt>
    <dgm:pt modelId="{A0BCB148-540A-4C02-993C-A6D64447EBC7}">
      <dgm:prSet custT="1"/>
      <dgm:spPr/>
      <dgm:t>
        <a:bodyPr/>
        <a:lstStyle/>
        <a:p>
          <a:r>
            <a:rPr lang="en-US" sz="1800" dirty="0"/>
            <a:t>Lower methane emissions from coal mines/ leaky gas distribution pipes.</a:t>
          </a:r>
        </a:p>
      </dgm:t>
    </dgm:pt>
    <dgm:pt modelId="{CACFBBD8-9785-4586-B3E6-8DF97363B16B}" type="parTrans" cxnId="{3DC6C04A-05CD-4CFB-8795-8821D9F65702}">
      <dgm:prSet/>
      <dgm:spPr/>
      <dgm:t>
        <a:bodyPr/>
        <a:lstStyle/>
        <a:p>
          <a:endParaRPr lang="en-US" sz="1600"/>
        </a:p>
      </dgm:t>
    </dgm:pt>
    <dgm:pt modelId="{4DCF5C81-CB8D-46B7-9114-78C012FC6EE3}" type="sibTrans" cxnId="{3DC6C04A-05CD-4CFB-8795-8821D9F65702}">
      <dgm:prSet/>
      <dgm:spPr/>
      <dgm:t>
        <a:bodyPr/>
        <a:lstStyle/>
        <a:p>
          <a:endParaRPr lang="en-US" sz="1600"/>
        </a:p>
      </dgm:t>
    </dgm:pt>
    <dgm:pt modelId="{3E2D0C21-F75E-428C-89E9-E2DE3E3E35BD}">
      <dgm:prSet custT="1"/>
      <dgm:spPr/>
      <dgm:t>
        <a:bodyPr/>
        <a:lstStyle/>
        <a:p>
          <a:r>
            <a:rPr lang="en-US" sz="1800" dirty="0"/>
            <a:t>Cleaner fossil fuel industry</a:t>
          </a:r>
        </a:p>
      </dgm:t>
    </dgm:pt>
    <dgm:pt modelId="{52A9F940-B316-4CAF-9574-70CA67C45BA8}" type="parTrans" cxnId="{6FCE08F9-C4BA-4006-AE36-895B1D9207E7}">
      <dgm:prSet/>
      <dgm:spPr/>
      <dgm:t>
        <a:bodyPr/>
        <a:lstStyle/>
        <a:p>
          <a:endParaRPr lang="en-US" sz="1600"/>
        </a:p>
      </dgm:t>
    </dgm:pt>
    <dgm:pt modelId="{4575B226-4BB9-4323-AF76-A86462BF5B3D}" type="sibTrans" cxnId="{6FCE08F9-C4BA-4006-AE36-895B1D9207E7}">
      <dgm:prSet/>
      <dgm:spPr/>
      <dgm:t>
        <a:bodyPr/>
        <a:lstStyle/>
        <a:p>
          <a:endParaRPr lang="en-US" sz="1600"/>
        </a:p>
      </dgm:t>
    </dgm:pt>
    <dgm:pt modelId="{8532E1E2-0FAD-48B6-8507-E2CD8E32C9F2}" type="pres">
      <dgm:prSet presAssocID="{68823E65-F7DC-4917-8FF1-C0F93D4DD788}" presName="linear" presStyleCnt="0">
        <dgm:presLayoutVars>
          <dgm:dir/>
          <dgm:animLvl val="lvl"/>
          <dgm:resizeHandles val="exact"/>
        </dgm:presLayoutVars>
      </dgm:prSet>
      <dgm:spPr/>
    </dgm:pt>
    <dgm:pt modelId="{1B83E4BF-7646-4B4E-BD65-BD2B89FDFECE}" type="pres">
      <dgm:prSet presAssocID="{37A5623E-F40E-45D8-94D2-B807150F1DA5}" presName="parentLin" presStyleCnt="0"/>
      <dgm:spPr/>
    </dgm:pt>
    <dgm:pt modelId="{8AE83775-DC5F-4196-B5E1-CC1F748BBB15}" type="pres">
      <dgm:prSet presAssocID="{37A5623E-F40E-45D8-94D2-B807150F1DA5}" presName="parentLeftMargin" presStyleLbl="node1" presStyleIdx="0" presStyleCnt="3"/>
      <dgm:spPr/>
    </dgm:pt>
    <dgm:pt modelId="{B2A45F56-0DBF-43CC-BA18-C301F957B470}" type="pres">
      <dgm:prSet presAssocID="{37A5623E-F40E-45D8-94D2-B807150F1DA5}" presName="parentText" presStyleLbl="node1" presStyleIdx="0" presStyleCnt="3">
        <dgm:presLayoutVars>
          <dgm:chMax val="0"/>
          <dgm:bulletEnabled val="1"/>
        </dgm:presLayoutVars>
      </dgm:prSet>
      <dgm:spPr/>
    </dgm:pt>
    <dgm:pt modelId="{CF76A8DD-D377-49A4-8507-1652C92CF0A4}" type="pres">
      <dgm:prSet presAssocID="{37A5623E-F40E-45D8-94D2-B807150F1DA5}" presName="negativeSpace" presStyleCnt="0"/>
      <dgm:spPr/>
    </dgm:pt>
    <dgm:pt modelId="{800D70C3-DE65-4646-9707-87E2A1F59074}" type="pres">
      <dgm:prSet presAssocID="{37A5623E-F40E-45D8-94D2-B807150F1DA5}" presName="childText" presStyleLbl="conFgAcc1" presStyleIdx="0" presStyleCnt="3">
        <dgm:presLayoutVars>
          <dgm:bulletEnabled val="1"/>
        </dgm:presLayoutVars>
      </dgm:prSet>
      <dgm:spPr/>
    </dgm:pt>
    <dgm:pt modelId="{D6041340-7344-433D-95A4-4604928B7778}" type="pres">
      <dgm:prSet presAssocID="{3EBB5A0D-1826-41D6-A7A1-E9E978DF9832}" presName="spaceBetweenRectangles" presStyleCnt="0"/>
      <dgm:spPr/>
    </dgm:pt>
    <dgm:pt modelId="{7690811D-44EB-4C31-BA09-4CAB695D876E}" type="pres">
      <dgm:prSet presAssocID="{2E50DBDE-124B-442F-8C6F-0926A3486F0C}" presName="parentLin" presStyleCnt="0"/>
      <dgm:spPr/>
    </dgm:pt>
    <dgm:pt modelId="{B4B93A9B-8A5C-4B84-B9D1-753FC760ED97}" type="pres">
      <dgm:prSet presAssocID="{2E50DBDE-124B-442F-8C6F-0926A3486F0C}" presName="parentLeftMargin" presStyleLbl="node1" presStyleIdx="0" presStyleCnt="3"/>
      <dgm:spPr/>
    </dgm:pt>
    <dgm:pt modelId="{08EF22ED-DF56-4752-8C66-D516DF23B48F}" type="pres">
      <dgm:prSet presAssocID="{2E50DBDE-124B-442F-8C6F-0926A3486F0C}" presName="parentText" presStyleLbl="node1" presStyleIdx="1" presStyleCnt="3">
        <dgm:presLayoutVars>
          <dgm:chMax val="0"/>
          <dgm:bulletEnabled val="1"/>
        </dgm:presLayoutVars>
      </dgm:prSet>
      <dgm:spPr/>
    </dgm:pt>
    <dgm:pt modelId="{751B21C1-85E2-49DE-B4C0-2605203487CC}" type="pres">
      <dgm:prSet presAssocID="{2E50DBDE-124B-442F-8C6F-0926A3486F0C}" presName="negativeSpace" presStyleCnt="0"/>
      <dgm:spPr/>
    </dgm:pt>
    <dgm:pt modelId="{49CB78FF-F40D-40D7-BB06-BE35FF71FBEE}" type="pres">
      <dgm:prSet presAssocID="{2E50DBDE-124B-442F-8C6F-0926A3486F0C}" presName="childText" presStyleLbl="conFgAcc1" presStyleIdx="1" presStyleCnt="3">
        <dgm:presLayoutVars>
          <dgm:bulletEnabled val="1"/>
        </dgm:presLayoutVars>
      </dgm:prSet>
      <dgm:spPr/>
    </dgm:pt>
    <dgm:pt modelId="{76EA3018-71E6-4930-BB04-FD13BE4B1B88}" type="pres">
      <dgm:prSet presAssocID="{1F1F23B2-7D58-4881-94C6-33BA146F6AC8}" presName="spaceBetweenRectangles" presStyleCnt="0"/>
      <dgm:spPr/>
    </dgm:pt>
    <dgm:pt modelId="{F10FDB2D-2A35-4446-82FF-711B0EA3AC11}" type="pres">
      <dgm:prSet presAssocID="{DC802D1C-95A5-432B-A062-7D6ACDC7D72E}" presName="parentLin" presStyleCnt="0"/>
      <dgm:spPr/>
    </dgm:pt>
    <dgm:pt modelId="{B97EAF1E-B88C-4389-B386-DF22E120493C}" type="pres">
      <dgm:prSet presAssocID="{DC802D1C-95A5-432B-A062-7D6ACDC7D72E}" presName="parentLeftMargin" presStyleLbl="node1" presStyleIdx="1" presStyleCnt="3"/>
      <dgm:spPr/>
    </dgm:pt>
    <dgm:pt modelId="{2339E647-B557-4377-9BF2-BC022A29638A}" type="pres">
      <dgm:prSet presAssocID="{DC802D1C-95A5-432B-A062-7D6ACDC7D72E}" presName="parentText" presStyleLbl="node1" presStyleIdx="2" presStyleCnt="3">
        <dgm:presLayoutVars>
          <dgm:chMax val="0"/>
          <dgm:bulletEnabled val="1"/>
        </dgm:presLayoutVars>
      </dgm:prSet>
      <dgm:spPr/>
    </dgm:pt>
    <dgm:pt modelId="{B0E05748-7668-4C64-B319-191E8AAB1B78}" type="pres">
      <dgm:prSet presAssocID="{DC802D1C-95A5-432B-A062-7D6ACDC7D72E}" presName="negativeSpace" presStyleCnt="0"/>
      <dgm:spPr/>
    </dgm:pt>
    <dgm:pt modelId="{F7EE6B54-E100-4F9B-BC05-F1C728AF6972}" type="pres">
      <dgm:prSet presAssocID="{DC802D1C-95A5-432B-A062-7D6ACDC7D72E}" presName="childText" presStyleLbl="conFgAcc1" presStyleIdx="2" presStyleCnt="3">
        <dgm:presLayoutVars>
          <dgm:bulletEnabled val="1"/>
        </dgm:presLayoutVars>
      </dgm:prSet>
      <dgm:spPr/>
    </dgm:pt>
  </dgm:ptLst>
  <dgm:cxnLst>
    <dgm:cxn modelId="{A76CC909-1637-4F05-85EB-E7044E7BB367}" srcId="{37A5623E-F40E-45D8-94D2-B807150F1DA5}" destId="{5BB3E23A-673C-4B8F-8024-43A5056125B5}" srcOrd="0" destOrd="0" parTransId="{F58FF8B1-ADDB-425A-AE39-9BA76E552AEE}" sibTransId="{3084876E-51F3-4A65-9749-AEC4A8FF319A}"/>
    <dgm:cxn modelId="{B7721B0D-79F7-4E9D-844C-0EA6875C782C}" srcId="{37A5623E-F40E-45D8-94D2-B807150F1DA5}" destId="{23604823-05B1-4AE6-9061-D7543B5D2C76}" srcOrd="1" destOrd="0" parTransId="{4B7A9FCA-1F34-447B-B046-DB8649C1ED89}" sibTransId="{851C67C1-C3CD-4B8D-B076-E9850A893407}"/>
    <dgm:cxn modelId="{15E16032-3F84-41AB-99E3-1565F0036A78}" type="presOf" srcId="{2E50DBDE-124B-442F-8C6F-0926A3486F0C}" destId="{08EF22ED-DF56-4752-8C66-D516DF23B48F}" srcOrd="1" destOrd="0" presId="urn:microsoft.com/office/officeart/2005/8/layout/list1"/>
    <dgm:cxn modelId="{8951F638-71F8-413F-8DED-CEFDDCFEF382}" type="presOf" srcId="{A0BCB148-540A-4C02-993C-A6D64447EBC7}" destId="{F7EE6B54-E100-4F9B-BC05-F1C728AF6972}" srcOrd="0" destOrd="1" presId="urn:microsoft.com/office/officeart/2005/8/layout/list1"/>
    <dgm:cxn modelId="{C7D50839-4B32-47AB-B539-9CABBB1E4C31}" srcId="{68823E65-F7DC-4917-8FF1-C0F93D4DD788}" destId="{2E50DBDE-124B-442F-8C6F-0926A3486F0C}" srcOrd="1" destOrd="0" parTransId="{8EFA7553-8755-4EF9-AFEE-9FFB336E2E25}" sibTransId="{1F1F23B2-7D58-4881-94C6-33BA146F6AC8}"/>
    <dgm:cxn modelId="{5599353D-19A2-485F-9863-665EE80A077C}" type="presOf" srcId="{3E2D0C21-F75E-428C-89E9-E2DE3E3E35BD}" destId="{F7EE6B54-E100-4F9B-BC05-F1C728AF6972}" srcOrd="0" destOrd="0" presId="urn:microsoft.com/office/officeart/2005/8/layout/list1"/>
    <dgm:cxn modelId="{01752162-3300-4575-9D3E-1D25C1BDD88B}" type="presOf" srcId="{37A5623E-F40E-45D8-94D2-B807150F1DA5}" destId="{B2A45F56-0DBF-43CC-BA18-C301F957B470}" srcOrd="1" destOrd="0" presId="urn:microsoft.com/office/officeart/2005/8/layout/list1"/>
    <dgm:cxn modelId="{3DC6C04A-05CD-4CFB-8795-8821D9F65702}" srcId="{DC802D1C-95A5-432B-A062-7D6ACDC7D72E}" destId="{A0BCB148-540A-4C02-993C-A6D64447EBC7}" srcOrd="1" destOrd="0" parTransId="{CACFBBD8-9785-4586-B3E6-8DF97363B16B}" sibTransId="{4DCF5C81-CB8D-46B7-9114-78C012FC6EE3}"/>
    <dgm:cxn modelId="{B0FD476D-20DD-4A68-A436-445B7725AAA7}" srcId="{2E50DBDE-124B-442F-8C6F-0926A3486F0C}" destId="{B3CE015D-9DA0-4EB6-BB75-F4169D17933B}" srcOrd="0" destOrd="0" parTransId="{7280215A-98DB-45E7-99C4-A214FA550356}" sibTransId="{D47D0524-D4A1-4585-A40A-1B2C450B2556}"/>
    <dgm:cxn modelId="{D298A46F-F94B-4DD7-82EF-0D03483F01F8}" srcId="{68823E65-F7DC-4917-8FF1-C0F93D4DD788}" destId="{37A5623E-F40E-45D8-94D2-B807150F1DA5}" srcOrd="0" destOrd="0" parTransId="{4F568EAD-3120-42EA-BEF8-004E68372CD7}" sibTransId="{3EBB5A0D-1826-41D6-A7A1-E9E978DF9832}"/>
    <dgm:cxn modelId="{8F5459A2-4DEF-4A3D-82DE-5F24F5C52D5C}" type="presOf" srcId="{DC802D1C-95A5-432B-A062-7D6ACDC7D72E}" destId="{2339E647-B557-4377-9BF2-BC022A29638A}" srcOrd="1" destOrd="0" presId="urn:microsoft.com/office/officeart/2005/8/layout/list1"/>
    <dgm:cxn modelId="{4D3752A8-BFB4-476C-AED5-E0E5004521AA}" type="presOf" srcId="{DC802D1C-95A5-432B-A062-7D6ACDC7D72E}" destId="{B97EAF1E-B88C-4389-B386-DF22E120493C}" srcOrd="0" destOrd="0" presId="urn:microsoft.com/office/officeart/2005/8/layout/list1"/>
    <dgm:cxn modelId="{E850D8A9-1EB0-4BF1-A83F-ED2C9752737C}" type="presOf" srcId="{37A5623E-F40E-45D8-94D2-B807150F1DA5}" destId="{8AE83775-DC5F-4196-B5E1-CC1F748BBB15}" srcOrd="0" destOrd="0" presId="urn:microsoft.com/office/officeart/2005/8/layout/list1"/>
    <dgm:cxn modelId="{B5E820AE-727A-4839-81C9-26E237591B97}" type="presOf" srcId="{23604823-05B1-4AE6-9061-D7543B5D2C76}" destId="{800D70C3-DE65-4646-9707-87E2A1F59074}" srcOrd="0" destOrd="1" presId="urn:microsoft.com/office/officeart/2005/8/layout/list1"/>
    <dgm:cxn modelId="{9CC895CC-DE8F-4B15-A804-27364B068723}" srcId="{68823E65-F7DC-4917-8FF1-C0F93D4DD788}" destId="{DC802D1C-95A5-432B-A062-7D6ACDC7D72E}" srcOrd="2" destOrd="0" parTransId="{D62F5949-B67C-4523-8D98-AC60F28DDC38}" sibTransId="{E5083F90-21BE-45DD-9F32-B42ECB8252FA}"/>
    <dgm:cxn modelId="{013BA5DC-11E4-44AB-BDD4-1ACF3E6892CA}" type="presOf" srcId="{68823E65-F7DC-4917-8FF1-C0F93D4DD788}" destId="{8532E1E2-0FAD-48B6-8507-E2CD8E32C9F2}" srcOrd="0" destOrd="0" presId="urn:microsoft.com/office/officeart/2005/8/layout/list1"/>
    <dgm:cxn modelId="{DB7FA6E1-2973-43A0-B160-D60A421A7AFF}" type="presOf" srcId="{5BB3E23A-673C-4B8F-8024-43A5056125B5}" destId="{800D70C3-DE65-4646-9707-87E2A1F59074}" srcOrd="0" destOrd="0" presId="urn:microsoft.com/office/officeart/2005/8/layout/list1"/>
    <dgm:cxn modelId="{76BE3FEC-F1D0-4DFB-B0F8-3B67792CD686}" type="presOf" srcId="{2E50DBDE-124B-442F-8C6F-0926A3486F0C}" destId="{B4B93A9B-8A5C-4B84-B9D1-753FC760ED97}" srcOrd="0" destOrd="0" presId="urn:microsoft.com/office/officeart/2005/8/layout/list1"/>
    <dgm:cxn modelId="{533ECDF7-2B7B-43FB-97F3-237177531241}" type="presOf" srcId="{B3CE015D-9DA0-4EB6-BB75-F4169D17933B}" destId="{49CB78FF-F40D-40D7-BB06-BE35FF71FBEE}" srcOrd="0" destOrd="0" presId="urn:microsoft.com/office/officeart/2005/8/layout/list1"/>
    <dgm:cxn modelId="{6FCE08F9-C4BA-4006-AE36-895B1D9207E7}" srcId="{DC802D1C-95A5-432B-A062-7D6ACDC7D72E}" destId="{3E2D0C21-F75E-428C-89E9-E2DE3E3E35BD}" srcOrd="0" destOrd="0" parTransId="{52A9F940-B316-4CAF-9574-70CA67C45BA8}" sibTransId="{4575B226-4BB9-4323-AF76-A86462BF5B3D}"/>
    <dgm:cxn modelId="{F00DA3B3-EB15-4990-8D88-A3758E582722}" type="presParOf" srcId="{8532E1E2-0FAD-48B6-8507-E2CD8E32C9F2}" destId="{1B83E4BF-7646-4B4E-BD65-BD2B89FDFECE}" srcOrd="0" destOrd="0" presId="urn:microsoft.com/office/officeart/2005/8/layout/list1"/>
    <dgm:cxn modelId="{B7465021-BCF3-4736-B35F-3F2668F4834D}" type="presParOf" srcId="{1B83E4BF-7646-4B4E-BD65-BD2B89FDFECE}" destId="{8AE83775-DC5F-4196-B5E1-CC1F748BBB15}" srcOrd="0" destOrd="0" presId="urn:microsoft.com/office/officeart/2005/8/layout/list1"/>
    <dgm:cxn modelId="{84479CC0-4F46-4A25-92CC-7F4446C8D946}" type="presParOf" srcId="{1B83E4BF-7646-4B4E-BD65-BD2B89FDFECE}" destId="{B2A45F56-0DBF-43CC-BA18-C301F957B470}" srcOrd="1" destOrd="0" presId="urn:microsoft.com/office/officeart/2005/8/layout/list1"/>
    <dgm:cxn modelId="{20A9CBAC-26DB-4558-B9E6-F48B32D21635}" type="presParOf" srcId="{8532E1E2-0FAD-48B6-8507-E2CD8E32C9F2}" destId="{CF76A8DD-D377-49A4-8507-1652C92CF0A4}" srcOrd="1" destOrd="0" presId="urn:microsoft.com/office/officeart/2005/8/layout/list1"/>
    <dgm:cxn modelId="{F5AFD155-39C8-483F-B1AF-D684358F61DB}" type="presParOf" srcId="{8532E1E2-0FAD-48B6-8507-E2CD8E32C9F2}" destId="{800D70C3-DE65-4646-9707-87E2A1F59074}" srcOrd="2" destOrd="0" presId="urn:microsoft.com/office/officeart/2005/8/layout/list1"/>
    <dgm:cxn modelId="{45A3248C-3ED7-4062-A465-B810454ADB9D}" type="presParOf" srcId="{8532E1E2-0FAD-48B6-8507-E2CD8E32C9F2}" destId="{D6041340-7344-433D-95A4-4604928B7778}" srcOrd="3" destOrd="0" presId="urn:microsoft.com/office/officeart/2005/8/layout/list1"/>
    <dgm:cxn modelId="{A425DD33-C75D-42B5-98D1-DE501705BABC}" type="presParOf" srcId="{8532E1E2-0FAD-48B6-8507-E2CD8E32C9F2}" destId="{7690811D-44EB-4C31-BA09-4CAB695D876E}" srcOrd="4" destOrd="0" presId="urn:microsoft.com/office/officeart/2005/8/layout/list1"/>
    <dgm:cxn modelId="{D007A730-920F-4D9F-B6C3-A3694344C48E}" type="presParOf" srcId="{7690811D-44EB-4C31-BA09-4CAB695D876E}" destId="{B4B93A9B-8A5C-4B84-B9D1-753FC760ED97}" srcOrd="0" destOrd="0" presId="urn:microsoft.com/office/officeart/2005/8/layout/list1"/>
    <dgm:cxn modelId="{B4F0B129-8C2B-4EE6-A785-72035CB4B2BF}" type="presParOf" srcId="{7690811D-44EB-4C31-BA09-4CAB695D876E}" destId="{08EF22ED-DF56-4752-8C66-D516DF23B48F}" srcOrd="1" destOrd="0" presId="urn:microsoft.com/office/officeart/2005/8/layout/list1"/>
    <dgm:cxn modelId="{6F2B42ED-46FC-41AF-B063-BC63ABE68618}" type="presParOf" srcId="{8532E1E2-0FAD-48B6-8507-E2CD8E32C9F2}" destId="{751B21C1-85E2-49DE-B4C0-2605203487CC}" srcOrd="5" destOrd="0" presId="urn:microsoft.com/office/officeart/2005/8/layout/list1"/>
    <dgm:cxn modelId="{85A72FB7-63ED-44C8-B955-B6E2861E9388}" type="presParOf" srcId="{8532E1E2-0FAD-48B6-8507-E2CD8E32C9F2}" destId="{49CB78FF-F40D-40D7-BB06-BE35FF71FBEE}" srcOrd="6" destOrd="0" presId="urn:microsoft.com/office/officeart/2005/8/layout/list1"/>
    <dgm:cxn modelId="{70521418-6DE9-452B-9111-FD2783F73F99}" type="presParOf" srcId="{8532E1E2-0FAD-48B6-8507-E2CD8E32C9F2}" destId="{76EA3018-71E6-4930-BB04-FD13BE4B1B88}" srcOrd="7" destOrd="0" presId="urn:microsoft.com/office/officeart/2005/8/layout/list1"/>
    <dgm:cxn modelId="{E5F61032-DDB8-46AC-82FF-A7730A015A17}" type="presParOf" srcId="{8532E1E2-0FAD-48B6-8507-E2CD8E32C9F2}" destId="{F10FDB2D-2A35-4446-82FF-711B0EA3AC11}" srcOrd="8" destOrd="0" presId="urn:microsoft.com/office/officeart/2005/8/layout/list1"/>
    <dgm:cxn modelId="{BFD6C1D2-3C91-4AF8-A232-BF50A558FFEC}" type="presParOf" srcId="{F10FDB2D-2A35-4446-82FF-711B0EA3AC11}" destId="{B97EAF1E-B88C-4389-B386-DF22E120493C}" srcOrd="0" destOrd="0" presId="urn:microsoft.com/office/officeart/2005/8/layout/list1"/>
    <dgm:cxn modelId="{98904CB7-6D03-45CD-BF7A-C8406D629FC4}" type="presParOf" srcId="{F10FDB2D-2A35-4446-82FF-711B0EA3AC11}" destId="{2339E647-B557-4377-9BF2-BC022A29638A}" srcOrd="1" destOrd="0" presId="urn:microsoft.com/office/officeart/2005/8/layout/list1"/>
    <dgm:cxn modelId="{2EDB03B1-44F8-4289-8E3D-DD9C23B69246}" type="presParOf" srcId="{8532E1E2-0FAD-48B6-8507-E2CD8E32C9F2}" destId="{B0E05748-7668-4C64-B319-191E8AAB1B78}" srcOrd="9" destOrd="0" presId="urn:microsoft.com/office/officeart/2005/8/layout/list1"/>
    <dgm:cxn modelId="{B9008D50-923B-448D-B10B-F73355B9B4C5}" type="presParOf" srcId="{8532E1E2-0FAD-48B6-8507-E2CD8E32C9F2}" destId="{F7EE6B54-E100-4F9B-BC05-F1C728AF697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D883-535E-4A8D-B07F-4E8710103615}">
      <dsp:nvSpPr>
        <dsp:cNvPr id="0" name=""/>
        <dsp:cNvSpPr/>
      </dsp:nvSpPr>
      <dsp:spPr>
        <a:xfrm>
          <a:off x="0" y="2086"/>
          <a:ext cx="810736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A9BD7-A90D-4793-90A9-E51537A428ED}">
      <dsp:nvSpPr>
        <dsp:cNvPr id="0" name=""/>
        <dsp:cNvSpPr/>
      </dsp:nvSpPr>
      <dsp:spPr>
        <a:xfrm>
          <a:off x="0" y="2086"/>
          <a:ext cx="8107362"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Evidence</a:t>
          </a:r>
        </a:p>
      </dsp:txBody>
      <dsp:txXfrm>
        <a:off x="0" y="2086"/>
        <a:ext cx="8107362" cy="1423125"/>
      </dsp:txXfrm>
    </dsp:sp>
    <dsp:sp modelId="{A094BDCC-DBBC-4F98-B305-2C6702CB3E5D}">
      <dsp:nvSpPr>
        <dsp:cNvPr id="0" name=""/>
        <dsp:cNvSpPr/>
      </dsp:nvSpPr>
      <dsp:spPr>
        <a:xfrm>
          <a:off x="0" y="1425212"/>
          <a:ext cx="810736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28EC8-F266-4647-8D73-A44709DD93D6}">
      <dsp:nvSpPr>
        <dsp:cNvPr id="0" name=""/>
        <dsp:cNvSpPr/>
      </dsp:nvSpPr>
      <dsp:spPr>
        <a:xfrm>
          <a:off x="0" y="1425212"/>
          <a:ext cx="8107362"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History of COP</a:t>
          </a:r>
        </a:p>
      </dsp:txBody>
      <dsp:txXfrm>
        <a:off x="0" y="1425212"/>
        <a:ext cx="8107362" cy="1423125"/>
      </dsp:txXfrm>
    </dsp:sp>
    <dsp:sp modelId="{BB7D412B-30C0-4AF6-8C81-8A63FBA257B4}">
      <dsp:nvSpPr>
        <dsp:cNvPr id="0" name=""/>
        <dsp:cNvSpPr/>
      </dsp:nvSpPr>
      <dsp:spPr>
        <a:xfrm>
          <a:off x="0" y="2848337"/>
          <a:ext cx="810736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6C437-A160-4EC4-99CD-6A30BE234C78}">
      <dsp:nvSpPr>
        <dsp:cNvPr id="0" name=""/>
        <dsp:cNvSpPr/>
      </dsp:nvSpPr>
      <dsp:spPr>
        <a:xfrm>
          <a:off x="0" y="2848337"/>
          <a:ext cx="8107362"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What can we expect from COP26?</a:t>
          </a:r>
        </a:p>
      </dsp:txBody>
      <dsp:txXfrm>
        <a:off x="0" y="2848337"/>
        <a:ext cx="8107362" cy="1423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C83F-F998-4E8A-8511-9BACDB613E47}">
      <dsp:nvSpPr>
        <dsp:cNvPr id="0" name=""/>
        <dsp:cNvSpPr/>
      </dsp:nvSpPr>
      <dsp:spPr>
        <a:xfrm>
          <a:off x="0" y="232509"/>
          <a:ext cx="8684634" cy="85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024" tIns="270764" rIns="674024" bIns="85344" numCol="1" spcCol="1270" anchor="t" anchorCtr="0">
          <a:noAutofit/>
        </a:bodyPr>
        <a:lstStyle/>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dirty="0"/>
            <a:t>By 2100, global mean sea level rise is to be </a:t>
          </a:r>
          <a:r>
            <a:rPr lang="en-US" sz="1200" b="1" kern="1200" dirty="0">
              <a:solidFill>
                <a:schemeClr val="tx2"/>
              </a:solidFill>
            </a:rPr>
            <a:t>0.1 metre lower </a:t>
          </a:r>
          <a:r>
            <a:rPr lang="en-US" sz="1200" kern="1200" dirty="0"/>
            <a:t>at 1.5°C compared to 2°C</a:t>
          </a:r>
        </a:p>
        <a:p>
          <a:pPr marL="114300" lvl="1" indent="-114300" algn="l" defTabSz="533400">
            <a:lnSpc>
              <a:spcPct val="90000"/>
            </a:lnSpc>
            <a:spcBef>
              <a:spcPct val="0"/>
            </a:spcBef>
            <a:spcAft>
              <a:spcPct val="15000"/>
            </a:spcAft>
            <a:buChar char="•"/>
          </a:pPr>
          <a:r>
            <a:rPr lang="en-US" sz="1200" kern="1200" dirty="0"/>
            <a:t>A slower rate of sea level rise enables greater opportunities for adaptation in the human and ecological systems of small islands, low-lying coastal areas and deltas</a:t>
          </a:r>
        </a:p>
      </dsp:txBody>
      <dsp:txXfrm>
        <a:off x="0" y="232509"/>
        <a:ext cx="8684634" cy="859950"/>
      </dsp:txXfrm>
    </dsp:sp>
    <dsp:sp modelId="{C5DA91A5-46EC-44FB-87C8-582AA51ED716}">
      <dsp:nvSpPr>
        <dsp:cNvPr id="0" name=""/>
        <dsp:cNvSpPr/>
      </dsp:nvSpPr>
      <dsp:spPr>
        <a:xfrm>
          <a:off x="434231" y="40629"/>
          <a:ext cx="6079243"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781" tIns="0" rIns="229781" bIns="0" numCol="1" spcCol="1270" anchor="ctr" anchorCtr="0">
          <a:noAutofit/>
        </a:bodyPr>
        <a:lstStyle/>
        <a:p>
          <a:pPr marL="0" lvl="0" indent="0" algn="l" defTabSz="711200">
            <a:lnSpc>
              <a:spcPct val="90000"/>
            </a:lnSpc>
            <a:spcBef>
              <a:spcPct val="0"/>
            </a:spcBef>
            <a:spcAft>
              <a:spcPct val="35000"/>
            </a:spcAft>
            <a:buNone/>
          </a:pPr>
          <a:r>
            <a:rPr lang="en-US" sz="1600" kern="1200" dirty="0"/>
            <a:t>Ocean – Sea Level Rise</a:t>
          </a:r>
        </a:p>
      </dsp:txBody>
      <dsp:txXfrm>
        <a:off x="452965" y="59363"/>
        <a:ext cx="6041775" cy="346292"/>
      </dsp:txXfrm>
    </dsp:sp>
    <dsp:sp modelId="{34C927C0-2B5A-4252-9313-EAE8D5EAAE11}">
      <dsp:nvSpPr>
        <dsp:cNvPr id="0" name=""/>
        <dsp:cNvSpPr/>
      </dsp:nvSpPr>
      <dsp:spPr>
        <a:xfrm>
          <a:off x="0" y="1354539"/>
          <a:ext cx="8684634" cy="85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024" tIns="270764" rIns="67402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Impacts on biodiversity and ecosystems (e.g., </a:t>
          </a:r>
          <a:r>
            <a:rPr lang="en-US" sz="1200" b="1" kern="1200" dirty="0">
              <a:solidFill>
                <a:schemeClr val="tx2"/>
              </a:solidFill>
            </a:rPr>
            <a:t>species loss and extinction</a:t>
          </a:r>
          <a:r>
            <a:rPr lang="en-US" sz="1200" kern="1200" dirty="0"/>
            <a:t>), are lower at 1.5°C</a:t>
          </a:r>
        </a:p>
        <a:p>
          <a:pPr marL="114300" lvl="1" indent="-114300" algn="l" defTabSz="533400">
            <a:lnSpc>
              <a:spcPct val="90000"/>
            </a:lnSpc>
            <a:spcBef>
              <a:spcPct val="0"/>
            </a:spcBef>
            <a:spcAft>
              <a:spcPct val="15000"/>
            </a:spcAft>
            <a:buChar char="•"/>
          </a:pPr>
          <a:r>
            <a:rPr lang="en-US" sz="1200" kern="1200" dirty="0"/>
            <a:t>Limiting global warming to 1.5°C will lower the impacts on terrestrial, freshwater and coastal ecosystems and to retain more of their services to humans</a:t>
          </a:r>
        </a:p>
      </dsp:txBody>
      <dsp:txXfrm>
        <a:off x="0" y="1354539"/>
        <a:ext cx="8684634" cy="859950"/>
      </dsp:txXfrm>
    </dsp:sp>
    <dsp:sp modelId="{867BCC92-3826-4E03-9255-62F523927BAA}">
      <dsp:nvSpPr>
        <dsp:cNvPr id="0" name=""/>
        <dsp:cNvSpPr/>
      </dsp:nvSpPr>
      <dsp:spPr>
        <a:xfrm>
          <a:off x="434231" y="1162659"/>
          <a:ext cx="6079243"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781" tIns="0" rIns="229781" bIns="0" numCol="1" spcCol="1270" anchor="ctr" anchorCtr="0">
          <a:noAutofit/>
        </a:bodyPr>
        <a:lstStyle/>
        <a:p>
          <a:pPr marL="0" lvl="0" indent="0" algn="l" defTabSz="711200">
            <a:lnSpc>
              <a:spcPct val="90000"/>
            </a:lnSpc>
            <a:spcBef>
              <a:spcPct val="0"/>
            </a:spcBef>
            <a:spcAft>
              <a:spcPct val="35000"/>
            </a:spcAft>
            <a:buNone/>
          </a:pPr>
          <a:r>
            <a:rPr lang="en-US" sz="1600" kern="1200" dirty="0"/>
            <a:t>Land – Biodiversity Threats</a:t>
          </a:r>
        </a:p>
      </dsp:txBody>
      <dsp:txXfrm>
        <a:off x="452965" y="1181393"/>
        <a:ext cx="6041775" cy="346292"/>
      </dsp:txXfrm>
    </dsp:sp>
    <dsp:sp modelId="{9A9B7AA2-AACA-48D5-B0C3-8EC04881ED1E}">
      <dsp:nvSpPr>
        <dsp:cNvPr id="0" name=""/>
        <dsp:cNvSpPr/>
      </dsp:nvSpPr>
      <dsp:spPr>
        <a:xfrm>
          <a:off x="0" y="2476570"/>
          <a:ext cx="8684634" cy="675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024" tIns="270764" rIns="67402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Climate-related risks to </a:t>
          </a:r>
          <a:r>
            <a:rPr lang="en-US" sz="1200" b="1" kern="1200" dirty="0">
              <a:solidFill>
                <a:schemeClr val="tx2"/>
              </a:solidFill>
            </a:rPr>
            <a:t>health, livelihoods, food security, water supply, human security, and economic growth </a:t>
          </a:r>
          <a:r>
            <a:rPr lang="en-US" sz="1200" kern="1200" dirty="0"/>
            <a:t>are projected to increase with global warming of 1.5°C and increase further with 2°C.</a:t>
          </a:r>
        </a:p>
      </dsp:txBody>
      <dsp:txXfrm>
        <a:off x="0" y="2476570"/>
        <a:ext cx="8684634" cy="675675"/>
      </dsp:txXfrm>
    </dsp:sp>
    <dsp:sp modelId="{6D27DB85-3E65-423F-B05F-7CCD5CA40EA9}">
      <dsp:nvSpPr>
        <dsp:cNvPr id="0" name=""/>
        <dsp:cNvSpPr/>
      </dsp:nvSpPr>
      <dsp:spPr>
        <a:xfrm>
          <a:off x="434231" y="2284690"/>
          <a:ext cx="6079243"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781" tIns="0" rIns="229781" bIns="0" numCol="1" spcCol="1270" anchor="ctr" anchorCtr="0">
          <a:noAutofit/>
        </a:bodyPr>
        <a:lstStyle/>
        <a:p>
          <a:pPr marL="0" lvl="0" indent="0" algn="l" defTabSz="711200">
            <a:lnSpc>
              <a:spcPct val="90000"/>
            </a:lnSpc>
            <a:spcBef>
              <a:spcPct val="0"/>
            </a:spcBef>
            <a:spcAft>
              <a:spcPct val="35000"/>
            </a:spcAft>
            <a:buNone/>
          </a:pPr>
          <a:r>
            <a:rPr lang="en-US" sz="1600" kern="1200" dirty="0"/>
            <a:t>Climate – Hot Extremes</a:t>
          </a:r>
        </a:p>
      </dsp:txBody>
      <dsp:txXfrm>
        <a:off x="452965" y="2303424"/>
        <a:ext cx="6041775" cy="346292"/>
      </dsp:txXfrm>
    </dsp:sp>
    <dsp:sp modelId="{D2D7561D-DE91-404E-ACA0-9DE153BB72DE}">
      <dsp:nvSpPr>
        <dsp:cNvPr id="0" name=""/>
        <dsp:cNvSpPr/>
      </dsp:nvSpPr>
      <dsp:spPr>
        <a:xfrm>
          <a:off x="0" y="3414325"/>
          <a:ext cx="8684634" cy="85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024" tIns="270764" rIns="674024" bIns="85344" numCol="1" spcCol="1270" anchor="t" anchorCtr="0">
          <a:noAutofit/>
        </a:bodyPr>
        <a:lstStyle/>
        <a:p>
          <a:pPr marL="114300" lvl="1" indent="-114300" algn="l" defTabSz="533400">
            <a:lnSpc>
              <a:spcPct val="90000"/>
            </a:lnSpc>
            <a:spcBef>
              <a:spcPct val="0"/>
            </a:spcBef>
            <a:spcAft>
              <a:spcPct val="15000"/>
            </a:spcAft>
            <a:buClrTx/>
            <a:buSzTx/>
            <a:buFontTx/>
            <a:buChar char="-"/>
          </a:pPr>
          <a:r>
            <a:rPr lang="en-US" sz="1200" kern="1200" dirty="0"/>
            <a:t>Limiting global warming to 1.5°C limits risks of increased heavy precipitation events on a global and regional scale compared to 2°C. Including </a:t>
          </a:r>
          <a:r>
            <a:rPr lang="en-US" sz="1200" b="1" kern="1200" dirty="0">
              <a:solidFill>
                <a:schemeClr val="tx2"/>
              </a:solidFill>
            </a:rPr>
            <a:t>tropical cyclones </a:t>
          </a:r>
        </a:p>
        <a:p>
          <a:pPr marL="114300" lvl="1" indent="-114300" algn="l" defTabSz="533400">
            <a:lnSpc>
              <a:spcPct val="90000"/>
            </a:lnSpc>
            <a:spcBef>
              <a:spcPct val="0"/>
            </a:spcBef>
            <a:spcAft>
              <a:spcPct val="15000"/>
            </a:spcAft>
            <a:buClrTx/>
            <a:buSzTx/>
            <a:buFontTx/>
            <a:buChar char="-"/>
          </a:pPr>
          <a:r>
            <a:rPr lang="en-US" sz="1200" kern="1200" dirty="0"/>
            <a:t>Regions most at risk have </a:t>
          </a:r>
          <a:r>
            <a:rPr lang="en-US" sz="1200" b="1" kern="1200" dirty="0">
              <a:solidFill>
                <a:schemeClr val="tx2"/>
              </a:solidFill>
            </a:rPr>
            <a:t>high-latitude or are mountainous</a:t>
          </a:r>
        </a:p>
      </dsp:txBody>
      <dsp:txXfrm>
        <a:off x="0" y="3414325"/>
        <a:ext cx="8684634" cy="859950"/>
      </dsp:txXfrm>
    </dsp:sp>
    <dsp:sp modelId="{2E3A106B-6364-4153-BC7C-02AF94234BAD}">
      <dsp:nvSpPr>
        <dsp:cNvPr id="0" name=""/>
        <dsp:cNvSpPr/>
      </dsp:nvSpPr>
      <dsp:spPr>
        <a:xfrm>
          <a:off x="434231" y="3222445"/>
          <a:ext cx="6079243"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781" tIns="0" rIns="229781" bIns="0" numCol="1" spcCol="1270" anchor="ctr" anchorCtr="0">
          <a:noAutofit/>
        </a:bodyPr>
        <a:lstStyle/>
        <a:p>
          <a:pPr marL="0" lvl="0" indent="0" algn="l" defTabSz="711200">
            <a:lnSpc>
              <a:spcPct val="90000"/>
            </a:lnSpc>
            <a:spcBef>
              <a:spcPct val="0"/>
            </a:spcBef>
            <a:spcAft>
              <a:spcPct val="35000"/>
            </a:spcAft>
            <a:buNone/>
          </a:pPr>
          <a:r>
            <a:rPr lang="en-US" sz="1600" kern="1200" dirty="0"/>
            <a:t>Rain – Heavy Precipitation</a:t>
          </a:r>
        </a:p>
      </dsp:txBody>
      <dsp:txXfrm>
        <a:off x="452965" y="3241179"/>
        <a:ext cx="6041775" cy="346292"/>
      </dsp:txXfrm>
    </dsp:sp>
    <dsp:sp modelId="{F93C861A-C5D0-4E00-B1A8-CE9DE9D9F098}">
      <dsp:nvSpPr>
        <dsp:cNvPr id="0" name=""/>
        <dsp:cNvSpPr/>
      </dsp:nvSpPr>
      <dsp:spPr>
        <a:xfrm>
          <a:off x="0" y="4536355"/>
          <a:ext cx="8684634" cy="675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024" tIns="270764" rIns="67402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Risks associated with increases in drought frequency and magnitude are projected to be substantially larger at 2°C than at 1.5°C in the </a:t>
          </a:r>
          <a:r>
            <a:rPr lang="en-US" sz="1200" b="1" kern="1200" dirty="0">
              <a:solidFill>
                <a:schemeClr val="tx2"/>
              </a:solidFill>
            </a:rPr>
            <a:t>Mediterranean region</a:t>
          </a:r>
          <a:r>
            <a:rPr lang="en-US" sz="1200" kern="1200" dirty="0"/>
            <a:t>.</a:t>
          </a:r>
        </a:p>
      </dsp:txBody>
      <dsp:txXfrm>
        <a:off x="0" y="4536355"/>
        <a:ext cx="8684634" cy="675675"/>
      </dsp:txXfrm>
    </dsp:sp>
    <dsp:sp modelId="{7D792AC6-A85A-41B7-8A52-C40A1FC54578}">
      <dsp:nvSpPr>
        <dsp:cNvPr id="0" name=""/>
        <dsp:cNvSpPr/>
      </dsp:nvSpPr>
      <dsp:spPr>
        <a:xfrm>
          <a:off x="434231" y="4344475"/>
          <a:ext cx="6079243" cy="3837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781" tIns="0" rIns="229781" bIns="0" numCol="1" spcCol="1270" anchor="ctr" anchorCtr="0">
          <a:noAutofit/>
        </a:bodyPr>
        <a:lstStyle/>
        <a:p>
          <a:pPr marL="0" lvl="0" indent="0" algn="l" defTabSz="711200">
            <a:lnSpc>
              <a:spcPct val="90000"/>
            </a:lnSpc>
            <a:spcBef>
              <a:spcPct val="0"/>
            </a:spcBef>
            <a:spcAft>
              <a:spcPct val="35000"/>
            </a:spcAft>
            <a:buNone/>
          </a:pPr>
          <a:r>
            <a:rPr lang="en-US" sz="1600" kern="1200" dirty="0"/>
            <a:t>Drought – Precipitation Deficits</a:t>
          </a:r>
        </a:p>
      </dsp:txBody>
      <dsp:txXfrm>
        <a:off x="452965" y="4363209"/>
        <a:ext cx="604177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9A467-46B0-44F5-873E-C135D03CE7E1}">
      <dsp:nvSpPr>
        <dsp:cNvPr id="0" name=""/>
        <dsp:cNvSpPr/>
      </dsp:nvSpPr>
      <dsp:spPr>
        <a:xfrm>
          <a:off x="0" y="92452"/>
          <a:ext cx="8107362"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1200"/>
            </a:spcAft>
            <a:buNone/>
          </a:pPr>
          <a:r>
            <a:rPr lang="en-US" sz="1800" b="0" i="0" kern="1200" dirty="0">
              <a:solidFill>
                <a:schemeClr val="bg1"/>
              </a:solidFill>
            </a:rPr>
            <a:t>Created in 1988 by the </a:t>
          </a:r>
          <a:r>
            <a:rPr lang="en-US" sz="18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World Meteorological Organization</a:t>
          </a:r>
          <a:r>
            <a:rPr lang="en-US" sz="1800" b="0" i="0" kern="1200" dirty="0">
              <a:solidFill>
                <a:schemeClr val="bg1"/>
              </a:solidFill>
            </a:rPr>
            <a:t> (WMO) and the </a:t>
          </a:r>
          <a:r>
            <a:rPr lang="en-US" sz="18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United Nations Environment Programme</a:t>
          </a:r>
          <a:r>
            <a:rPr lang="en-US" sz="1800" b="0" i="0" kern="1200" dirty="0">
              <a:solidFill>
                <a:schemeClr val="bg1"/>
              </a:solidFill>
            </a:rPr>
            <a:t> (UNEP)</a:t>
          </a:r>
          <a:endParaRPr lang="en-US" sz="1800" kern="1200" dirty="0">
            <a:solidFill>
              <a:schemeClr val="bg1"/>
            </a:solidFill>
          </a:endParaRPr>
        </a:p>
      </dsp:txBody>
      <dsp:txXfrm>
        <a:off x="59399" y="151851"/>
        <a:ext cx="7988564" cy="1098002"/>
      </dsp:txXfrm>
    </dsp:sp>
    <dsp:sp modelId="{10CC924B-E475-40DF-93C9-50C48C9895E7}">
      <dsp:nvSpPr>
        <dsp:cNvPr id="0" name=""/>
        <dsp:cNvSpPr/>
      </dsp:nvSpPr>
      <dsp:spPr>
        <a:xfrm>
          <a:off x="0" y="1496453"/>
          <a:ext cx="8107362"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T</a:t>
          </a:r>
          <a:r>
            <a:rPr lang="en-US" sz="1800" b="0" i="0" kern="1200" dirty="0">
              <a:solidFill>
                <a:schemeClr val="bg1"/>
              </a:solidFill>
            </a:rPr>
            <a:t>o provide governments “</a:t>
          </a:r>
          <a:r>
            <a:rPr lang="en-US" sz="1800" b="0" i="1" kern="1200" dirty="0">
              <a:solidFill>
                <a:schemeClr val="bg1"/>
              </a:solidFill>
            </a:rPr>
            <a:t>at all levels with scientific information that they can use to develop climate policies</a:t>
          </a:r>
          <a:r>
            <a:rPr lang="en-US" sz="1800" b="0" i="0" kern="1200" dirty="0">
              <a:solidFill>
                <a:schemeClr val="bg1"/>
              </a:solidFill>
            </a:rPr>
            <a:t>.” IPCC reports key input into international climate change negotiations.</a:t>
          </a:r>
          <a:endParaRPr lang="en-US" sz="1800" kern="1200" dirty="0">
            <a:solidFill>
              <a:schemeClr val="bg1"/>
            </a:solidFill>
          </a:endParaRPr>
        </a:p>
      </dsp:txBody>
      <dsp:txXfrm>
        <a:off x="59399" y="1555852"/>
        <a:ext cx="7988564" cy="1098002"/>
      </dsp:txXfrm>
    </dsp:sp>
    <dsp:sp modelId="{5B087B2D-7AFE-4381-BE95-936A7AE6463E}">
      <dsp:nvSpPr>
        <dsp:cNvPr id="0" name=""/>
        <dsp:cNvSpPr/>
      </dsp:nvSpPr>
      <dsp:spPr>
        <a:xfrm>
          <a:off x="0" y="2900453"/>
          <a:ext cx="8107362" cy="1216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The IPCC is an organization of governments that are members of the United Nations or WMO. The IPCC currently has </a:t>
          </a:r>
          <a:r>
            <a:rPr lang="en-US" sz="18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195 members</a:t>
          </a:r>
          <a:r>
            <a:rPr lang="en-US" sz="1800" b="0" i="0" kern="1200" dirty="0">
              <a:solidFill>
                <a:schemeClr val="bg1"/>
              </a:solidFill>
            </a:rPr>
            <a:t>. </a:t>
          </a:r>
          <a:endParaRPr lang="en-US" sz="1800" kern="1200" dirty="0">
            <a:solidFill>
              <a:schemeClr val="bg1"/>
            </a:solidFill>
          </a:endParaRPr>
        </a:p>
      </dsp:txBody>
      <dsp:txXfrm>
        <a:off x="59399" y="2959852"/>
        <a:ext cx="798856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4F0F8-2D0A-4643-9FB5-30B6507EFF02}">
      <dsp:nvSpPr>
        <dsp:cNvPr id="0" name=""/>
        <dsp:cNvSpPr/>
      </dsp:nvSpPr>
      <dsp:spPr>
        <a:xfrm>
          <a:off x="0" y="1150"/>
          <a:ext cx="876128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DF91A94-7980-4919-ACC9-3EC6CF5D78A3}">
      <dsp:nvSpPr>
        <dsp:cNvPr id="0" name=""/>
        <dsp:cNvSpPr/>
      </dsp:nvSpPr>
      <dsp:spPr>
        <a:xfrm>
          <a:off x="0" y="1150"/>
          <a:ext cx="8761288" cy="989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United Nations Framework Convention on Climate Change (UNFCCC) entered into force in March 1994.  It has been ratified by 197 countries (called State Parties)</a:t>
          </a:r>
        </a:p>
      </dsp:txBody>
      <dsp:txXfrm>
        <a:off x="0" y="1150"/>
        <a:ext cx="8761288" cy="989552"/>
      </dsp:txXfrm>
    </dsp:sp>
    <dsp:sp modelId="{BB70F4A0-EDED-40BC-A2A2-63A31E2A196F}">
      <dsp:nvSpPr>
        <dsp:cNvPr id="0" name=""/>
        <dsp:cNvSpPr/>
      </dsp:nvSpPr>
      <dsp:spPr>
        <a:xfrm>
          <a:off x="0" y="990702"/>
          <a:ext cx="876128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8481E81-AB2A-406D-9C63-4E8BD75DA51B}">
      <dsp:nvSpPr>
        <dsp:cNvPr id="0" name=""/>
        <dsp:cNvSpPr/>
      </dsp:nvSpPr>
      <dsp:spPr>
        <a:xfrm>
          <a:off x="0" y="990702"/>
          <a:ext cx="8761288" cy="82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COP takes place each year in November or December. This year is the 26</a:t>
          </a:r>
          <a:r>
            <a:rPr lang="en-US" sz="1800" kern="1200" baseline="30000" dirty="0"/>
            <a:t>th</a:t>
          </a:r>
          <a:r>
            <a:rPr lang="en-US" sz="1800" kern="1200" dirty="0"/>
            <a:t> COP (was planned for 2020)</a:t>
          </a:r>
        </a:p>
      </dsp:txBody>
      <dsp:txXfrm>
        <a:off x="0" y="990702"/>
        <a:ext cx="8761288" cy="828882"/>
      </dsp:txXfrm>
    </dsp:sp>
    <dsp:sp modelId="{04574D9F-B899-4722-849E-DC45F56B84D3}">
      <dsp:nvSpPr>
        <dsp:cNvPr id="0" name=""/>
        <dsp:cNvSpPr/>
      </dsp:nvSpPr>
      <dsp:spPr>
        <a:xfrm>
          <a:off x="0" y="1819585"/>
          <a:ext cx="876128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35E4AA1-9679-446C-BE46-581B83322154}">
      <dsp:nvSpPr>
        <dsp:cNvPr id="0" name=""/>
        <dsp:cNvSpPr/>
      </dsp:nvSpPr>
      <dsp:spPr>
        <a:xfrm>
          <a:off x="0" y="1819585"/>
          <a:ext cx="8761288" cy="86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At COPs, parties negotiate protocols and agreements to push progress on tackling climate change.  The most significant of these were:</a:t>
          </a:r>
        </a:p>
      </dsp:txBody>
      <dsp:txXfrm>
        <a:off x="0" y="1819585"/>
        <a:ext cx="8761288" cy="864845"/>
      </dsp:txXfrm>
    </dsp:sp>
    <dsp:sp modelId="{576B6C9C-AAE3-4C71-BB37-21AAEE860F88}">
      <dsp:nvSpPr>
        <dsp:cNvPr id="0" name=""/>
        <dsp:cNvSpPr/>
      </dsp:nvSpPr>
      <dsp:spPr>
        <a:xfrm>
          <a:off x="0" y="2684430"/>
          <a:ext cx="876128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58A38D9-C51A-4C7F-817F-ACD387D4B55E}">
      <dsp:nvSpPr>
        <dsp:cNvPr id="0" name=""/>
        <dsp:cNvSpPr/>
      </dsp:nvSpPr>
      <dsp:spPr>
        <a:xfrm>
          <a:off x="0" y="2767067"/>
          <a:ext cx="1413255" cy="1213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Kyoto Protocol:</a:t>
          </a:r>
        </a:p>
        <a:p>
          <a:pPr marL="0" lvl="0" indent="0" algn="l" defTabSz="711200">
            <a:lnSpc>
              <a:spcPct val="90000"/>
            </a:lnSpc>
            <a:spcBef>
              <a:spcPct val="0"/>
            </a:spcBef>
            <a:spcAft>
              <a:spcPct val="35000"/>
            </a:spcAft>
            <a:buNone/>
          </a:pPr>
          <a:r>
            <a:rPr lang="en-US" sz="1600" b="1" kern="1200" dirty="0"/>
            <a:t>1997, entry into force 2005</a:t>
          </a:r>
        </a:p>
      </dsp:txBody>
      <dsp:txXfrm>
        <a:off x="0" y="2767067"/>
        <a:ext cx="1413255" cy="1213967"/>
      </dsp:txXfrm>
    </dsp:sp>
    <dsp:sp modelId="{92D9DCDE-432B-455C-8EBF-84370F5478EE}">
      <dsp:nvSpPr>
        <dsp:cNvPr id="0" name=""/>
        <dsp:cNvSpPr/>
      </dsp:nvSpPr>
      <dsp:spPr>
        <a:xfrm>
          <a:off x="1538515" y="2763539"/>
          <a:ext cx="6555223" cy="49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Set targets for the then ‘developed’ or so-called Annex 1 Nations</a:t>
          </a:r>
        </a:p>
      </dsp:txBody>
      <dsp:txXfrm>
        <a:off x="1538515" y="2763539"/>
        <a:ext cx="6555223" cy="493273"/>
      </dsp:txXfrm>
    </dsp:sp>
    <dsp:sp modelId="{A9E32753-FF55-4265-A26E-90E03286D9BF}">
      <dsp:nvSpPr>
        <dsp:cNvPr id="0" name=""/>
        <dsp:cNvSpPr/>
      </dsp:nvSpPr>
      <dsp:spPr>
        <a:xfrm>
          <a:off x="1413255" y="3256812"/>
          <a:ext cx="6680482"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929FDDF-3C2D-4E10-A857-60236EAFD733}">
      <dsp:nvSpPr>
        <dsp:cNvPr id="0" name=""/>
        <dsp:cNvSpPr/>
      </dsp:nvSpPr>
      <dsp:spPr>
        <a:xfrm>
          <a:off x="1538515" y="3335921"/>
          <a:ext cx="7216841" cy="70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Introduced the option to trade emissions reductions between developed nations and ‘developing’ or non-Annex 1 Countries (who did not hold targets) </a:t>
          </a:r>
        </a:p>
      </dsp:txBody>
      <dsp:txXfrm>
        <a:off x="1538515" y="3335921"/>
        <a:ext cx="7216841" cy="706375"/>
      </dsp:txXfrm>
    </dsp:sp>
    <dsp:sp modelId="{B13CB7DD-56BC-410A-8697-9CF5D9BB9781}">
      <dsp:nvSpPr>
        <dsp:cNvPr id="0" name=""/>
        <dsp:cNvSpPr/>
      </dsp:nvSpPr>
      <dsp:spPr>
        <a:xfrm>
          <a:off x="1413255" y="4042296"/>
          <a:ext cx="6680482"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EBE1F85E-2249-45DD-B95F-252B8FC4209F}">
      <dsp:nvSpPr>
        <dsp:cNvPr id="0" name=""/>
        <dsp:cNvSpPr/>
      </dsp:nvSpPr>
      <dsp:spPr>
        <a:xfrm>
          <a:off x="0" y="4121405"/>
          <a:ext cx="876128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2B8103E-4DCC-4969-B5D6-1F5B07888A9F}">
      <dsp:nvSpPr>
        <dsp:cNvPr id="0" name=""/>
        <dsp:cNvSpPr/>
      </dsp:nvSpPr>
      <dsp:spPr>
        <a:xfrm>
          <a:off x="0" y="4121405"/>
          <a:ext cx="1345864" cy="158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Paris Agreement: </a:t>
          </a:r>
        </a:p>
        <a:p>
          <a:pPr marL="0" lvl="0" indent="0" algn="l" defTabSz="711200">
            <a:lnSpc>
              <a:spcPct val="90000"/>
            </a:lnSpc>
            <a:spcBef>
              <a:spcPct val="0"/>
            </a:spcBef>
            <a:spcAft>
              <a:spcPct val="35000"/>
            </a:spcAft>
            <a:buNone/>
          </a:pPr>
          <a:r>
            <a:rPr lang="en-US" sz="1600" b="1" kern="1200" dirty="0"/>
            <a:t>2015</a:t>
          </a:r>
        </a:p>
      </dsp:txBody>
      <dsp:txXfrm>
        <a:off x="0" y="4121405"/>
        <a:ext cx="1345864" cy="1582169"/>
      </dsp:txXfrm>
    </dsp:sp>
    <dsp:sp modelId="{D706AB72-EFEC-4346-AF7C-686F85D1FE8D}">
      <dsp:nvSpPr>
        <dsp:cNvPr id="0" name=""/>
        <dsp:cNvSpPr/>
      </dsp:nvSpPr>
      <dsp:spPr>
        <a:xfrm>
          <a:off x="1462011" y="4146126"/>
          <a:ext cx="7290928"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Set </a:t>
          </a:r>
          <a:r>
            <a:rPr lang="en-GB" sz="1600" kern="1200" dirty="0"/>
            <a:t>a global ambition to keep post-industrial temperature increases to below 2</a:t>
          </a:r>
          <a:r>
            <a:rPr lang="en-US" sz="1600" b="0" i="0" kern="1200" dirty="0"/>
            <a:t>°C</a:t>
          </a:r>
          <a:r>
            <a:rPr lang="en-GB" sz="1600" kern="1200" dirty="0"/>
            <a:t> – and to aim for an increase of just 1.5</a:t>
          </a:r>
          <a:r>
            <a:rPr lang="en-US" sz="1600" b="0" i="0" kern="1200" dirty="0"/>
            <a:t>°C</a:t>
          </a:r>
          <a:endParaRPr lang="en-GB" sz="1600" kern="1200" dirty="0"/>
        </a:p>
      </dsp:txBody>
      <dsp:txXfrm>
        <a:off x="1462011" y="4146126"/>
        <a:ext cx="7290928" cy="494428"/>
      </dsp:txXfrm>
    </dsp:sp>
    <dsp:sp modelId="{28E83F9F-45DA-44FA-B4A3-24A2C2B189CD}">
      <dsp:nvSpPr>
        <dsp:cNvPr id="0" name=""/>
        <dsp:cNvSpPr/>
      </dsp:nvSpPr>
      <dsp:spPr>
        <a:xfrm>
          <a:off x="1345864" y="4640554"/>
          <a:ext cx="6194504"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9DA3E32-2A93-498D-A309-2E7AD75E68CC}">
      <dsp:nvSpPr>
        <dsp:cNvPr id="0" name=""/>
        <dsp:cNvSpPr/>
      </dsp:nvSpPr>
      <dsp:spPr>
        <a:xfrm>
          <a:off x="1462011" y="4665275"/>
          <a:ext cx="7101405"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Parties agreed to </a:t>
          </a:r>
          <a:r>
            <a:rPr lang="en-GB" sz="1600" kern="1200" dirty="0"/>
            <a:t>offer up their ‘Nationally Determined Contributions’ (NDCs) of what they would do to tackle the climate crisis</a:t>
          </a:r>
        </a:p>
      </dsp:txBody>
      <dsp:txXfrm>
        <a:off x="1462011" y="4665275"/>
        <a:ext cx="7101405" cy="494428"/>
      </dsp:txXfrm>
    </dsp:sp>
    <dsp:sp modelId="{9582B97A-8A02-47B3-83EE-9BB2F9D07CE0}">
      <dsp:nvSpPr>
        <dsp:cNvPr id="0" name=""/>
        <dsp:cNvSpPr/>
      </dsp:nvSpPr>
      <dsp:spPr>
        <a:xfrm>
          <a:off x="1345864" y="5159704"/>
          <a:ext cx="6194504"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DD1B321-738D-4F94-B605-9B1E1AF27B19}">
      <dsp:nvSpPr>
        <dsp:cNvPr id="0" name=""/>
        <dsp:cNvSpPr/>
      </dsp:nvSpPr>
      <dsp:spPr>
        <a:xfrm>
          <a:off x="1462011" y="5184425"/>
          <a:ext cx="6537820" cy="49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Agreement, recognizing that action needs to be accelerated, set out a series of stock takes and ratchets of ambition every 5 years</a:t>
          </a:r>
          <a:endParaRPr lang="en-US" sz="1600" kern="1200" dirty="0"/>
        </a:p>
      </dsp:txBody>
      <dsp:txXfrm>
        <a:off x="1462011" y="5184425"/>
        <a:ext cx="6537820" cy="494428"/>
      </dsp:txXfrm>
    </dsp:sp>
    <dsp:sp modelId="{DBE4153F-707F-46EA-AEE8-392A07BB08F9}">
      <dsp:nvSpPr>
        <dsp:cNvPr id="0" name=""/>
        <dsp:cNvSpPr/>
      </dsp:nvSpPr>
      <dsp:spPr>
        <a:xfrm>
          <a:off x="1345864" y="5678853"/>
          <a:ext cx="6194504"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1ECFA-C3E7-4BFB-917E-D5BD20843445}">
      <dsp:nvSpPr>
        <dsp:cNvPr id="0" name=""/>
        <dsp:cNvSpPr/>
      </dsp:nvSpPr>
      <dsp:spPr>
        <a:xfrm>
          <a:off x="0" y="202"/>
          <a:ext cx="833800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B6BB2-165C-422B-8967-AB6CDDA2885A}">
      <dsp:nvSpPr>
        <dsp:cNvPr id="0" name=""/>
        <dsp:cNvSpPr/>
      </dsp:nvSpPr>
      <dsp:spPr>
        <a:xfrm>
          <a:off x="0" y="202"/>
          <a:ext cx="8338005" cy="74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COP21 took place in Paris in 2015. </a:t>
          </a:r>
          <a:endParaRPr lang="en-US" sz="1800" kern="1200" dirty="0"/>
        </a:p>
      </dsp:txBody>
      <dsp:txXfrm>
        <a:off x="0" y="202"/>
        <a:ext cx="8338005" cy="741985"/>
      </dsp:txXfrm>
    </dsp:sp>
    <dsp:sp modelId="{8BA254AB-31C9-46E3-8419-5DEE280ACB23}">
      <dsp:nvSpPr>
        <dsp:cNvPr id="0" name=""/>
        <dsp:cNvSpPr/>
      </dsp:nvSpPr>
      <dsp:spPr>
        <a:xfrm>
          <a:off x="0" y="742188"/>
          <a:ext cx="833800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80CEB-496D-45A5-A9F6-F1EA03322F21}">
      <dsp:nvSpPr>
        <dsp:cNvPr id="0" name=""/>
        <dsp:cNvSpPr/>
      </dsp:nvSpPr>
      <dsp:spPr>
        <a:xfrm>
          <a:off x="0" y="742188"/>
          <a:ext cx="8338005" cy="15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For the first time every country agreed to work together to limit global warming to well below 2°C and aim for 1.5°C; to adapt to the impacts of a changing climate; to make money available to deliver on these aims.</a:t>
          </a:r>
          <a:endParaRPr lang="en-US" sz="1800" kern="1200" dirty="0"/>
        </a:p>
      </dsp:txBody>
      <dsp:txXfrm>
        <a:off x="0" y="742188"/>
        <a:ext cx="8338005" cy="1553343"/>
      </dsp:txXfrm>
    </dsp:sp>
    <dsp:sp modelId="{0A29B57F-0397-43B7-A65E-480E9E969473}">
      <dsp:nvSpPr>
        <dsp:cNvPr id="0" name=""/>
        <dsp:cNvSpPr/>
      </dsp:nvSpPr>
      <dsp:spPr>
        <a:xfrm>
          <a:off x="0" y="2295531"/>
          <a:ext cx="833800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85F15-3C7C-4DDB-8B4A-64AB79A9AF17}">
      <dsp:nvSpPr>
        <dsp:cNvPr id="0" name=""/>
        <dsp:cNvSpPr/>
      </dsp:nvSpPr>
      <dsp:spPr>
        <a:xfrm>
          <a:off x="0" y="2295531"/>
          <a:ext cx="8338005" cy="15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Under the Paris Agreement, countries committed to bring forward national plans setting out how much they would reduce their emissions – known as Nationally Determined Contributions (NDCs). </a:t>
          </a:r>
          <a:endParaRPr lang="en-US" sz="1800" kern="1200" dirty="0"/>
        </a:p>
      </dsp:txBody>
      <dsp:txXfrm>
        <a:off x="0" y="2295531"/>
        <a:ext cx="8338005" cy="1553343"/>
      </dsp:txXfrm>
    </dsp:sp>
    <dsp:sp modelId="{7EF8009A-E1EA-4401-9A14-824210C767BC}">
      <dsp:nvSpPr>
        <dsp:cNvPr id="0" name=""/>
        <dsp:cNvSpPr/>
      </dsp:nvSpPr>
      <dsp:spPr>
        <a:xfrm>
          <a:off x="0" y="3848875"/>
          <a:ext cx="833800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8BE3F-0B61-4082-8300-F49BF80767D4}">
      <dsp:nvSpPr>
        <dsp:cNvPr id="0" name=""/>
        <dsp:cNvSpPr/>
      </dsp:nvSpPr>
      <dsp:spPr>
        <a:xfrm>
          <a:off x="0" y="3848875"/>
          <a:ext cx="8338005" cy="114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They agreed that every five years they would come back with an updated plan to reflect their highest possible ambition at that time – the first of these is COP26.</a:t>
          </a:r>
          <a:endParaRPr lang="en-US" sz="1800" kern="1200" dirty="0"/>
        </a:p>
      </dsp:txBody>
      <dsp:txXfrm>
        <a:off x="0" y="3848875"/>
        <a:ext cx="8338005" cy="11450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ADF4-3F2B-4F74-B247-13866CC293EA}">
      <dsp:nvSpPr>
        <dsp:cNvPr id="0" name=""/>
        <dsp:cNvSpPr/>
      </dsp:nvSpPr>
      <dsp:spPr>
        <a:xfrm>
          <a:off x="0" y="424970"/>
          <a:ext cx="8770045" cy="29511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653" tIns="541528" rIns="68065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Developing carbon market mechanisms - Article 6 provides that countries can cooperate in delivering their NDCs, for instance through a carbon market. Disagreement persists on the exact mechanisms of this new carbon market, and the rules for international transfers, such as how it will coexist with existing carbon markets </a:t>
          </a:r>
        </a:p>
        <a:p>
          <a:pPr marL="114300" lvl="1" indent="-114300" algn="l" defTabSz="622300">
            <a:lnSpc>
              <a:spcPct val="90000"/>
            </a:lnSpc>
            <a:spcBef>
              <a:spcPct val="0"/>
            </a:spcBef>
            <a:spcAft>
              <a:spcPct val="15000"/>
            </a:spcAft>
            <a:buChar char="•"/>
          </a:pPr>
          <a:r>
            <a:rPr lang="en-US" sz="1400" kern="1200" dirty="0"/>
            <a:t>Funding for loss and damage - Countries will need to address a funding mechanism for dealing with the impact of climate change, especially where developing countries, who are often impacted more directly (e.g., through flooding or forest fires), experience loss/ damage</a:t>
          </a:r>
        </a:p>
        <a:p>
          <a:pPr marL="114300" lvl="1" indent="-114300" algn="l" defTabSz="622300">
            <a:lnSpc>
              <a:spcPct val="90000"/>
            </a:lnSpc>
            <a:spcBef>
              <a:spcPct val="0"/>
            </a:spcBef>
            <a:spcAft>
              <a:spcPct val="15000"/>
            </a:spcAft>
            <a:buChar char="•"/>
          </a:pPr>
          <a:r>
            <a:rPr lang="en-US" sz="1400" kern="1200" dirty="0"/>
            <a:t>$100B finance target - developed nations committed to financing $100 billion per year by 2020 to support developing countries to build resilience to climate impacts and protect nature. COP26 will allow countries to assess progress</a:t>
          </a:r>
        </a:p>
        <a:p>
          <a:pPr marL="114300" lvl="1" indent="-114300" algn="l" defTabSz="622300">
            <a:lnSpc>
              <a:spcPct val="90000"/>
            </a:lnSpc>
            <a:spcBef>
              <a:spcPct val="0"/>
            </a:spcBef>
            <a:spcAft>
              <a:spcPct val="15000"/>
            </a:spcAft>
            <a:buChar char="•"/>
          </a:pPr>
          <a:r>
            <a:rPr lang="en-US" sz="1400" kern="1200" dirty="0"/>
            <a:t>The enhanced transparency framework for mitigation, adaptation &amp; finance – countries still need to agree technical issues so it can be implemented (reporting modalities, training etc.)</a:t>
          </a:r>
        </a:p>
      </dsp:txBody>
      <dsp:txXfrm>
        <a:off x="0" y="424970"/>
        <a:ext cx="8770045" cy="2951112"/>
      </dsp:txXfrm>
    </dsp:sp>
    <dsp:sp modelId="{D2C66890-A63E-40FD-85FA-3F1882C8AEC8}">
      <dsp:nvSpPr>
        <dsp:cNvPr id="0" name=""/>
        <dsp:cNvSpPr/>
      </dsp:nvSpPr>
      <dsp:spPr>
        <a:xfrm>
          <a:off x="417519" y="41210"/>
          <a:ext cx="8350376"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41" tIns="0" rIns="232041" bIns="0" numCol="1" spcCol="1270" anchor="ctr" anchorCtr="0">
          <a:noAutofit/>
        </a:bodyPr>
        <a:lstStyle/>
        <a:p>
          <a:pPr marL="0" lvl="0" indent="0" algn="l" defTabSz="800100">
            <a:lnSpc>
              <a:spcPct val="90000"/>
            </a:lnSpc>
            <a:spcBef>
              <a:spcPct val="0"/>
            </a:spcBef>
            <a:spcAft>
              <a:spcPct val="35000"/>
            </a:spcAft>
            <a:buNone/>
          </a:pPr>
          <a:r>
            <a:rPr lang="en-US" sz="1800" kern="1200" dirty="0"/>
            <a:t>Important aspects of the Rule Book for the Paris Agreement that still need to be negotiated are:</a:t>
          </a:r>
        </a:p>
      </dsp:txBody>
      <dsp:txXfrm>
        <a:off x="454986" y="78677"/>
        <a:ext cx="8275442" cy="692586"/>
      </dsp:txXfrm>
    </dsp:sp>
    <dsp:sp modelId="{4521FB47-78E1-4629-B75B-AC7DE5150001}">
      <dsp:nvSpPr>
        <dsp:cNvPr id="0" name=""/>
        <dsp:cNvSpPr/>
      </dsp:nvSpPr>
      <dsp:spPr>
        <a:xfrm>
          <a:off x="0" y="3900243"/>
          <a:ext cx="8770045"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653" tIns="541528" rIns="68065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Focuses on how forestry, agriculture and ecosystems can help in the fight against global warming by absorbing emissions will become increasingly important in helping countries reach their net zero carbon commitments. COP26 will start to discuss how to integrate NBS into the Paris implementation strategy</a:t>
          </a:r>
        </a:p>
        <a:p>
          <a:pPr marL="114300" lvl="1" indent="-114300" algn="l" defTabSz="622300">
            <a:lnSpc>
              <a:spcPct val="90000"/>
            </a:lnSpc>
            <a:spcBef>
              <a:spcPct val="0"/>
            </a:spcBef>
            <a:spcAft>
              <a:spcPct val="15000"/>
            </a:spcAft>
            <a:buChar char="•"/>
          </a:pPr>
          <a:r>
            <a:rPr lang="en-US" sz="1400" kern="1200" dirty="0"/>
            <a:t>Makes link with COP15 to the Convention on Biological Diversity in Kunming, China (Oct 2021). They need to agree and adopt the 'Post-2020 Global Biodiversity Framework' </a:t>
          </a:r>
        </a:p>
      </dsp:txBody>
      <dsp:txXfrm>
        <a:off x="0" y="3900243"/>
        <a:ext cx="8770045" cy="1801800"/>
      </dsp:txXfrm>
    </dsp:sp>
    <dsp:sp modelId="{0FF905FF-2897-48DE-B346-2A276BB3CE3A}">
      <dsp:nvSpPr>
        <dsp:cNvPr id="0" name=""/>
        <dsp:cNvSpPr/>
      </dsp:nvSpPr>
      <dsp:spPr>
        <a:xfrm>
          <a:off x="438502" y="3516483"/>
          <a:ext cx="6139031"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41" tIns="0" rIns="232041" bIns="0" numCol="1" spcCol="1270" anchor="ctr" anchorCtr="0">
          <a:noAutofit/>
        </a:bodyPr>
        <a:lstStyle/>
        <a:p>
          <a:pPr marL="0" lvl="0" indent="0" algn="l" defTabSz="889000">
            <a:lnSpc>
              <a:spcPct val="90000"/>
            </a:lnSpc>
            <a:spcBef>
              <a:spcPct val="0"/>
            </a:spcBef>
            <a:spcAft>
              <a:spcPct val="35000"/>
            </a:spcAft>
            <a:buNone/>
          </a:pPr>
          <a:r>
            <a:rPr lang="en-US" sz="2000" kern="1200" dirty="0"/>
            <a:t>A new discussion on 'Nature-based solutions’</a:t>
          </a:r>
        </a:p>
      </dsp:txBody>
      <dsp:txXfrm>
        <a:off x="475969" y="3553950"/>
        <a:ext cx="6064097"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C162C-D7B6-42C9-BF57-8798BCF6FAC6}">
      <dsp:nvSpPr>
        <dsp:cNvPr id="0" name=""/>
        <dsp:cNvSpPr/>
      </dsp:nvSpPr>
      <dsp:spPr>
        <a:xfrm>
          <a:off x="0" y="2902"/>
          <a:ext cx="8117636" cy="1316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43FA2-A314-402C-9487-127737DABD8F}">
      <dsp:nvSpPr>
        <dsp:cNvPr id="0" name=""/>
        <dsp:cNvSpPr/>
      </dsp:nvSpPr>
      <dsp:spPr>
        <a:xfrm>
          <a:off x="398189" y="299077"/>
          <a:ext cx="724689" cy="723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09E6-8EDF-48A7-B76D-DE1DF371DC24}">
      <dsp:nvSpPr>
        <dsp:cNvPr id="0" name=""/>
        <dsp:cNvSpPr/>
      </dsp:nvSpPr>
      <dsp:spPr>
        <a:xfrm>
          <a:off x="1521069" y="2902"/>
          <a:ext cx="6573141" cy="13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65" tIns="143665" rIns="143665" bIns="143665" numCol="1" spcCol="1270" anchor="ctr" anchorCtr="0">
          <a:noAutofit/>
        </a:bodyPr>
        <a:lstStyle/>
        <a:p>
          <a:pPr marL="0" lvl="0" indent="0" algn="l" defTabSz="711200">
            <a:lnSpc>
              <a:spcPct val="100000"/>
            </a:lnSpc>
            <a:spcBef>
              <a:spcPct val="0"/>
            </a:spcBef>
            <a:spcAft>
              <a:spcPct val="35000"/>
            </a:spcAft>
            <a:buNone/>
          </a:pPr>
          <a:r>
            <a:rPr lang="en-US" sz="1600" kern="1200" dirty="0"/>
            <a:t>Scaling up climate finance</a:t>
          </a:r>
        </a:p>
        <a:p>
          <a:pPr marL="0" lvl="0" indent="0" algn="l" defTabSz="711200">
            <a:lnSpc>
              <a:spcPct val="100000"/>
            </a:lnSpc>
            <a:spcBef>
              <a:spcPct val="0"/>
            </a:spcBef>
            <a:spcAft>
              <a:spcPct val="35000"/>
            </a:spcAft>
            <a:buNone/>
          </a:pPr>
          <a:r>
            <a:rPr lang="en-US" sz="1600" kern="1200" dirty="0"/>
            <a:t>Action on adaptation &amp; loss and damage</a:t>
          </a:r>
        </a:p>
        <a:p>
          <a:pPr marL="0" lvl="0" indent="0" algn="l" defTabSz="711200">
            <a:lnSpc>
              <a:spcPct val="100000"/>
            </a:lnSpc>
            <a:spcBef>
              <a:spcPct val="0"/>
            </a:spcBef>
            <a:spcAft>
              <a:spcPct val="35000"/>
            </a:spcAft>
            <a:buNone/>
          </a:pPr>
          <a:r>
            <a:rPr lang="en-US" sz="1600" kern="1200" dirty="0"/>
            <a:t>Agreement to close gaps between finance and adaptation (rule book negotiations) </a:t>
          </a:r>
        </a:p>
      </dsp:txBody>
      <dsp:txXfrm>
        <a:off x="1521069" y="2902"/>
        <a:ext cx="6573141" cy="1357465"/>
      </dsp:txXfrm>
    </dsp:sp>
    <dsp:sp modelId="{09C20473-EBD5-4331-97B5-832058BBA02C}">
      <dsp:nvSpPr>
        <dsp:cNvPr id="0" name=""/>
        <dsp:cNvSpPr/>
      </dsp:nvSpPr>
      <dsp:spPr>
        <a:xfrm>
          <a:off x="0" y="1699734"/>
          <a:ext cx="8117636" cy="1316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31BAE-8AA2-4D7D-A6DC-2489A729B32D}">
      <dsp:nvSpPr>
        <dsp:cNvPr id="0" name=""/>
        <dsp:cNvSpPr/>
      </dsp:nvSpPr>
      <dsp:spPr>
        <a:xfrm>
          <a:off x="398189" y="1995909"/>
          <a:ext cx="724689" cy="723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D66D8-B506-432C-A6F4-F12701C49A02}">
      <dsp:nvSpPr>
        <dsp:cNvPr id="0" name=""/>
        <dsp:cNvSpPr/>
      </dsp:nvSpPr>
      <dsp:spPr>
        <a:xfrm>
          <a:off x="1521069" y="1699734"/>
          <a:ext cx="6573141" cy="13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65" tIns="143665" rIns="143665" bIns="143665" numCol="1" spcCol="1270" anchor="ctr" anchorCtr="0">
          <a:noAutofit/>
        </a:bodyPr>
        <a:lstStyle/>
        <a:p>
          <a:pPr marL="0" lvl="0" indent="0" algn="l" defTabSz="711200">
            <a:lnSpc>
              <a:spcPct val="100000"/>
            </a:lnSpc>
            <a:spcBef>
              <a:spcPct val="0"/>
            </a:spcBef>
            <a:spcAft>
              <a:spcPct val="35000"/>
            </a:spcAft>
            <a:buNone/>
          </a:pPr>
          <a:r>
            <a:rPr lang="en-US" sz="1600" kern="1200" dirty="0"/>
            <a:t>Environmental integrity of market rules</a:t>
          </a:r>
        </a:p>
        <a:p>
          <a:pPr marL="0" lvl="0" indent="0" algn="l" defTabSz="711200">
            <a:lnSpc>
              <a:spcPct val="100000"/>
            </a:lnSpc>
            <a:spcBef>
              <a:spcPct val="0"/>
            </a:spcBef>
            <a:spcAft>
              <a:spcPct val="35000"/>
            </a:spcAft>
            <a:buNone/>
          </a:pPr>
          <a:r>
            <a:rPr lang="en-US" sz="1600" b="0" i="0" kern="1200" dirty="0"/>
            <a:t>Greater accountability and transparency</a:t>
          </a:r>
        </a:p>
        <a:p>
          <a:pPr marL="0" lvl="0" indent="0" algn="l" defTabSz="711200">
            <a:lnSpc>
              <a:spcPct val="100000"/>
            </a:lnSpc>
            <a:spcBef>
              <a:spcPct val="0"/>
            </a:spcBef>
            <a:spcAft>
              <a:spcPct val="35000"/>
            </a:spcAft>
            <a:buNone/>
          </a:pPr>
          <a:r>
            <a:rPr lang="en-US" sz="1600" b="0" i="0" kern="1200" dirty="0"/>
            <a:t>R</a:t>
          </a:r>
          <a:r>
            <a:rPr lang="en-US" sz="1600" kern="1200" dirty="0"/>
            <a:t>oadmap for ramping up near term mitigations ahead of next Paris Cycle (rule book negotiations) </a:t>
          </a:r>
        </a:p>
      </dsp:txBody>
      <dsp:txXfrm>
        <a:off x="1521069" y="1699734"/>
        <a:ext cx="6573141" cy="1357465"/>
      </dsp:txXfrm>
    </dsp:sp>
    <dsp:sp modelId="{F0F858E3-B0F6-4473-B6BE-BC1D9B08BDE0}">
      <dsp:nvSpPr>
        <dsp:cNvPr id="0" name=""/>
        <dsp:cNvSpPr/>
      </dsp:nvSpPr>
      <dsp:spPr>
        <a:xfrm>
          <a:off x="0" y="3396566"/>
          <a:ext cx="8117636" cy="1316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3727E-DE2B-43CE-A082-4D8371137CC7}">
      <dsp:nvSpPr>
        <dsp:cNvPr id="0" name=""/>
        <dsp:cNvSpPr/>
      </dsp:nvSpPr>
      <dsp:spPr>
        <a:xfrm>
          <a:off x="398189" y="3692740"/>
          <a:ext cx="724689" cy="723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10274-2091-45B9-B30E-486C2D93D9CD}">
      <dsp:nvSpPr>
        <dsp:cNvPr id="0" name=""/>
        <dsp:cNvSpPr/>
      </dsp:nvSpPr>
      <dsp:spPr>
        <a:xfrm>
          <a:off x="1521069" y="3396566"/>
          <a:ext cx="6573141" cy="13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65" tIns="143665" rIns="143665" bIns="143665" numCol="1" spcCol="1270" anchor="ctr" anchorCtr="0">
          <a:noAutofit/>
        </a:bodyPr>
        <a:lstStyle/>
        <a:p>
          <a:pPr marL="0" lvl="0" indent="0" algn="l" defTabSz="711200">
            <a:lnSpc>
              <a:spcPct val="100000"/>
            </a:lnSpc>
            <a:spcBef>
              <a:spcPct val="0"/>
            </a:spcBef>
            <a:spcAft>
              <a:spcPct val="35000"/>
            </a:spcAft>
            <a:buNone/>
          </a:pPr>
          <a:r>
            <a:rPr lang="en-US" sz="1600" kern="1200" dirty="0"/>
            <a:t>Finance shifting from fossil to clean fuels</a:t>
          </a:r>
        </a:p>
        <a:p>
          <a:pPr marL="0" lvl="0" indent="0" algn="l" defTabSz="711200">
            <a:lnSpc>
              <a:spcPct val="100000"/>
            </a:lnSpc>
            <a:spcBef>
              <a:spcPct val="0"/>
            </a:spcBef>
            <a:spcAft>
              <a:spcPct val="35000"/>
            </a:spcAft>
            <a:buNone/>
          </a:pPr>
          <a:r>
            <a:rPr lang="en-US" sz="1600" kern="1200" dirty="0"/>
            <a:t>Shifts in economic sectors (energy, transport, industry)</a:t>
          </a:r>
        </a:p>
        <a:p>
          <a:pPr marL="0" lvl="0" indent="0" algn="l" defTabSz="711200">
            <a:lnSpc>
              <a:spcPct val="100000"/>
            </a:lnSpc>
            <a:spcBef>
              <a:spcPct val="0"/>
            </a:spcBef>
            <a:spcAft>
              <a:spcPct val="35000"/>
            </a:spcAft>
            <a:buNone/>
          </a:pPr>
          <a:r>
            <a:rPr lang="en-US" sz="1600" kern="1200" dirty="0"/>
            <a:t>Credible pathways to net zero transformation (e.g., UK, UNFCCC campaigns)</a:t>
          </a:r>
        </a:p>
      </dsp:txBody>
      <dsp:txXfrm>
        <a:off x="1521069" y="3396566"/>
        <a:ext cx="6573141" cy="1357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D70C3-DE65-4646-9707-87E2A1F59074}">
      <dsp:nvSpPr>
        <dsp:cNvPr id="0" name=""/>
        <dsp:cNvSpPr/>
      </dsp:nvSpPr>
      <dsp:spPr>
        <a:xfrm>
          <a:off x="0" y="500789"/>
          <a:ext cx="407496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6262" tIns="624840" rIns="31626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25% Manufacturing and waste industry: Emission controls on landfill methane, halocarbons and nitrous oxide</a:t>
          </a:r>
        </a:p>
        <a:p>
          <a:pPr marL="171450" lvl="1" indent="-171450" algn="l" defTabSz="800100">
            <a:lnSpc>
              <a:spcPct val="90000"/>
            </a:lnSpc>
            <a:spcBef>
              <a:spcPct val="0"/>
            </a:spcBef>
            <a:spcAft>
              <a:spcPct val="15000"/>
            </a:spcAft>
            <a:buChar char="•"/>
          </a:pPr>
          <a:r>
            <a:rPr lang="en-US" sz="1800" kern="1200" dirty="0"/>
            <a:t>15% Efficient industrial processes. A shift away from carbon-intensive manufacturing</a:t>
          </a:r>
        </a:p>
      </dsp:txBody>
      <dsp:txXfrm>
        <a:off x="0" y="500789"/>
        <a:ext cx="4074960" cy="2457000"/>
      </dsp:txXfrm>
    </dsp:sp>
    <dsp:sp modelId="{B2A45F56-0DBF-43CC-BA18-C301F957B470}">
      <dsp:nvSpPr>
        <dsp:cNvPr id="0" name=""/>
        <dsp:cNvSpPr/>
      </dsp:nvSpPr>
      <dsp:spPr>
        <a:xfrm>
          <a:off x="203748" y="57989"/>
          <a:ext cx="285247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17" tIns="0" rIns="107817" bIns="0" numCol="1" spcCol="1270" anchor="ctr" anchorCtr="0">
          <a:noAutofit/>
        </a:bodyPr>
        <a:lstStyle/>
        <a:p>
          <a:pPr marL="0" lvl="0" indent="0" algn="ctr" defTabSz="800100">
            <a:lnSpc>
              <a:spcPct val="90000"/>
            </a:lnSpc>
            <a:spcBef>
              <a:spcPct val="0"/>
            </a:spcBef>
            <a:spcAft>
              <a:spcPct val="35000"/>
            </a:spcAft>
            <a:buNone/>
          </a:pPr>
          <a:r>
            <a:rPr lang="en-US" sz="1800" kern="1200" dirty="0"/>
            <a:t>40% Cleaner industry</a:t>
          </a:r>
        </a:p>
      </dsp:txBody>
      <dsp:txXfrm>
        <a:off x="246979" y="101220"/>
        <a:ext cx="2766010" cy="799138"/>
      </dsp:txXfrm>
    </dsp:sp>
    <dsp:sp modelId="{49CB78FF-F40D-40D7-BB06-BE35FF71FBEE}">
      <dsp:nvSpPr>
        <dsp:cNvPr id="0" name=""/>
        <dsp:cNvSpPr/>
      </dsp:nvSpPr>
      <dsp:spPr>
        <a:xfrm>
          <a:off x="0" y="3562589"/>
          <a:ext cx="407496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6262" tIns="624840" rIns="31626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 longer relying on coal</a:t>
          </a:r>
        </a:p>
      </dsp:txBody>
      <dsp:txXfrm>
        <a:off x="0" y="3562589"/>
        <a:ext cx="4074960" cy="992250"/>
      </dsp:txXfrm>
    </dsp:sp>
    <dsp:sp modelId="{08EF22ED-DF56-4752-8C66-D516DF23B48F}">
      <dsp:nvSpPr>
        <dsp:cNvPr id="0" name=""/>
        <dsp:cNvSpPr/>
      </dsp:nvSpPr>
      <dsp:spPr>
        <a:xfrm>
          <a:off x="203748" y="3119789"/>
          <a:ext cx="285247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17" tIns="0" rIns="107817" bIns="0" numCol="1" spcCol="1270" anchor="ctr" anchorCtr="0">
          <a:noAutofit/>
        </a:bodyPr>
        <a:lstStyle/>
        <a:p>
          <a:pPr marL="0" lvl="0" indent="0" algn="ctr" defTabSz="800100">
            <a:lnSpc>
              <a:spcPct val="90000"/>
            </a:lnSpc>
            <a:spcBef>
              <a:spcPct val="0"/>
            </a:spcBef>
            <a:spcAft>
              <a:spcPct val="35000"/>
            </a:spcAft>
            <a:buNone/>
          </a:pPr>
          <a:r>
            <a:rPr lang="en-US" sz="1800" kern="1200" dirty="0"/>
            <a:t>40% Electric Supplies</a:t>
          </a:r>
        </a:p>
      </dsp:txBody>
      <dsp:txXfrm>
        <a:off x="246979" y="3163020"/>
        <a:ext cx="2766010" cy="799138"/>
      </dsp:txXfrm>
    </dsp:sp>
    <dsp:sp modelId="{F7EE6B54-E100-4F9B-BC05-F1C728AF6972}">
      <dsp:nvSpPr>
        <dsp:cNvPr id="0" name=""/>
        <dsp:cNvSpPr/>
      </dsp:nvSpPr>
      <dsp:spPr>
        <a:xfrm>
          <a:off x="0" y="5159639"/>
          <a:ext cx="4074960" cy="1748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6262" tIns="624840" rIns="31626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Cleaner fossil fuel industry</a:t>
          </a:r>
        </a:p>
        <a:p>
          <a:pPr marL="171450" lvl="1" indent="-171450" algn="l" defTabSz="800100">
            <a:lnSpc>
              <a:spcPct val="90000"/>
            </a:lnSpc>
            <a:spcBef>
              <a:spcPct val="0"/>
            </a:spcBef>
            <a:spcAft>
              <a:spcPct val="15000"/>
            </a:spcAft>
            <a:buChar char="•"/>
          </a:pPr>
          <a:r>
            <a:rPr lang="en-US" sz="1800" kern="1200" dirty="0"/>
            <a:t>Lower methane emissions from coal mines/ leaky gas distribution pipes.</a:t>
          </a:r>
        </a:p>
      </dsp:txBody>
      <dsp:txXfrm>
        <a:off x="0" y="5159639"/>
        <a:ext cx="4074960" cy="1748250"/>
      </dsp:txXfrm>
    </dsp:sp>
    <dsp:sp modelId="{2339E647-B557-4377-9BF2-BC022A29638A}">
      <dsp:nvSpPr>
        <dsp:cNvPr id="0" name=""/>
        <dsp:cNvSpPr/>
      </dsp:nvSpPr>
      <dsp:spPr>
        <a:xfrm>
          <a:off x="203748" y="4716839"/>
          <a:ext cx="285247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17" tIns="0" rIns="107817" bIns="0" numCol="1" spcCol="1270" anchor="ctr" anchorCtr="0">
          <a:noAutofit/>
        </a:bodyPr>
        <a:lstStyle/>
        <a:p>
          <a:pPr marL="0" lvl="0" indent="0" algn="l" defTabSz="800100">
            <a:lnSpc>
              <a:spcPct val="90000"/>
            </a:lnSpc>
            <a:spcBef>
              <a:spcPct val="0"/>
            </a:spcBef>
            <a:spcAft>
              <a:spcPct val="35000"/>
            </a:spcAft>
            <a:buNone/>
          </a:pPr>
          <a:r>
            <a:rPr lang="en-US" sz="1800" kern="1200" dirty="0"/>
            <a:t>10% Smaller fossil fuel supplies</a:t>
          </a:r>
        </a:p>
      </dsp:txBody>
      <dsp:txXfrm>
        <a:off x="246979" y="4760070"/>
        <a:ext cx="2766010" cy="79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4A75C-34BB-4487-92B8-B1415F4F15C8}" type="datetimeFigureOut">
              <a:rPr lang="en-US" smtClean="0"/>
              <a:t>7/28/2021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954FD-C473-46AA-9CAA-0DAA47460EA5}" type="slidenum">
              <a:rPr lang="en-US" smtClean="0"/>
              <a:t>‹#›</a:t>
            </a:fld>
            <a:endParaRPr lang="en-US" dirty="0"/>
          </a:p>
        </p:txBody>
      </p:sp>
    </p:spTree>
    <p:extLst>
      <p:ext uri="{BB962C8B-B14F-4D97-AF65-F5344CB8AC3E}">
        <p14:creationId xmlns:p14="http://schemas.microsoft.com/office/powerpoint/2010/main" val="119635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dirty="0">
                <a:solidFill>
                  <a:srgbClr val="202124"/>
                </a:solidFill>
                <a:effectLst/>
                <a:latin typeface="arial" panose="020B0604020202020204" pitchFamily="34" charset="0"/>
              </a:rPr>
              <a:t>That all changed starting in the 1850s with massive deforestation around the world. Then in the </a:t>
            </a:r>
            <a:r>
              <a:rPr lang="en-US" b="1" i="0" dirty="0">
                <a:solidFill>
                  <a:srgbClr val="202124"/>
                </a:solidFill>
                <a:effectLst/>
                <a:latin typeface="arial" panose="020B0604020202020204" pitchFamily="34" charset="0"/>
              </a:rPr>
              <a:t>1950s</a:t>
            </a:r>
            <a:r>
              <a:rPr lang="en-US" b="0" i="0" dirty="0">
                <a:solidFill>
                  <a:srgbClr val="202124"/>
                </a:solidFill>
                <a:effectLst/>
                <a:latin typeface="arial" panose="020B0604020202020204" pitchFamily="34" charset="0"/>
              </a:rPr>
              <a:t>, a dramatic </a:t>
            </a:r>
            <a:r>
              <a:rPr lang="en-US" b="1" i="0" dirty="0">
                <a:solidFill>
                  <a:srgbClr val="202124"/>
                </a:solidFill>
                <a:effectLst/>
                <a:latin typeface="arial" panose="020B0604020202020204" pitchFamily="34" charset="0"/>
              </a:rPr>
              <a:t>increase</a:t>
            </a:r>
            <a:r>
              <a:rPr lang="en-US" b="0" i="0" dirty="0">
                <a:solidFill>
                  <a:srgbClr val="202124"/>
                </a:solidFill>
                <a:effectLst/>
                <a:latin typeface="arial" panose="020B0604020202020204" pitchFamily="34" charset="0"/>
              </a:rPr>
              <a:t> in the burning of fossil fuels — coal to </a:t>
            </a:r>
            <a:r>
              <a:rPr lang="en-US" b="1" i="0" dirty="0">
                <a:solidFill>
                  <a:srgbClr val="202124"/>
                </a:solidFill>
                <a:effectLst/>
                <a:latin typeface="arial" panose="020B0604020202020204" pitchFamily="34" charset="0"/>
              </a:rPr>
              <a:t>make</a:t>
            </a:r>
            <a:r>
              <a:rPr lang="en-US" b="0" i="0" dirty="0">
                <a:solidFill>
                  <a:srgbClr val="202124"/>
                </a:solidFill>
                <a:effectLst/>
                <a:latin typeface="arial" panose="020B0604020202020204" pitchFamily="34" charset="0"/>
              </a:rPr>
              <a:t> electricity and steel, oil for vehicles and manufacturing</a:t>
            </a:r>
            <a:endParaRPr lang="en-US" dirty="0"/>
          </a:p>
        </p:txBody>
      </p:sp>
      <p:sp>
        <p:nvSpPr>
          <p:cNvPr id="4" name="Slide Number Placeholder 3"/>
          <p:cNvSpPr>
            <a:spLocks noGrp="1"/>
          </p:cNvSpPr>
          <p:nvPr>
            <p:ph type="sldNum" sz="quarter" idx="5"/>
          </p:nvPr>
        </p:nvSpPr>
        <p:spPr/>
        <p:txBody>
          <a:bodyPr/>
          <a:lstStyle/>
          <a:p>
            <a:fld id="{635954FD-C473-46AA-9CAA-0DAA47460EA5}" type="slidenum">
              <a:rPr lang="en-US" smtClean="0"/>
              <a:t>4</a:t>
            </a:fld>
            <a:endParaRPr lang="en-US" dirty="0"/>
          </a:p>
        </p:txBody>
      </p:sp>
    </p:spTree>
    <p:extLst>
      <p:ext uri="{BB962C8B-B14F-4D97-AF65-F5344CB8AC3E}">
        <p14:creationId xmlns:p14="http://schemas.microsoft.com/office/powerpoint/2010/main" val="62010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https://ukcop26.org/uk-presidency/what-is-a-cop/</a:t>
            </a:r>
          </a:p>
          <a:p>
            <a:endParaRPr lang="en-US" dirty="0"/>
          </a:p>
        </p:txBody>
      </p:sp>
      <p:sp>
        <p:nvSpPr>
          <p:cNvPr id="4" name="Slide Number Placeholder 3"/>
          <p:cNvSpPr>
            <a:spLocks noGrp="1"/>
          </p:cNvSpPr>
          <p:nvPr>
            <p:ph type="sldNum" sz="quarter" idx="5"/>
          </p:nvPr>
        </p:nvSpPr>
        <p:spPr/>
        <p:txBody>
          <a:bodyPr/>
          <a:lstStyle/>
          <a:p>
            <a:fld id="{635954FD-C473-46AA-9CAA-0DAA47460EA5}" type="slidenum">
              <a:rPr lang="en-US" smtClean="0"/>
              <a:t>16</a:t>
            </a:fld>
            <a:endParaRPr lang="en-US" dirty="0"/>
          </a:p>
        </p:txBody>
      </p:sp>
    </p:spTree>
    <p:extLst>
      <p:ext uri="{BB962C8B-B14F-4D97-AF65-F5344CB8AC3E}">
        <p14:creationId xmlns:p14="http://schemas.microsoft.com/office/powerpoint/2010/main" val="405180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https://ukcop26.org/cop26-goals/</a:t>
            </a:r>
          </a:p>
        </p:txBody>
      </p:sp>
      <p:sp>
        <p:nvSpPr>
          <p:cNvPr id="4" name="Slide Number Placeholder 3"/>
          <p:cNvSpPr>
            <a:spLocks noGrp="1"/>
          </p:cNvSpPr>
          <p:nvPr>
            <p:ph type="sldNum" sz="quarter" idx="5"/>
          </p:nvPr>
        </p:nvSpPr>
        <p:spPr/>
        <p:txBody>
          <a:bodyPr/>
          <a:lstStyle/>
          <a:p>
            <a:fld id="{635954FD-C473-46AA-9CAA-0DAA47460EA5}" type="slidenum">
              <a:rPr lang="en-US" smtClean="0"/>
              <a:t>17</a:t>
            </a:fld>
            <a:endParaRPr lang="en-US" dirty="0"/>
          </a:p>
        </p:txBody>
      </p:sp>
    </p:spTree>
    <p:extLst>
      <p:ext uri="{BB962C8B-B14F-4D97-AF65-F5344CB8AC3E}">
        <p14:creationId xmlns:p14="http://schemas.microsoft.com/office/powerpoint/2010/main" val="164211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https://ukcop26.org/cop26-goals/</a:t>
            </a:r>
          </a:p>
        </p:txBody>
      </p:sp>
      <p:sp>
        <p:nvSpPr>
          <p:cNvPr id="4" name="Slide Number Placeholder 3"/>
          <p:cNvSpPr>
            <a:spLocks noGrp="1"/>
          </p:cNvSpPr>
          <p:nvPr>
            <p:ph type="sldNum" sz="quarter" idx="5"/>
          </p:nvPr>
        </p:nvSpPr>
        <p:spPr/>
        <p:txBody>
          <a:bodyPr/>
          <a:lstStyle/>
          <a:p>
            <a:fld id="{635954FD-C473-46AA-9CAA-0DAA47460EA5}" type="slidenum">
              <a:rPr lang="en-US" smtClean="0"/>
              <a:t>18</a:t>
            </a:fld>
            <a:endParaRPr lang="en-US" dirty="0"/>
          </a:p>
        </p:txBody>
      </p:sp>
    </p:spTree>
    <p:extLst>
      <p:ext uri="{BB962C8B-B14F-4D97-AF65-F5344CB8AC3E}">
        <p14:creationId xmlns:p14="http://schemas.microsoft.com/office/powerpoint/2010/main" val="250247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https://unfccc.int/process-and-meetings/the-paris-agreement/nationally-determined-contributions-ndcs/nationally-determined-contributions-ndcs</a:t>
            </a:r>
          </a:p>
        </p:txBody>
      </p:sp>
      <p:sp>
        <p:nvSpPr>
          <p:cNvPr id="4" name="Slide Number Placeholder 3"/>
          <p:cNvSpPr>
            <a:spLocks noGrp="1"/>
          </p:cNvSpPr>
          <p:nvPr>
            <p:ph type="sldNum" sz="quarter" idx="5"/>
          </p:nvPr>
        </p:nvSpPr>
        <p:spPr/>
        <p:txBody>
          <a:bodyPr/>
          <a:lstStyle/>
          <a:p>
            <a:fld id="{635954FD-C473-46AA-9CAA-0DAA47460EA5}" type="slidenum">
              <a:rPr lang="en-US" smtClean="0"/>
              <a:t>19</a:t>
            </a:fld>
            <a:endParaRPr lang="en-US" dirty="0"/>
          </a:p>
        </p:txBody>
      </p:sp>
    </p:spTree>
    <p:extLst>
      <p:ext uri="{BB962C8B-B14F-4D97-AF65-F5344CB8AC3E}">
        <p14:creationId xmlns:p14="http://schemas.microsoft.com/office/powerpoint/2010/main" val="230334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https://www.wri.org/ndcs</a:t>
            </a:r>
          </a:p>
        </p:txBody>
      </p:sp>
      <p:sp>
        <p:nvSpPr>
          <p:cNvPr id="4" name="Slide Number Placeholder 3"/>
          <p:cNvSpPr>
            <a:spLocks noGrp="1"/>
          </p:cNvSpPr>
          <p:nvPr>
            <p:ph type="sldNum" sz="quarter" idx="5"/>
          </p:nvPr>
        </p:nvSpPr>
        <p:spPr/>
        <p:txBody>
          <a:bodyPr/>
          <a:lstStyle/>
          <a:p>
            <a:fld id="{635954FD-C473-46AA-9CAA-0DAA47460EA5}" type="slidenum">
              <a:rPr lang="en-US" smtClean="0"/>
              <a:t>20</a:t>
            </a:fld>
            <a:endParaRPr lang="en-US" dirty="0"/>
          </a:p>
        </p:txBody>
      </p:sp>
    </p:spTree>
    <p:extLst>
      <p:ext uri="{BB962C8B-B14F-4D97-AF65-F5344CB8AC3E}">
        <p14:creationId xmlns:p14="http://schemas.microsoft.com/office/powerpoint/2010/main" val="329078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https://www.un.org/sg/en/content/sg/speeches/2021-04-22/remarks-leaders-summit-climate</a:t>
            </a:r>
          </a:p>
        </p:txBody>
      </p:sp>
      <p:sp>
        <p:nvSpPr>
          <p:cNvPr id="4" name="Slide Number Placeholder 3"/>
          <p:cNvSpPr>
            <a:spLocks noGrp="1"/>
          </p:cNvSpPr>
          <p:nvPr>
            <p:ph type="sldNum" sz="quarter" idx="5"/>
          </p:nvPr>
        </p:nvSpPr>
        <p:spPr/>
        <p:txBody>
          <a:bodyPr/>
          <a:lstStyle/>
          <a:p>
            <a:fld id="{635954FD-C473-46AA-9CAA-0DAA47460EA5}" type="slidenum">
              <a:rPr lang="en-US" smtClean="0"/>
              <a:t>24</a:t>
            </a:fld>
            <a:endParaRPr lang="en-US" dirty="0"/>
          </a:p>
        </p:txBody>
      </p:sp>
    </p:spTree>
    <p:extLst>
      <p:ext uri="{BB962C8B-B14F-4D97-AF65-F5344CB8AC3E}">
        <p14:creationId xmlns:p14="http://schemas.microsoft.com/office/powerpoint/2010/main" val="165698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https://public.wmo.int/en/media/press-release/2020-was-one-of-three-warmest-years-record</a:t>
            </a:r>
          </a:p>
          <a:p>
            <a:r>
              <a:rPr lang="en-US" dirty="0"/>
              <a:t>https://www.bbc.co.uk/news/science-environment-57261670</a:t>
            </a:r>
          </a:p>
        </p:txBody>
      </p:sp>
      <p:sp>
        <p:nvSpPr>
          <p:cNvPr id="4" name="Slide Number Placeholder 3"/>
          <p:cNvSpPr>
            <a:spLocks noGrp="1"/>
          </p:cNvSpPr>
          <p:nvPr>
            <p:ph type="sldNum" sz="quarter" idx="5"/>
          </p:nvPr>
        </p:nvSpPr>
        <p:spPr/>
        <p:txBody>
          <a:bodyPr/>
          <a:lstStyle/>
          <a:p>
            <a:fld id="{635954FD-C473-46AA-9CAA-0DAA47460EA5}" type="slidenum">
              <a:rPr lang="en-US" smtClean="0"/>
              <a:t>5</a:t>
            </a:fld>
            <a:endParaRPr lang="en-US" dirty="0"/>
          </a:p>
        </p:txBody>
      </p:sp>
    </p:spTree>
    <p:extLst>
      <p:ext uri="{BB962C8B-B14F-4D97-AF65-F5344CB8AC3E}">
        <p14:creationId xmlns:p14="http://schemas.microsoft.com/office/powerpoint/2010/main" val="16759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https://www.ipcc.ch/sr15/chapter/chapter-2/2-2/2-2-2/2-2-2-1/figure-2-3/</a:t>
            </a:r>
          </a:p>
        </p:txBody>
      </p:sp>
      <p:sp>
        <p:nvSpPr>
          <p:cNvPr id="4" name="Slide Number Placeholder 3"/>
          <p:cNvSpPr>
            <a:spLocks noGrp="1"/>
          </p:cNvSpPr>
          <p:nvPr>
            <p:ph type="sldNum" sz="quarter" idx="5"/>
          </p:nvPr>
        </p:nvSpPr>
        <p:spPr/>
        <p:txBody>
          <a:bodyPr/>
          <a:lstStyle/>
          <a:p>
            <a:fld id="{635954FD-C473-46AA-9CAA-0DAA47460EA5}" type="slidenum">
              <a:rPr lang="en-US" smtClean="0"/>
              <a:t>6</a:t>
            </a:fld>
            <a:endParaRPr lang="en-US" dirty="0"/>
          </a:p>
        </p:txBody>
      </p:sp>
    </p:spTree>
    <p:extLst>
      <p:ext uri="{BB962C8B-B14F-4D97-AF65-F5344CB8AC3E}">
        <p14:creationId xmlns:p14="http://schemas.microsoft.com/office/powerpoint/2010/main" val="133835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Web"/>
              </a:rPr>
              <a:t>https://www.globalmethane.org/documents/gmi-mitigation-factsheet.pdf</a:t>
            </a:r>
          </a:p>
          <a:p>
            <a:endParaRPr lang="en-US" dirty="0"/>
          </a:p>
        </p:txBody>
      </p:sp>
      <p:sp>
        <p:nvSpPr>
          <p:cNvPr id="4" name="Slide Number Placeholder 3"/>
          <p:cNvSpPr>
            <a:spLocks noGrp="1"/>
          </p:cNvSpPr>
          <p:nvPr>
            <p:ph type="sldNum" sz="quarter" idx="5"/>
          </p:nvPr>
        </p:nvSpPr>
        <p:spPr/>
        <p:txBody>
          <a:bodyPr/>
          <a:lstStyle/>
          <a:p>
            <a:fld id="{635954FD-C473-46AA-9CAA-0DAA47460EA5}" type="slidenum">
              <a:rPr lang="en-US" smtClean="0"/>
              <a:t>8</a:t>
            </a:fld>
            <a:endParaRPr lang="en-US" dirty="0"/>
          </a:p>
        </p:txBody>
      </p:sp>
    </p:spTree>
    <p:extLst>
      <p:ext uri="{BB962C8B-B14F-4D97-AF65-F5344CB8AC3E}">
        <p14:creationId xmlns:p14="http://schemas.microsoft.com/office/powerpoint/2010/main" val="65235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https://www.ipcc.ch/site/assets/uploads/sites/2/2019/06/SR15_Full_Report_High_Res.pdf</a:t>
            </a:r>
          </a:p>
        </p:txBody>
      </p:sp>
      <p:sp>
        <p:nvSpPr>
          <p:cNvPr id="4" name="Slide Number Placeholder 3"/>
          <p:cNvSpPr>
            <a:spLocks noGrp="1"/>
          </p:cNvSpPr>
          <p:nvPr>
            <p:ph type="sldNum" sz="quarter" idx="5"/>
          </p:nvPr>
        </p:nvSpPr>
        <p:spPr/>
        <p:txBody>
          <a:bodyPr/>
          <a:lstStyle/>
          <a:p>
            <a:fld id="{635954FD-C473-46AA-9CAA-0DAA47460EA5}" type="slidenum">
              <a:rPr lang="en-US" smtClean="0"/>
              <a:t>9</a:t>
            </a:fld>
            <a:endParaRPr lang="en-US" dirty="0"/>
          </a:p>
        </p:txBody>
      </p:sp>
    </p:spTree>
    <p:extLst>
      <p:ext uri="{BB962C8B-B14F-4D97-AF65-F5344CB8AC3E}">
        <p14:creationId xmlns:p14="http://schemas.microsoft.com/office/powerpoint/2010/main" val="2676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rPr>
              <a:t>More Information: https://www.ipcc.ch/working-groups/</a:t>
            </a:r>
          </a:p>
        </p:txBody>
      </p:sp>
      <p:sp>
        <p:nvSpPr>
          <p:cNvPr id="4" name="Slide Number Placeholder 3"/>
          <p:cNvSpPr>
            <a:spLocks noGrp="1"/>
          </p:cNvSpPr>
          <p:nvPr>
            <p:ph type="sldNum" sz="quarter" idx="5"/>
          </p:nvPr>
        </p:nvSpPr>
        <p:spPr/>
        <p:txBody>
          <a:bodyPr/>
          <a:lstStyle/>
          <a:p>
            <a:fld id="{635954FD-C473-46AA-9CAA-0DAA47460EA5}" type="slidenum">
              <a:rPr lang="en-US" smtClean="0"/>
              <a:t>11</a:t>
            </a:fld>
            <a:endParaRPr lang="en-US" dirty="0"/>
          </a:p>
        </p:txBody>
      </p:sp>
    </p:spTree>
    <p:extLst>
      <p:ext uri="{BB962C8B-B14F-4D97-AF65-F5344CB8AC3E}">
        <p14:creationId xmlns:p14="http://schemas.microsoft.com/office/powerpoint/2010/main" val="223534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https://www.metoffice.gov.uk/weather/climate/cop/what-is-cop</a:t>
            </a:r>
          </a:p>
        </p:txBody>
      </p:sp>
      <p:sp>
        <p:nvSpPr>
          <p:cNvPr id="4" name="Slide Number Placeholder 3"/>
          <p:cNvSpPr>
            <a:spLocks noGrp="1"/>
          </p:cNvSpPr>
          <p:nvPr>
            <p:ph type="sldNum" sz="quarter" idx="5"/>
          </p:nvPr>
        </p:nvSpPr>
        <p:spPr/>
        <p:txBody>
          <a:bodyPr/>
          <a:lstStyle/>
          <a:p>
            <a:fld id="{635954FD-C473-46AA-9CAA-0DAA47460EA5}" type="slidenum">
              <a:rPr lang="en-US" smtClean="0"/>
              <a:t>13</a:t>
            </a:fld>
            <a:endParaRPr lang="en-US" dirty="0"/>
          </a:p>
        </p:txBody>
      </p:sp>
    </p:spTree>
    <p:extLst>
      <p:ext uri="{BB962C8B-B14F-4D97-AF65-F5344CB8AC3E}">
        <p14:creationId xmlns:p14="http://schemas.microsoft.com/office/powerpoint/2010/main" val="299342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https://ukcop26.org/uk-presidency/what-is-a-cop/</a:t>
            </a:r>
          </a:p>
          <a:p>
            <a:endParaRPr lang="en-US" dirty="0"/>
          </a:p>
        </p:txBody>
      </p:sp>
      <p:sp>
        <p:nvSpPr>
          <p:cNvPr id="4" name="Slide Number Placeholder 3"/>
          <p:cNvSpPr>
            <a:spLocks noGrp="1"/>
          </p:cNvSpPr>
          <p:nvPr>
            <p:ph type="sldNum" sz="quarter" idx="5"/>
          </p:nvPr>
        </p:nvSpPr>
        <p:spPr/>
        <p:txBody>
          <a:bodyPr/>
          <a:lstStyle/>
          <a:p>
            <a:fld id="{635954FD-C473-46AA-9CAA-0DAA47460EA5}" type="slidenum">
              <a:rPr lang="en-US" smtClean="0"/>
              <a:t>14</a:t>
            </a:fld>
            <a:endParaRPr lang="en-US" dirty="0"/>
          </a:p>
        </p:txBody>
      </p:sp>
    </p:spTree>
    <p:extLst>
      <p:ext uri="{BB962C8B-B14F-4D97-AF65-F5344CB8AC3E}">
        <p14:creationId xmlns:p14="http://schemas.microsoft.com/office/powerpoint/2010/main" val="293215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COP26 is/ its goals source: official website https://ukcop26.org </a:t>
            </a:r>
          </a:p>
        </p:txBody>
      </p:sp>
      <p:sp>
        <p:nvSpPr>
          <p:cNvPr id="4" name="Slide Number Placeholder 3"/>
          <p:cNvSpPr>
            <a:spLocks noGrp="1"/>
          </p:cNvSpPr>
          <p:nvPr>
            <p:ph type="sldNum" sz="quarter" idx="5"/>
          </p:nvPr>
        </p:nvSpPr>
        <p:spPr/>
        <p:txBody>
          <a:bodyPr/>
          <a:lstStyle/>
          <a:p>
            <a:fld id="{635954FD-C473-46AA-9CAA-0DAA47460EA5}" type="slidenum">
              <a:rPr lang="en-US" smtClean="0"/>
              <a:t>15</a:t>
            </a:fld>
            <a:endParaRPr lang="en-US" dirty="0"/>
          </a:p>
        </p:txBody>
      </p:sp>
    </p:spTree>
    <p:extLst>
      <p:ext uri="{BB962C8B-B14F-4D97-AF65-F5344CB8AC3E}">
        <p14:creationId xmlns:p14="http://schemas.microsoft.com/office/powerpoint/2010/main" val="241856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2 ED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EDAF PA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a:lstStyle>
            <a:lvl1pPr>
              <a:buNone/>
              <a:defRPr sz="2000"/>
            </a:lvl1pPr>
          </a:lstStyle>
          <a:p>
            <a:endParaRPr lang="en-US" dirty="0"/>
          </a:p>
        </p:txBody>
      </p:sp>
      <p:sp>
        <p:nvSpPr>
          <p:cNvPr id="2" name="Title 1"/>
          <p:cNvSpPr>
            <a:spLocks noGrp="1"/>
          </p:cNvSpPr>
          <p:nvPr>
            <p:ph type="title" hasCustomPrompt="1"/>
          </p:nvPr>
        </p:nvSpPr>
        <p:spPr>
          <a:xfrm>
            <a:off x="579438" y="342900"/>
            <a:ext cx="8107362" cy="685800"/>
          </a:xfrm>
          <a:prstGeom prst="rect">
            <a:avLst/>
          </a:prstGeom>
        </p:spPr>
        <p:txBody>
          <a:bodyPr/>
          <a:lstStyle/>
          <a:p>
            <a:r>
              <a:rPr lang="en-US" dirty="0"/>
              <a:t>Click to edit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end slide 1 EDAF">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end slide 1 EDAF PAC">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1/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a:t>Click to edit quote</a:t>
            </a:r>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attribution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a:t>Click to edit title</a:t>
            </a:r>
          </a:p>
        </p:txBody>
      </p:sp>
      <p:sp>
        <p:nvSpPr>
          <p:cNvPr id="3" name="Content Placeholder 2"/>
          <p:cNvSpPr>
            <a:spLocks noGrp="1"/>
          </p:cNvSpPr>
          <p:nvPr>
            <p:ph idx="1" hasCustomPrompt="1"/>
          </p:nvPr>
        </p:nvSpPr>
        <p:spPr/>
        <p:txBody>
          <a:bodyPr/>
          <a:lstStyle>
            <a:lvl1pPr>
              <a:defRPr/>
            </a:lvl1pPr>
          </a:lstStyle>
          <a:p>
            <a:pPr lvl="0"/>
            <a:r>
              <a:rPr lang="en-US" dirty="0"/>
              <a:t>Click to insert bullets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a:t>Click to edit Master title style</a:t>
            </a:r>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a:t>Click to insert chart</a:t>
            </a:r>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79438" y="1371600"/>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F_r_CMYK_287.jpg"/>
          <p:cNvPicPr>
            <a:picLocks noChangeAspect="1"/>
          </p:cNvPicPr>
          <p:nvPr userDrawn="1"/>
        </p:nvPicPr>
        <p:blipFill>
          <a:blip r:embed="rId5"/>
          <a:stretch>
            <a:fillRect/>
          </a:stretch>
        </p:blipFill>
        <p:spPr>
          <a:xfrm>
            <a:off x="6713520" y="5486235"/>
            <a:ext cx="2170176" cy="9814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79438" y="342900"/>
            <a:ext cx="8229600" cy="685800"/>
          </a:xfrm>
          <a:prstGeom prst="rect">
            <a:avLst/>
          </a:prstGeom>
        </p:spPr>
        <p:txBody>
          <a:bodyPr vert="horz" lIns="0" tIns="0" rIns="0" bIns="0" rtlCol="0" anchor="t" anchorCtr="0">
            <a:normAutofit/>
          </a:bodyPr>
          <a:lstStyle/>
          <a:p>
            <a:r>
              <a:rPr lang="en-US" dirty="0"/>
              <a:t>Click to edit slide title</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6" name="Picture 5" descr="edaf_654x319.jpg"/>
          <p:cNvPicPr>
            <a:picLocks noChangeAspect="1"/>
          </p:cNvPicPr>
          <p:nvPr/>
        </p:nvPicPr>
        <p:blipFill>
          <a:blip r:embed="rId5" cstate="print"/>
          <a:stretch>
            <a:fillRect/>
          </a:stretch>
        </p:blipFill>
        <p:spPr>
          <a:xfrm>
            <a:off x="6702552" y="5457444"/>
            <a:ext cx="1993392" cy="97231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af_pac_668x265.jpg"/>
          <p:cNvPicPr>
            <a:picLocks noChangeAspect="1"/>
          </p:cNvPicPr>
          <p:nvPr/>
        </p:nvPicPr>
        <p:blipFill>
          <a:blip r:embed="rId5" cstate="print"/>
          <a:stretch>
            <a:fillRect/>
          </a:stretch>
        </p:blipFill>
        <p:spPr>
          <a:xfrm>
            <a:off x="6702552" y="5445611"/>
            <a:ext cx="2036064" cy="80772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png"/>
          <p:cNvPicPr>
            <a:picLocks noChangeAspect="1"/>
          </p:cNvPicPr>
          <p:nvPr/>
        </p:nvPicPr>
        <p:blipFill>
          <a:blip r:embed="rId3"/>
          <a:srcRect t="293" b="982"/>
          <a:stretch>
            <a:fillRect/>
          </a:stretch>
        </p:blipFill>
        <p:spPr>
          <a:xfrm>
            <a:off x="0" y="0"/>
            <a:ext cx="9144000" cy="6858000"/>
          </a:xfrm>
          <a:prstGeom prst="rect">
            <a:avLst/>
          </a:prstGeom>
        </p:spPr>
      </p:pic>
      <p:pic>
        <p:nvPicPr>
          <p:cNvPr id="8" name="Picture 7"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7"/>
          <a:srcRect/>
          <a:stretch>
            <a:fillRect/>
          </a:stretch>
        </p:blipFill>
        <p:spPr bwMode="auto">
          <a:xfrm>
            <a:off x="5724525" y="5565775"/>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a:t>Click to edit slide title</a:t>
            </a:r>
          </a:p>
        </p:txBody>
      </p:sp>
    </p:spTree>
  </p:cSld>
  <p:clrMap bg1="lt1" tx1="dk1" bg2="lt2" tx2="dk2" accent1="accent1" accent2="accent2" accent3="accent3" accent4="accent4" accent5="accent5" accent6="accent6" hlink="hlink" folHlink="folHlink"/>
  <p:sldLayoutIdLst>
    <p:sldLayoutId id="2147483657" r:id="rId1"/>
    <p:sldLayoutId id="2147483667" r:id="rId2"/>
    <p:sldLayoutId id="2147483659" r:id="rId3"/>
    <p:sldLayoutId id="2147483661" r:id="rId4"/>
    <p:sldLayoutId id="2147483671" r:id="rId5"/>
  </p:sldLayoutIdLst>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F_r_CMYK_287.jpg"/>
          <p:cNvPicPr>
            <a:picLocks noChangeAspect="1"/>
          </p:cNvPicPr>
          <p:nvPr userDrawn="1"/>
        </p:nvPicPr>
        <p:blipFill>
          <a:blip r:embed="rId3"/>
          <a:stretch>
            <a:fillRect/>
          </a:stretch>
        </p:blipFill>
        <p:spPr>
          <a:xfrm>
            <a:off x="5893182" y="5202252"/>
            <a:ext cx="2743200" cy="124060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af_654x319.jpg"/>
          <p:cNvPicPr>
            <a:picLocks noChangeAspect="1"/>
          </p:cNvPicPr>
          <p:nvPr/>
        </p:nvPicPr>
        <p:blipFill>
          <a:blip r:embed="rId3" cstate="print"/>
          <a:stretch>
            <a:fillRect/>
          </a:stretch>
        </p:blipFill>
        <p:spPr>
          <a:xfrm>
            <a:off x="5888736" y="5175056"/>
            <a:ext cx="2610205" cy="1273173"/>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edaf_pac_668x265.jpg"/>
          <p:cNvPicPr>
            <a:picLocks noChangeAspect="1"/>
          </p:cNvPicPr>
          <p:nvPr/>
        </p:nvPicPr>
        <p:blipFill>
          <a:blip r:embed="rId3" cstate="print"/>
          <a:stretch>
            <a:fillRect/>
          </a:stretch>
        </p:blipFill>
        <p:spPr>
          <a:xfrm>
            <a:off x="5888736" y="5176669"/>
            <a:ext cx="2611177" cy="1035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3.wdp"/><Relationship Id="rId7" Type="http://schemas.openxmlformats.org/officeDocument/2006/relationships/diagramColors" Target="../diagrams/colors8.xm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pnas.org/content/115/9/2022.short" TargetMode="External"/><Relationship Id="rId3" Type="http://schemas.openxmlformats.org/officeDocument/2006/relationships/hyperlink" Target="https://www.ncdc.noaa.gov/sotc/global/202104" TargetMode="External"/><Relationship Id="rId7" Type="http://schemas.openxmlformats.org/officeDocument/2006/relationships/hyperlink" Target="https://www.nature.com/articles/382039a0" TargetMode="External"/><Relationship Id="rId2" Type="http://schemas.openxmlformats.org/officeDocument/2006/relationships/hyperlink" Target="https://www.ipcc.ch/site/assets/uploads/2018/02/AR5_SYR_FINAL_SPM.pdf" TargetMode="External"/><Relationship Id="rId1" Type="http://schemas.openxmlformats.org/officeDocument/2006/relationships/slideLayout" Target="../slideLayouts/slideLayout7.xml"/><Relationship Id="rId6" Type="http://schemas.openxmlformats.org/officeDocument/2006/relationships/hyperlink" Target="https://unfccc.int/process-and-meetings/conferences/glasgow-climate-change-conference" TargetMode="External"/><Relationship Id="rId5" Type="http://schemas.openxmlformats.org/officeDocument/2006/relationships/hyperlink" Target="https://www.metoffice.gov.uk/about-us/press-office/news/weather-and-climate/2021/hadley-centre-work-program-2021" TargetMode="External"/><Relationship Id="rId4" Type="http://schemas.openxmlformats.org/officeDocument/2006/relationships/hyperlink" Target="https://www.giss.nasa.gov/research/"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c.ch/report/ar5/wg3/"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climate.nasa.gov/climate_resources/225/video-methane-sourc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9438" y="977115"/>
            <a:ext cx="8107362" cy="1470025"/>
          </a:xfrm>
        </p:spPr>
        <p:txBody>
          <a:bodyPr/>
          <a:lstStyle/>
          <a:p>
            <a:r>
              <a:rPr lang="en-US" dirty="0"/>
              <a:t>COP26 – What it is and why</a:t>
            </a:r>
          </a:p>
        </p:txBody>
      </p:sp>
      <p:sp>
        <p:nvSpPr>
          <p:cNvPr id="7" name="Subtitle 6"/>
          <p:cNvSpPr>
            <a:spLocks noGrp="1"/>
          </p:cNvSpPr>
          <p:nvPr>
            <p:ph type="subTitle" idx="1"/>
          </p:nvPr>
        </p:nvSpPr>
        <p:spPr>
          <a:xfrm>
            <a:off x="579438" y="3029665"/>
            <a:ext cx="8107362" cy="1752600"/>
          </a:xfrm>
        </p:spPr>
        <p:txBody>
          <a:bodyPr/>
          <a:lstStyle/>
          <a:p>
            <a:r>
              <a:rPr lang="en-US" sz="2400" dirty="0"/>
              <a:t>Jill Duggan,</a:t>
            </a:r>
          </a:p>
          <a:p>
            <a:r>
              <a:rPr lang="en-US" sz="2400" dirty="0"/>
              <a:t>Executive Director,</a:t>
            </a:r>
          </a:p>
          <a:p>
            <a:r>
              <a:rPr lang="en-US" sz="2400" dirty="0"/>
              <a:t>Environmental Defense Fund Europe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1598-B0D7-4E03-BE75-9B2557DB801D}"/>
              </a:ext>
            </a:extLst>
          </p:cNvPr>
          <p:cNvSpPr>
            <a:spLocks noGrp="1"/>
          </p:cNvSpPr>
          <p:nvPr>
            <p:ph type="title"/>
          </p:nvPr>
        </p:nvSpPr>
        <p:spPr>
          <a:xfrm>
            <a:off x="618836" y="329968"/>
            <a:ext cx="7906327" cy="972360"/>
          </a:xfrm>
        </p:spPr>
        <p:txBody>
          <a:bodyPr anchor="t">
            <a:normAutofit/>
          </a:bodyPr>
          <a:lstStyle/>
          <a:p>
            <a:pPr algn="ctr"/>
            <a:r>
              <a:rPr lang="en-US" sz="2800" dirty="0"/>
              <a:t>Intergovernmental Panel on Climate Change (IPCC)</a:t>
            </a:r>
          </a:p>
        </p:txBody>
      </p:sp>
      <p:graphicFrame>
        <p:nvGraphicFramePr>
          <p:cNvPr id="5" name="Content Placeholder 2">
            <a:extLst>
              <a:ext uri="{FF2B5EF4-FFF2-40B4-BE49-F238E27FC236}">
                <a16:creationId xmlns:a16="http://schemas.microsoft.com/office/drawing/2014/main" id="{6ABD779D-F2B5-453D-B3C0-3C58C750C15A}"/>
              </a:ext>
            </a:extLst>
          </p:cNvPr>
          <p:cNvGraphicFramePr>
            <a:graphicFrameLocks noGrp="1"/>
          </p:cNvGraphicFramePr>
          <p:nvPr>
            <p:ph idx="1"/>
            <p:extLst>
              <p:ext uri="{D42A27DB-BD31-4B8C-83A1-F6EECF244321}">
                <p14:modId xmlns:p14="http://schemas.microsoft.com/office/powerpoint/2010/main" val="490153141"/>
              </p:ext>
            </p:extLst>
          </p:nvPr>
        </p:nvGraphicFramePr>
        <p:xfrm>
          <a:off x="518319" y="1662545"/>
          <a:ext cx="8107362" cy="420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9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4CF1AF-72AE-4F82-A513-B28BD9971429}"/>
              </a:ext>
            </a:extLst>
          </p:cNvPr>
          <p:cNvSpPr>
            <a:spLocks noGrp="1"/>
          </p:cNvSpPr>
          <p:nvPr>
            <p:ph type="title"/>
          </p:nvPr>
        </p:nvSpPr>
        <p:spPr>
          <a:xfrm>
            <a:off x="0" y="425093"/>
            <a:ext cx="9144000" cy="685800"/>
          </a:xfrm>
        </p:spPr>
        <p:txBody>
          <a:bodyPr anchor="t">
            <a:normAutofit/>
          </a:bodyPr>
          <a:lstStyle/>
          <a:p>
            <a:pPr algn="ctr"/>
            <a:r>
              <a:rPr lang="en-US" dirty="0"/>
              <a:t>Structure of the IPCC</a:t>
            </a:r>
          </a:p>
        </p:txBody>
      </p:sp>
      <p:pic>
        <p:nvPicPr>
          <p:cNvPr id="4" name="Picture 3">
            <a:extLst>
              <a:ext uri="{FF2B5EF4-FFF2-40B4-BE49-F238E27FC236}">
                <a16:creationId xmlns:a16="http://schemas.microsoft.com/office/drawing/2014/main" id="{EE5E304B-7331-4D50-BBDF-98232016BADD}"/>
              </a:ext>
            </a:extLst>
          </p:cNvPr>
          <p:cNvPicPr>
            <a:picLocks noChangeAspect="1"/>
          </p:cNvPicPr>
          <p:nvPr/>
        </p:nvPicPr>
        <p:blipFill>
          <a:blip r:embed="rId3"/>
          <a:stretch>
            <a:fillRect/>
          </a:stretch>
        </p:blipFill>
        <p:spPr>
          <a:xfrm>
            <a:off x="1214279" y="1371601"/>
            <a:ext cx="6837679" cy="4273550"/>
          </a:xfrm>
          <a:prstGeom prst="rect">
            <a:avLst/>
          </a:prstGeom>
          <a:noFill/>
        </p:spPr>
      </p:pic>
      <p:sp>
        <p:nvSpPr>
          <p:cNvPr id="5" name="TextBox 4">
            <a:extLst>
              <a:ext uri="{FF2B5EF4-FFF2-40B4-BE49-F238E27FC236}">
                <a16:creationId xmlns:a16="http://schemas.microsoft.com/office/drawing/2014/main" id="{D9B4277E-68B9-402D-B160-B784FDA0643D}"/>
              </a:ext>
            </a:extLst>
          </p:cNvPr>
          <p:cNvSpPr txBox="1"/>
          <p:nvPr/>
        </p:nvSpPr>
        <p:spPr>
          <a:xfrm>
            <a:off x="123290" y="6380252"/>
            <a:ext cx="6750121" cy="584775"/>
          </a:xfrm>
          <a:prstGeom prst="rect">
            <a:avLst/>
          </a:prstGeom>
          <a:noFill/>
        </p:spPr>
        <p:txBody>
          <a:bodyPr wrap="square" rtlCol="0">
            <a:spAutoFit/>
          </a:bodyPr>
          <a:lstStyle/>
          <a:p>
            <a:r>
              <a:rPr lang="en-US" sz="1600" dirty="0">
                <a:solidFill>
                  <a:schemeClr val="bg2"/>
                </a:solidFill>
              </a:rPr>
              <a:t>More Information: https://www.ipcc.ch/working-groups/</a:t>
            </a:r>
          </a:p>
          <a:p>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7C9B-BECD-46B7-A894-EEF9BB8B204E}"/>
              </a:ext>
            </a:extLst>
          </p:cNvPr>
          <p:cNvSpPr>
            <a:spLocks noGrp="1"/>
          </p:cNvSpPr>
          <p:nvPr>
            <p:ph type="ctrTitle"/>
          </p:nvPr>
        </p:nvSpPr>
        <p:spPr>
          <a:xfrm>
            <a:off x="592278" y="3181321"/>
            <a:ext cx="6815286" cy="1470025"/>
          </a:xfrm>
        </p:spPr>
        <p:txBody>
          <a:bodyPr/>
          <a:lstStyle/>
          <a:p>
            <a:r>
              <a:rPr lang="en-US" dirty="0"/>
              <a:t>2. 	The History of COP</a:t>
            </a:r>
            <a:br>
              <a:rPr lang="en-US" dirty="0"/>
            </a:br>
            <a:r>
              <a:rPr lang="en-US" dirty="0"/>
              <a:t>       (Conference of Parties)</a:t>
            </a:r>
          </a:p>
        </p:txBody>
      </p:sp>
      <p:sp>
        <p:nvSpPr>
          <p:cNvPr id="5" name="Subtitle 4">
            <a:extLst>
              <a:ext uri="{FF2B5EF4-FFF2-40B4-BE49-F238E27FC236}">
                <a16:creationId xmlns:a16="http://schemas.microsoft.com/office/drawing/2014/main" id="{7D4FE48B-B9E9-4AE0-A069-3B6E09532B55}"/>
              </a:ext>
            </a:extLst>
          </p:cNvPr>
          <p:cNvSpPr>
            <a:spLocks noGrp="1"/>
          </p:cNvSpPr>
          <p:nvPr>
            <p:ph type="subTitle" idx="1"/>
          </p:nvPr>
        </p:nvSpPr>
        <p:spPr>
          <a:xfrm>
            <a:off x="592279" y="270552"/>
            <a:ext cx="8448978" cy="2010311"/>
          </a:xfrm>
        </p:spPr>
        <p:txBody>
          <a:bodyPr/>
          <a:lstStyle/>
          <a:p>
            <a:r>
              <a:rPr lang="en-US" sz="2000" b="0" i="1" dirty="0">
                <a:solidFill>
                  <a:schemeClr val="bg2">
                    <a:lumMod val="40000"/>
                    <a:lumOff val="60000"/>
                  </a:schemeClr>
                </a:solidFill>
                <a:effectLst/>
                <a:latin typeface="+mj-lt"/>
              </a:rPr>
              <a:t>“We called for strong ambition, for remarkable partnerships, for mobilization of finance, and for implementation of national climate plans.</a:t>
            </a:r>
          </a:p>
          <a:p>
            <a:r>
              <a:rPr lang="en-US" sz="2000" b="0" i="1" dirty="0">
                <a:solidFill>
                  <a:schemeClr val="bg2">
                    <a:lumMod val="40000"/>
                    <a:lumOff val="60000"/>
                  </a:schemeClr>
                </a:solidFill>
                <a:effectLst/>
                <a:latin typeface="+mj-lt"/>
              </a:rPr>
              <a:t>Paris delivered. Now the job becomes our shared responsibility.”</a:t>
            </a:r>
          </a:p>
          <a:p>
            <a:endParaRPr lang="en-US" sz="2000" b="0" i="1" dirty="0">
              <a:solidFill>
                <a:schemeClr val="bg2">
                  <a:lumMod val="40000"/>
                  <a:lumOff val="60000"/>
                </a:schemeClr>
              </a:solidFill>
              <a:effectLst/>
              <a:latin typeface="+mj-lt"/>
            </a:endParaRPr>
          </a:p>
          <a:p>
            <a:pPr algn="r"/>
            <a:r>
              <a:rPr lang="en-US" sz="2000" dirty="0">
                <a:solidFill>
                  <a:schemeClr val="bg2">
                    <a:lumMod val="40000"/>
                    <a:lumOff val="60000"/>
                  </a:schemeClr>
                </a:solidFill>
                <a:latin typeface="+mj-lt"/>
              </a:rPr>
              <a:t>			        </a:t>
            </a:r>
            <a:r>
              <a:rPr lang="en-US" sz="1600" b="1" dirty="0">
                <a:solidFill>
                  <a:schemeClr val="bg2">
                    <a:lumMod val="40000"/>
                    <a:lumOff val="60000"/>
                  </a:schemeClr>
                </a:solidFill>
                <a:latin typeface="+mj-lt"/>
              </a:rPr>
              <a:t>- </a:t>
            </a:r>
            <a:r>
              <a:rPr lang="en-US" sz="1600" b="1" i="0" dirty="0">
                <a:solidFill>
                  <a:schemeClr val="bg2">
                    <a:lumMod val="40000"/>
                    <a:lumOff val="60000"/>
                  </a:schemeClr>
                </a:solidFill>
                <a:effectLst/>
                <a:latin typeface="+mj-lt"/>
              </a:rPr>
              <a:t>Jim </a:t>
            </a:r>
            <a:r>
              <a:rPr lang="en-US" sz="1600" b="1" dirty="0">
                <a:solidFill>
                  <a:schemeClr val="bg2">
                    <a:lumMod val="40000"/>
                    <a:lumOff val="60000"/>
                  </a:schemeClr>
                </a:solidFill>
                <a:latin typeface="+mj-lt"/>
              </a:rPr>
              <a:t>Yong Kim</a:t>
            </a:r>
          </a:p>
          <a:p>
            <a:pPr algn="r"/>
            <a:r>
              <a:rPr lang="en-US" sz="1600" b="1" dirty="0">
                <a:solidFill>
                  <a:schemeClr val="bg2">
                    <a:lumMod val="40000"/>
                    <a:lumOff val="60000"/>
                  </a:schemeClr>
                </a:solidFill>
                <a:latin typeface="+mj-lt"/>
              </a:rPr>
              <a:t>(World Bank Group President)</a:t>
            </a:r>
          </a:p>
        </p:txBody>
      </p:sp>
    </p:spTree>
    <p:extLst>
      <p:ext uri="{BB962C8B-B14F-4D97-AF65-F5344CB8AC3E}">
        <p14:creationId xmlns:p14="http://schemas.microsoft.com/office/powerpoint/2010/main" val="202946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8C29C6-7FF8-427D-A62C-709C65272688}"/>
              </a:ext>
            </a:extLst>
          </p:cNvPr>
          <p:cNvSpPr>
            <a:spLocks noGrp="1"/>
          </p:cNvSpPr>
          <p:nvPr>
            <p:ph type="title"/>
          </p:nvPr>
        </p:nvSpPr>
        <p:spPr>
          <a:xfrm>
            <a:off x="518319" y="197778"/>
            <a:ext cx="8107362" cy="685800"/>
          </a:xfrm>
        </p:spPr>
        <p:txBody>
          <a:bodyPr anchor="t">
            <a:normAutofit/>
          </a:bodyPr>
          <a:lstStyle/>
          <a:p>
            <a:pPr algn="ctr"/>
            <a:r>
              <a:rPr lang="en-US" sz="3600" dirty="0"/>
              <a:t>History of COP</a:t>
            </a:r>
          </a:p>
        </p:txBody>
      </p:sp>
      <p:graphicFrame>
        <p:nvGraphicFramePr>
          <p:cNvPr id="7" name="Content Placeholder 2">
            <a:extLst>
              <a:ext uri="{FF2B5EF4-FFF2-40B4-BE49-F238E27FC236}">
                <a16:creationId xmlns:a16="http://schemas.microsoft.com/office/drawing/2014/main" id="{9AECB0D3-67D8-4B21-B0B0-B67B083A9661}"/>
              </a:ext>
            </a:extLst>
          </p:cNvPr>
          <p:cNvGraphicFramePr>
            <a:graphicFrameLocks/>
          </p:cNvGraphicFramePr>
          <p:nvPr>
            <p:extLst>
              <p:ext uri="{D42A27DB-BD31-4B8C-83A1-F6EECF244321}">
                <p14:modId xmlns:p14="http://schemas.microsoft.com/office/powerpoint/2010/main" val="1999945197"/>
              </p:ext>
            </p:extLst>
          </p:nvPr>
        </p:nvGraphicFramePr>
        <p:xfrm>
          <a:off x="191356" y="955497"/>
          <a:ext cx="8761288" cy="570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5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D60-1094-4997-90D4-CB9B387599B1}"/>
              </a:ext>
            </a:extLst>
          </p:cNvPr>
          <p:cNvSpPr>
            <a:spLocks noGrp="1"/>
          </p:cNvSpPr>
          <p:nvPr>
            <p:ph type="title"/>
          </p:nvPr>
        </p:nvSpPr>
        <p:spPr>
          <a:xfrm>
            <a:off x="0" y="404545"/>
            <a:ext cx="9277564" cy="685800"/>
          </a:xfrm>
        </p:spPr>
        <p:txBody>
          <a:bodyPr anchor="t">
            <a:normAutofit/>
          </a:bodyPr>
          <a:lstStyle/>
          <a:p>
            <a:pPr marL="0" indent="0" algn="ctr">
              <a:buNone/>
            </a:pPr>
            <a:r>
              <a:rPr lang="en-US" sz="3400" b="1" i="0" dirty="0">
                <a:effectLst/>
              </a:rPr>
              <a:t>The Importance of the Paris Agreement</a:t>
            </a:r>
            <a:endParaRPr lang="en-US" sz="3400" b="0" i="0" dirty="0">
              <a:effectLst/>
            </a:endParaRPr>
          </a:p>
        </p:txBody>
      </p:sp>
      <p:graphicFrame>
        <p:nvGraphicFramePr>
          <p:cNvPr id="8" name="Content Placeholder 3">
            <a:extLst>
              <a:ext uri="{FF2B5EF4-FFF2-40B4-BE49-F238E27FC236}">
                <a16:creationId xmlns:a16="http://schemas.microsoft.com/office/drawing/2014/main" id="{A511C800-BE33-41E0-90D8-C1D3E3171CF9}"/>
              </a:ext>
            </a:extLst>
          </p:cNvPr>
          <p:cNvGraphicFramePr>
            <a:graphicFrameLocks noGrp="1"/>
          </p:cNvGraphicFramePr>
          <p:nvPr>
            <p:ph idx="1"/>
            <p:extLst>
              <p:ext uri="{D42A27DB-BD31-4B8C-83A1-F6EECF244321}">
                <p14:modId xmlns:p14="http://schemas.microsoft.com/office/powerpoint/2010/main" val="3730683371"/>
              </p:ext>
            </p:extLst>
          </p:nvPr>
        </p:nvGraphicFramePr>
        <p:xfrm>
          <a:off x="402997" y="1459345"/>
          <a:ext cx="8338005" cy="499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36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1796-63E4-45E7-822C-76F2CEC512CA}"/>
              </a:ext>
            </a:extLst>
          </p:cNvPr>
          <p:cNvSpPr>
            <a:spLocks noGrp="1"/>
          </p:cNvSpPr>
          <p:nvPr>
            <p:ph type="ctrTitle"/>
          </p:nvPr>
        </p:nvSpPr>
        <p:spPr>
          <a:xfrm>
            <a:off x="127374" y="3429000"/>
            <a:ext cx="6296250" cy="1470025"/>
          </a:xfrm>
        </p:spPr>
        <p:txBody>
          <a:bodyPr/>
          <a:lstStyle/>
          <a:p>
            <a:r>
              <a:rPr lang="en-US" dirty="0"/>
              <a:t>3.   What can we expect 	from COP26?</a:t>
            </a:r>
          </a:p>
        </p:txBody>
      </p:sp>
      <p:sp>
        <p:nvSpPr>
          <p:cNvPr id="7" name="Subtitle 6">
            <a:extLst>
              <a:ext uri="{FF2B5EF4-FFF2-40B4-BE49-F238E27FC236}">
                <a16:creationId xmlns:a16="http://schemas.microsoft.com/office/drawing/2014/main" id="{AA24A514-B34C-42AA-8726-3CAC6CF1A1C2}"/>
              </a:ext>
            </a:extLst>
          </p:cNvPr>
          <p:cNvSpPr>
            <a:spLocks noGrp="1"/>
          </p:cNvSpPr>
          <p:nvPr>
            <p:ph type="subTitle" idx="1"/>
          </p:nvPr>
        </p:nvSpPr>
        <p:spPr>
          <a:xfrm>
            <a:off x="127374" y="260279"/>
            <a:ext cx="8903609" cy="2000036"/>
          </a:xfrm>
        </p:spPr>
        <p:txBody>
          <a:bodyPr/>
          <a:lstStyle/>
          <a:p>
            <a:r>
              <a:rPr lang="en-US" sz="1800" b="0" i="1" dirty="0">
                <a:solidFill>
                  <a:schemeClr val="bg2">
                    <a:lumMod val="40000"/>
                    <a:lumOff val="60000"/>
                  </a:schemeClr>
                </a:solidFill>
                <a:effectLst/>
                <a:latin typeface="+mj-lt"/>
              </a:rPr>
              <a:t>“Some people have said that COP is a large gathering of people without much progress, but I feel much more optimistic.</a:t>
            </a:r>
          </a:p>
          <a:p>
            <a:endParaRPr lang="en-US" sz="600" b="0" i="1" dirty="0">
              <a:solidFill>
                <a:schemeClr val="bg2">
                  <a:lumMod val="40000"/>
                  <a:lumOff val="60000"/>
                </a:schemeClr>
              </a:solidFill>
              <a:effectLst/>
              <a:latin typeface="+mj-lt"/>
            </a:endParaRPr>
          </a:p>
          <a:p>
            <a:r>
              <a:rPr lang="en-US" sz="1800" i="1" dirty="0">
                <a:solidFill>
                  <a:schemeClr val="bg2">
                    <a:lumMod val="40000"/>
                    <a:lumOff val="60000"/>
                  </a:schemeClr>
                </a:solidFill>
                <a:latin typeface="+mj-lt"/>
              </a:rPr>
              <a:t>T</a:t>
            </a:r>
            <a:r>
              <a:rPr lang="en-US" sz="1800" b="0" i="1" dirty="0">
                <a:solidFill>
                  <a:schemeClr val="bg2">
                    <a:lumMod val="40000"/>
                    <a:lumOff val="60000"/>
                  </a:schemeClr>
                </a:solidFill>
                <a:effectLst/>
                <a:latin typeface="+mj-lt"/>
              </a:rPr>
              <a:t>he fact that international communities and governments are coming together demonstrates that this really is at the top of their agenda, and with climate change growing and with the evidence of the impacts of climate change growing, this collaboration is really needed, and it is really timely.”</a:t>
            </a:r>
          </a:p>
          <a:p>
            <a:endParaRPr lang="en-US" sz="1200" b="0" i="1" dirty="0">
              <a:solidFill>
                <a:schemeClr val="bg2">
                  <a:lumMod val="40000"/>
                  <a:lumOff val="60000"/>
                </a:schemeClr>
              </a:solidFill>
              <a:effectLst/>
              <a:latin typeface="+mj-lt"/>
            </a:endParaRPr>
          </a:p>
          <a:p>
            <a:pPr algn="r"/>
            <a:r>
              <a:rPr lang="en-US" sz="1400" b="1" dirty="0">
                <a:solidFill>
                  <a:schemeClr val="bg2">
                    <a:lumMod val="60000"/>
                    <a:lumOff val="40000"/>
                  </a:schemeClr>
                </a:solidFill>
                <a:latin typeface="+mj-lt"/>
              </a:rPr>
              <a:t>- </a:t>
            </a:r>
            <a:r>
              <a:rPr lang="en-US" sz="1400" b="1" dirty="0">
                <a:solidFill>
                  <a:schemeClr val="bg2">
                    <a:lumMod val="60000"/>
                    <a:lumOff val="40000"/>
                  </a:schemeClr>
                </a:solidFill>
                <a:effectLst/>
                <a:latin typeface="+mj-lt"/>
              </a:rPr>
              <a:t>Albert Klein Tank</a:t>
            </a:r>
          </a:p>
          <a:p>
            <a:pPr algn="r"/>
            <a:r>
              <a:rPr lang="en-US" sz="1400" b="1" dirty="0">
                <a:solidFill>
                  <a:schemeClr val="bg2">
                    <a:lumMod val="40000"/>
                    <a:lumOff val="60000"/>
                  </a:schemeClr>
                </a:solidFill>
                <a:effectLst/>
                <a:latin typeface="+mj-lt"/>
              </a:rPr>
              <a:t>(Scientific Director of the Met Office Hadley Centre)</a:t>
            </a:r>
            <a:endParaRPr lang="en-US" sz="1600" b="1" dirty="0">
              <a:solidFill>
                <a:schemeClr val="bg2">
                  <a:lumMod val="40000"/>
                  <a:lumOff val="60000"/>
                </a:schemeClr>
              </a:solidFill>
              <a:latin typeface="+mj-lt"/>
            </a:endParaRPr>
          </a:p>
        </p:txBody>
      </p:sp>
    </p:spTree>
    <p:extLst>
      <p:ext uri="{BB962C8B-B14F-4D97-AF65-F5344CB8AC3E}">
        <p14:creationId xmlns:p14="http://schemas.microsoft.com/office/powerpoint/2010/main" val="167073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5DD7-ACBE-4019-AF57-43FD37E47FDD}"/>
              </a:ext>
            </a:extLst>
          </p:cNvPr>
          <p:cNvSpPr>
            <a:spLocks noGrp="1"/>
          </p:cNvSpPr>
          <p:nvPr>
            <p:ph type="title"/>
          </p:nvPr>
        </p:nvSpPr>
        <p:spPr>
          <a:xfrm>
            <a:off x="137650" y="496143"/>
            <a:ext cx="8883060" cy="685800"/>
          </a:xfrm>
        </p:spPr>
        <p:txBody>
          <a:bodyPr/>
          <a:lstStyle/>
          <a:p>
            <a:pPr algn="ctr"/>
            <a:r>
              <a:rPr lang="en-US" dirty="0"/>
              <a:t>Why is COP26 Important?</a:t>
            </a:r>
          </a:p>
        </p:txBody>
      </p:sp>
      <p:sp>
        <p:nvSpPr>
          <p:cNvPr id="4" name="Content Placeholder 3">
            <a:extLst>
              <a:ext uri="{FF2B5EF4-FFF2-40B4-BE49-F238E27FC236}">
                <a16:creationId xmlns:a16="http://schemas.microsoft.com/office/drawing/2014/main" id="{B213AC65-26D2-4844-BB6B-40992327892B}"/>
              </a:ext>
            </a:extLst>
          </p:cNvPr>
          <p:cNvSpPr>
            <a:spLocks noGrp="1"/>
          </p:cNvSpPr>
          <p:nvPr>
            <p:ph idx="1"/>
          </p:nvPr>
        </p:nvSpPr>
        <p:spPr>
          <a:xfrm>
            <a:off x="525499" y="1181943"/>
            <a:ext cx="8107362" cy="5229545"/>
          </a:xfrm>
        </p:spPr>
        <p:txBody>
          <a:bodyPr anchor="ctr">
            <a:normAutofit/>
          </a:bodyPr>
          <a:lstStyle/>
          <a:p>
            <a:pPr marL="0" indent="0">
              <a:buNone/>
            </a:pPr>
            <a:r>
              <a:rPr lang="en-US" sz="2200" dirty="0">
                <a:latin typeface="+mj-lt"/>
              </a:rPr>
              <a:t>COP26 is the first opportunity for </a:t>
            </a:r>
            <a:r>
              <a:rPr lang="en-US" sz="2200" b="1" dirty="0">
                <a:latin typeface="+mj-lt"/>
              </a:rPr>
              <a:t>closing the gap </a:t>
            </a:r>
            <a:r>
              <a:rPr lang="en-US" sz="2200" dirty="0">
                <a:latin typeface="+mj-lt"/>
              </a:rPr>
              <a:t>between the Paris Agreement ambition and the actual offers of countries at that time.</a:t>
            </a:r>
            <a:endParaRPr lang="en-US" sz="2200" b="0" i="0" dirty="0">
              <a:solidFill>
                <a:srgbClr val="212529"/>
              </a:solidFill>
              <a:effectLst/>
              <a:latin typeface="+mj-lt"/>
              <a:ea typeface="Malgun Gothic" panose="020B0503020000020004" pitchFamily="34" charset="-127"/>
            </a:endParaRPr>
          </a:p>
          <a:p>
            <a:pPr algn="l"/>
            <a:r>
              <a:rPr lang="en-US" sz="2200" b="0" i="0" dirty="0">
                <a:solidFill>
                  <a:srgbClr val="212529"/>
                </a:solidFill>
                <a:effectLst/>
                <a:latin typeface="+mj-lt"/>
                <a:ea typeface="Malgun Gothic" panose="020B0503020000020004" pitchFamily="34" charset="-127"/>
              </a:rPr>
              <a:t>The commitments laid out in Paris did not come close to limiting global warming to 1.5</a:t>
            </a:r>
            <a:r>
              <a:rPr lang="en-US" sz="2200" b="0" i="0" dirty="0">
                <a:solidFill>
                  <a:srgbClr val="202124"/>
                </a:solidFill>
                <a:effectLst/>
                <a:latin typeface="+mj-lt"/>
              </a:rPr>
              <a:t>°C</a:t>
            </a:r>
            <a:r>
              <a:rPr lang="en-US" sz="2200" b="0" i="0" dirty="0">
                <a:solidFill>
                  <a:srgbClr val="212529"/>
                </a:solidFill>
                <a:effectLst/>
                <a:latin typeface="+mj-lt"/>
                <a:ea typeface="Malgun Gothic" panose="020B0503020000020004" pitchFamily="34" charset="-127"/>
              </a:rPr>
              <a:t>, and the window for achieving this is closing. </a:t>
            </a:r>
          </a:p>
          <a:p>
            <a:pPr marL="0" indent="0" algn="l">
              <a:buNone/>
            </a:pPr>
            <a:r>
              <a:rPr lang="en-US" sz="2200" b="1" i="0" dirty="0">
                <a:solidFill>
                  <a:srgbClr val="212529"/>
                </a:solidFill>
                <a:effectLst/>
                <a:latin typeface="+mj-lt"/>
                <a:ea typeface="Malgun Gothic" panose="020B0503020000020004" pitchFamily="34" charset="-127"/>
              </a:rPr>
              <a:t>The decade out to 2030 will be crucial.</a:t>
            </a:r>
          </a:p>
          <a:p>
            <a:pPr algn="l"/>
            <a:r>
              <a:rPr lang="en-US" sz="2200" dirty="0">
                <a:solidFill>
                  <a:srgbClr val="212529"/>
                </a:solidFill>
                <a:latin typeface="+mj-lt"/>
                <a:ea typeface="Malgun Gothic" panose="020B0503020000020004" pitchFamily="34" charset="-127"/>
              </a:rPr>
              <a:t>C</a:t>
            </a:r>
            <a:r>
              <a:rPr lang="en-US" sz="2200" b="0" i="0" dirty="0">
                <a:solidFill>
                  <a:srgbClr val="212529"/>
                </a:solidFill>
                <a:effectLst/>
                <a:latin typeface="+mj-lt"/>
                <a:ea typeface="Malgun Gothic" panose="020B0503020000020004" pitchFamily="34" charset="-127"/>
              </a:rPr>
              <a:t>ountries must go much further to keep the hope of holding temperature rises to 1.5</a:t>
            </a:r>
            <a:r>
              <a:rPr lang="en-US" sz="2200" b="0" i="0" dirty="0">
                <a:solidFill>
                  <a:srgbClr val="202124"/>
                </a:solidFill>
                <a:effectLst/>
                <a:latin typeface="+mj-lt"/>
              </a:rPr>
              <a:t>°C</a:t>
            </a:r>
            <a:r>
              <a:rPr lang="en-US" sz="2200" b="0" i="0" dirty="0">
                <a:solidFill>
                  <a:srgbClr val="212529"/>
                </a:solidFill>
                <a:effectLst/>
                <a:latin typeface="+mj-lt"/>
                <a:ea typeface="Malgun Gothic" panose="020B0503020000020004" pitchFamily="34" charset="-127"/>
              </a:rPr>
              <a:t> alive. COP26 needs to be decisive. </a:t>
            </a:r>
          </a:p>
        </p:txBody>
      </p:sp>
    </p:spTree>
    <p:extLst>
      <p:ext uri="{BB962C8B-B14F-4D97-AF65-F5344CB8AC3E}">
        <p14:creationId xmlns:p14="http://schemas.microsoft.com/office/powerpoint/2010/main" val="166767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D061-48E5-4256-9B6D-693ABD6CE1EA}"/>
              </a:ext>
            </a:extLst>
          </p:cNvPr>
          <p:cNvSpPr>
            <a:spLocks noGrp="1"/>
          </p:cNvSpPr>
          <p:nvPr>
            <p:ph type="title"/>
          </p:nvPr>
        </p:nvSpPr>
        <p:spPr/>
        <p:txBody>
          <a:bodyPr/>
          <a:lstStyle/>
          <a:p>
            <a:pPr algn="ctr"/>
            <a:r>
              <a:rPr lang="en-US" dirty="0"/>
              <a:t>COP26 Goals (1)</a:t>
            </a:r>
          </a:p>
        </p:txBody>
      </p:sp>
      <p:sp>
        <p:nvSpPr>
          <p:cNvPr id="3" name="Content Placeholder 2">
            <a:extLst>
              <a:ext uri="{FF2B5EF4-FFF2-40B4-BE49-F238E27FC236}">
                <a16:creationId xmlns:a16="http://schemas.microsoft.com/office/drawing/2014/main" id="{248DBC18-E44F-4957-B9ED-861613F81835}"/>
              </a:ext>
            </a:extLst>
          </p:cNvPr>
          <p:cNvSpPr>
            <a:spLocks noGrp="1"/>
          </p:cNvSpPr>
          <p:nvPr>
            <p:ph sz="half" idx="1"/>
          </p:nvPr>
        </p:nvSpPr>
        <p:spPr>
          <a:xfrm>
            <a:off x="382084" y="1385085"/>
            <a:ext cx="4032900" cy="5049748"/>
          </a:xfrm>
        </p:spPr>
        <p:txBody>
          <a:bodyPr>
            <a:noAutofit/>
          </a:bodyPr>
          <a:lstStyle/>
          <a:p>
            <a:pPr marL="0" indent="0" algn="l">
              <a:buNone/>
            </a:pPr>
            <a:r>
              <a:rPr lang="en-US" sz="1900" b="1" i="0" dirty="0">
                <a:solidFill>
                  <a:schemeClr val="accent1"/>
                </a:solidFill>
                <a:effectLst/>
                <a:latin typeface="+mj-lt"/>
                <a:ea typeface="Malgun Gothic" panose="020B0503020000020004" pitchFamily="34" charset="-127"/>
              </a:rPr>
              <a:t>1. Secure global net zero by mid-century and keep 1.5 degrees within reach</a:t>
            </a:r>
          </a:p>
          <a:p>
            <a:pPr marL="0" indent="0" algn="l">
              <a:buNone/>
            </a:pPr>
            <a:r>
              <a:rPr lang="en-US" sz="1900" b="0" i="0" dirty="0">
                <a:solidFill>
                  <a:srgbClr val="212529"/>
                </a:solidFill>
                <a:effectLst/>
                <a:latin typeface="+mj-lt"/>
                <a:ea typeface="Malgun Gothic" panose="020B0503020000020004" pitchFamily="34" charset="-127"/>
              </a:rPr>
              <a:t>Countries are asked to create ambitious 2030 emissions reductions targets that align with reaching net zero by 2050.</a:t>
            </a:r>
          </a:p>
          <a:p>
            <a:pPr marL="0" indent="0" algn="l">
              <a:buNone/>
            </a:pPr>
            <a:r>
              <a:rPr lang="en-US" sz="1900" b="0" i="0" dirty="0">
                <a:solidFill>
                  <a:srgbClr val="212529"/>
                </a:solidFill>
                <a:effectLst/>
                <a:latin typeface="+mj-lt"/>
                <a:ea typeface="Malgun Gothic" panose="020B0503020000020004" pitchFamily="34" charset="-127"/>
              </a:rPr>
              <a:t>To deliver on targets, countries can:</a:t>
            </a:r>
          </a:p>
          <a:p>
            <a:pPr algn="l">
              <a:spcBef>
                <a:spcPts val="1200"/>
              </a:spcBef>
              <a:buFont typeface="Arial" panose="020B0604020202020204" pitchFamily="34" charset="0"/>
              <a:buChar char="•"/>
            </a:pPr>
            <a:r>
              <a:rPr lang="en-US" sz="1900" b="0" i="0" dirty="0">
                <a:solidFill>
                  <a:srgbClr val="212529"/>
                </a:solidFill>
                <a:effectLst/>
                <a:latin typeface="+mj-lt"/>
                <a:ea typeface="Malgun Gothic" panose="020B0503020000020004" pitchFamily="34" charset="-127"/>
              </a:rPr>
              <a:t>Accelerate the phase-out of coal</a:t>
            </a:r>
          </a:p>
          <a:p>
            <a:pPr algn="l">
              <a:spcBef>
                <a:spcPts val="1200"/>
              </a:spcBef>
              <a:buFont typeface="Arial" panose="020B0604020202020204" pitchFamily="34" charset="0"/>
              <a:buChar char="•"/>
            </a:pPr>
            <a:r>
              <a:rPr lang="en-US" sz="1900" b="0" i="0" dirty="0">
                <a:solidFill>
                  <a:srgbClr val="212529"/>
                </a:solidFill>
                <a:effectLst/>
                <a:latin typeface="+mj-lt"/>
                <a:ea typeface="Malgun Gothic" panose="020B0503020000020004" pitchFamily="34" charset="-127"/>
              </a:rPr>
              <a:t>Curtail deforestation</a:t>
            </a:r>
          </a:p>
          <a:p>
            <a:pPr algn="l">
              <a:spcBef>
                <a:spcPts val="1200"/>
              </a:spcBef>
              <a:buFont typeface="Arial" panose="020B0604020202020204" pitchFamily="34" charset="0"/>
              <a:buChar char="•"/>
            </a:pPr>
            <a:r>
              <a:rPr lang="en-US" sz="1900" b="0" i="0" dirty="0">
                <a:solidFill>
                  <a:srgbClr val="212529"/>
                </a:solidFill>
                <a:effectLst/>
                <a:latin typeface="+mj-lt"/>
                <a:ea typeface="Malgun Gothic" panose="020B0503020000020004" pitchFamily="34" charset="-127"/>
              </a:rPr>
              <a:t>Speed up the switch to electric vehicles</a:t>
            </a:r>
          </a:p>
          <a:p>
            <a:pPr algn="l">
              <a:spcBef>
                <a:spcPts val="1200"/>
              </a:spcBef>
              <a:buFont typeface="Arial" panose="020B0604020202020204" pitchFamily="34" charset="0"/>
              <a:buChar char="•"/>
            </a:pPr>
            <a:r>
              <a:rPr lang="en-US" sz="1900" b="0" i="0" dirty="0">
                <a:solidFill>
                  <a:srgbClr val="212529"/>
                </a:solidFill>
                <a:effectLst/>
                <a:latin typeface="+mj-lt"/>
                <a:ea typeface="Malgun Gothic" panose="020B0503020000020004" pitchFamily="34" charset="-127"/>
              </a:rPr>
              <a:t>Encourage investment in renewables.</a:t>
            </a:r>
          </a:p>
        </p:txBody>
      </p:sp>
      <p:sp>
        <p:nvSpPr>
          <p:cNvPr id="9" name="Content Placeholder 3">
            <a:extLst>
              <a:ext uri="{FF2B5EF4-FFF2-40B4-BE49-F238E27FC236}">
                <a16:creationId xmlns:a16="http://schemas.microsoft.com/office/drawing/2014/main" id="{615F0377-F939-4D1F-951A-AEA0EE6CD3BA}"/>
              </a:ext>
            </a:extLst>
          </p:cNvPr>
          <p:cNvSpPr txBox="1">
            <a:spLocks/>
          </p:cNvSpPr>
          <p:nvPr/>
        </p:nvSpPr>
        <p:spPr>
          <a:xfrm>
            <a:off x="4867420" y="1304818"/>
            <a:ext cx="4032899" cy="5210282"/>
          </a:xfrm>
          <a:prstGeom prst="rect">
            <a:avLst/>
          </a:prstGeom>
        </p:spPr>
        <p:txBody>
          <a:bodyPr vert="horz" lIns="0" tIns="0" rIns="0" bIns="0" rtlCol="0">
            <a:noAutofit/>
          </a:bodyPr>
          <a:lstStyle>
            <a:lvl1pPr marL="231775" indent="-231775" algn="l" defTabSz="914400" rtl="0" eaLnBrk="1" latinLnBrk="0" hangingPunct="1">
              <a:lnSpc>
                <a:spcPct val="95000"/>
              </a:lnSpc>
              <a:spcBef>
                <a:spcPts val="1800"/>
              </a:spcBef>
              <a:buFont typeface="Arial" pitchFamily="34" charset="0"/>
              <a:buChar char="•"/>
              <a:defRPr sz="28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dirty="0">
                <a:solidFill>
                  <a:schemeClr val="accent1"/>
                </a:solidFill>
                <a:latin typeface="+mj-lt"/>
                <a:ea typeface="Malgun Gothic" panose="020B0503020000020004" pitchFamily="34" charset="-127"/>
              </a:rPr>
              <a:t>2. Adapt to protect communities and natural habitats</a:t>
            </a:r>
            <a:endParaRPr lang="en-US" sz="2000" dirty="0">
              <a:solidFill>
                <a:schemeClr val="accent1"/>
              </a:solidFill>
              <a:latin typeface="+mj-lt"/>
              <a:ea typeface="Malgun Gothic" panose="020B0503020000020004" pitchFamily="34" charset="-127"/>
            </a:endParaRPr>
          </a:p>
          <a:p>
            <a:r>
              <a:rPr lang="en-US" sz="2000" dirty="0">
                <a:solidFill>
                  <a:srgbClr val="212529"/>
                </a:solidFill>
                <a:latin typeface="+mj-lt"/>
                <a:ea typeface="Malgun Gothic" panose="020B0503020000020004" pitchFamily="34" charset="-127"/>
              </a:rPr>
              <a:t>The climate is already changing and it will continue to change even as we reduce emissions, with devastating effects.</a:t>
            </a:r>
          </a:p>
          <a:p>
            <a:pPr marL="0" indent="0">
              <a:buFont typeface="Arial" pitchFamily="34" charset="0"/>
              <a:buNone/>
            </a:pPr>
            <a:r>
              <a:rPr lang="en-US" sz="2000" dirty="0">
                <a:solidFill>
                  <a:srgbClr val="212529"/>
                </a:solidFill>
                <a:latin typeface="+mj-lt"/>
                <a:ea typeface="Malgun Gothic" panose="020B0503020000020004" pitchFamily="34" charset="-127"/>
              </a:rPr>
              <a:t>COP26 can enable and encourage countries affected by climate change to:</a:t>
            </a:r>
          </a:p>
          <a:p>
            <a:r>
              <a:rPr lang="en-US" sz="2000" dirty="0">
                <a:solidFill>
                  <a:srgbClr val="212529"/>
                </a:solidFill>
                <a:latin typeface="+mj-lt"/>
                <a:ea typeface="Malgun Gothic" panose="020B0503020000020004" pitchFamily="34" charset="-127"/>
              </a:rPr>
              <a:t>Protect and restore ecosystems</a:t>
            </a:r>
          </a:p>
          <a:p>
            <a:r>
              <a:rPr lang="en-US" sz="2000" dirty="0">
                <a:solidFill>
                  <a:srgbClr val="212529"/>
                </a:solidFill>
                <a:latin typeface="+mj-lt"/>
                <a:ea typeface="Malgun Gothic" panose="020B0503020000020004" pitchFamily="34" charset="-127"/>
              </a:rPr>
              <a:t>Build defenses, warning systems and resilient infrastructure and agriculture to avoid loss of homes, livelihoods and even lives</a:t>
            </a:r>
          </a:p>
        </p:txBody>
      </p:sp>
    </p:spTree>
    <p:extLst>
      <p:ext uri="{BB962C8B-B14F-4D97-AF65-F5344CB8AC3E}">
        <p14:creationId xmlns:p14="http://schemas.microsoft.com/office/powerpoint/2010/main" val="39837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5E2B-D942-4F2B-AD77-D40BE49306EA}"/>
              </a:ext>
            </a:extLst>
          </p:cNvPr>
          <p:cNvSpPr>
            <a:spLocks noGrp="1"/>
          </p:cNvSpPr>
          <p:nvPr>
            <p:ph type="title"/>
          </p:nvPr>
        </p:nvSpPr>
        <p:spPr/>
        <p:txBody>
          <a:bodyPr/>
          <a:lstStyle/>
          <a:p>
            <a:pPr algn="ctr"/>
            <a:r>
              <a:rPr lang="en-US" dirty="0"/>
              <a:t>COP26 Goals (2)</a:t>
            </a:r>
          </a:p>
        </p:txBody>
      </p:sp>
      <p:sp>
        <p:nvSpPr>
          <p:cNvPr id="4" name="Content Placeholder 3">
            <a:extLst>
              <a:ext uri="{FF2B5EF4-FFF2-40B4-BE49-F238E27FC236}">
                <a16:creationId xmlns:a16="http://schemas.microsoft.com/office/drawing/2014/main" id="{8DF9EFD1-FCE0-4456-A41E-3AAE98BC6208}"/>
              </a:ext>
            </a:extLst>
          </p:cNvPr>
          <p:cNvSpPr>
            <a:spLocks noGrp="1"/>
          </p:cNvSpPr>
          <p:nvPr>
            <p:ph sz="half" idx="1"/>
          </p:nvPr>
        </p:nvSpPr>
        <p:spPr>
          <a:xfrm>
            <a:off x="457200" y="1356189"/>
            <a:ext cx="3625273" cy="5158911"/>
          </a:xfrm>
        </p:spPr>
        <p:txBody>
          <a:bodyPr>
            <a:normAutofit fontScale="92500"/>
          </a:bodyPr>
          <a:lstStyle/>
          <a:p>
            <a:pPr marL="0" indent="0" algn="l">
              <a:buNone/>
            </a:pPr>
            <a:r>
              <a:rPr lang="en-US" b="1" i="0" dirty="0">
                <a:solidFill>
                  <a:schemeClr val="accent1"/>
                </a:solidFill>
                <a:effectLst/>
                <a:latin typeface="+mj-lt"/>
                <a:ea typeface="Malgun Gothic" panose="020B0503020000020004" pitchFamily="34" charset="-127"/>
              </a:rPr>
              <a:t>3. Mobilise finance</a:t>
            </a:r>
          </a:p>
          <a:p>
            <a:pPr algn="l"/>
            <a:r>
              <a:rPr lang="en-US" sz="2400" b="0" i="0" dirty="0">
                <a:solidFill>
                  <a:srgbClr val="212529"/>
                </a:solidFill>
                <a:effectLst/>
                <a:latin typeface="+mj-lt"/>
                <a:ea typeface="Malgun Gothic" panose="020B0503020000020004" pitchFamily="34" charset="-127"/>
              </a:rPr>
              <a:t>To deliver the goals, developed countries must make good on their promise to mobilise at least $100bn in climate finance per year by 2020. </a:t>
            </a:r>
          </a:p>
          <a:p>
            <a:pPr algn="l"/>
            <a:r>
              <a:rPr lang="en-US" sz="2400" b="0" i="0" dirty="0">
                <a:solidFill>
                  <a:srgbClr val="212529"/>
                </a:solidFill>
                <a:effectLst/>
                <a:latin typeface="+mj-lt"/>
                <a:ea typeface="Malgun Gothic" panose="020B0503020000020004" pitchFamily="34" charset="-127"/>
              </a:rPr>
              <a:t>International financial institutions must play their part – unleashing the trillions in private and public sector finance required to secure global net zero.</a:t>
            </a:r>
          </a:p>
        </p:txBody>
      </p:sp>
      <p:sp>
        <p:nvSpPr>
          <p:cNvPr id="3" name="Content Placeholder 2">
            <a:extLst>
              <a:ext uri="{FF2B5EF4-FFF2-40B4-BE49-F238E27FC236}">
                <a16:creationId xmlns:a16="http://schemas.microsoft.com/office/drawing/2014/main" id="{31835A62-1A81-425A-9108-13A313B08BD0}"/>
              </a:ext>
            </a:extLst>
          </p:cNvPr>
          <p:cNvSpPr>
            <a:spLocks noGrp="1"/>
          </p:cNvSpPr>
          <p:nvPr>
            <p:ph sz="half" idx="2"/>
          </p:nvPr>
        </p:nvSpPr>
        <p:spPr>
          <a:xfrm>
            <a:off x="4572000" y="1356189"/>
            <a:ext cx="4237040" cy="5409344"/>
          </a:xfrm>
        </p:spPr>
        <p:txBody>
          <a:bodyPr>
            <a:normAutofit fontScale="92500"/>
          </a:bodyPr>
          <a:lstStyle/>
          <a:p>
            <a:pPr marL="0" indent="0" algn="l">
              <a:buNone/>
            </a:pPr>
            <a:r>
              <a:rPr lang="en-US" b="1" i="0" dirty="0">
                <a:solidFill>
                  <a:schemeClr val="accent1"/>
                </a:solidFill>
                <a:effectLst/>
                <a:latin typeface="+mj-lt"/>
                <a:ea typeface="Malgun Gothic" panose="020B0503020000020004" pitchFamily="34" charset="-127"/>
              </a:rPr>
              <a:t>4</a:t>
            </a:r>
            <a:r>
              <a:rPr lang="en-US" b="0" i="0" dirty="0">
                <a:solidFill>
                  <a:schemeClr val="accent1"/>
                </a:solidFill>
                <a:effectLst/>
                <a:latin typeface="+mj-lt"/>
                <a:ea typeface="Malgun Gothic" panose="020B0503020000020004" pitchFamily="34" charset="-127"/>
              </a:rPr>
              <a:t>. </a:t>
            </a:r>
            <a:r>
              <a:rPr lang="en-US" b="1" i="0" dirty="0">
                <a:solidFill>
                  <a:schemeClr val="accent1"/>
                </a:solidFill>
                <a:effectLst/>
                <a:latin typeface="+mj-lt"/>
                <a:ea typeface="Malgun Gothic" panose="020B0503020000020004" pitchFamily="34" charset="-127"/>
              </a:rPr>
              <a:t>Work together to deliver</a:t>
            </a:r>
            <a:endParaRPr lang="en-US" b="0" i="0" dirty="0">
              <a:solidFill>
                <a:schemeClr val="accent1"/>
              </a:solidFill>
              <a:effectLst/>
              <a:latin typeface="+mj-lt"/>
              <a:ea typeface="Malgun Gothic" panose="020B0503020000020004" pitchFamily="34" charset="-127"/>
            </a:endParaRPr>
          </a:p>
          <a:p>
            <a:pPr algn="l"/>
            <a:r>
              <a:rPr lang="en-US" sz="2400" b="0" i="0" dirty="0">
                <a:solidFill>
                  <a:srgbClr val="212529"/>
                </a:solidFill>
                <a:effectLst/>
                <a:latin typeface="+mj-lt"/>
                <a:ea typeface="Malgun Gothic" panose="020B0503020000020004" pitchFamily="34" charset="-127"/>
              </a:rPr>
              <a:t>working together is crucial for tackling the climate crisis</a:t>
            </a:r>
          </a:p>
          <a:p>
            <a:pPr marL="0" indent="0" algn="l">
              <a:buNone/>
            </a:pPr>
            <a:r>
              <a:rPr lang="en-US" sz="2400" b="0" i="0" dirty="0">
                <a:solidFill>
                  <a:srgbClr val="212529"/>
                </a:solidFill>
                <a:effectLst/>
                <a:latin typeface="+mj-lt"/>
                <a:ea typeface="Malgun Gothic" panose="020B0503020000020004" pitchFamily="34" charset="-127"/>
              </a:rPr>
              <a:t>COP26 must:</a:t>
            </a:r>
          </a:p>
          <a:p>
            <a:pPr algn="l">
              <a:buFont typeface="Arial" panose="020B0604020202020204" pitchFamily="34" charset="0"/>
              <a:buChar char="•"/>
            </a:pPr>
            <a:r>
              <a:rPr lang="en-US" sz="2400" b="0" i="0" dirty="0">
                <a:solidFill>
                  <a:srgbClr val="212529"/>
                </a:solidFill>
                <a:effectLst/>
                <a:latin typeface="+mj-lt"/>
                <a:ea typeface="Malgun Gothic" panose="020B0503020000020004" pitchFamily="34" charset="-127"/>
              </a:rPr>
              <a:t>Finalise the Paris Rulebook (detailed rules that make the Paris Agreement operational)</a:t>
            </a:r>
          </a:p>
          <a:p>
            <a:pPr algn="l">
              <a:buFont typeface="Arial" panose="020B0604020202020204" pitchFamily="34" charset="0"/>
              <a:buChar char="•"/>
            </a:pPr>
            <a:r>
              <a:rPr lang="en-US" sz="2400" b="0" i="0" dirty="0">
                <a:solidFill>
                  <a:srgbClr val="212529"/>
                </a:solidFill>
                <a:effectLst/>
                <a:latin typeface="+mj-lt"/>
                <a:ea typeface="Malgun Gothic" panose="020B0503020000020004" pitchFamily="34" charset="-127"/>
              </a:rPr>
              <a:t>Accelerate action to tackle the climate crisis through collaboration between governments, businesses and civil society.</a:t>
            </a:r>
          </a:p>
        </p:txBody>
      </p:sp>
    </p:spTree>
    <p:extLst>
      <p:ext uri="{BB962C8B-B14F-4D97-AF65-F5344CB8AC3E}">
        <p14:creationId xmlns:p14="http://schemas.microsoft.com/office/powerpoint/2010/main" val="103929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6C42-97F0-4C74-8C7E-E17E715D38DD}"/>
              </a:ext>
            </a:extLst>
          </p:cNvPr>
          <p:cNvSpPr>
            <a:spLocks noGrp="1"/>
          </p:cNvSpPr>
          <p:nvPr>
            <p:ph type="title"/>
          </p:nvPr>
        </p:nvSpPr>
        <p:spPr>
          <a:xfrm>
            <a:off x="579438" y="342900"/>
            <a:ext cx="8107362" cy="685800"/>
          </a:xfrm>
        </p:spPr>
        <p:txBody>
          <a:bodyPr anchor="t">
            <a:normAutofit/>
          </a:bodyPr>
          <a:lstStyle/>
          <a:p>
            <a:pPr algn="ctr"/>
            <a:r>
              <a:rPr lang="en-US" sz="3700" dirty="0"/>
              <a:t>Count of NDC’s</a:t>
            </a:r>
          </a:p>
        </p:txBody>
      </p:sp>
      <p:pic>
        <p:nvPicPr>
          <p:cNvPr id="6" name="Picture 5">
            <a:extLst>
              <a:ext uri="{FF2B5EF4-FFF2-40B4-BE49-F238E27FC236}">
                <a16:creationId xmlns:a16="http://schemas.microsoft.com/office/drawing/2014/main" id="{FE030016-B695-49B5-A1BF-86EAD85F948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2325"/>
          <a:stretch/>
        </p:blipFill>
        <p:spPr>
          <a:xfrm>
            <a:off x="736119" y="973890"/>
            <a:ext cx="7794000" cy="4910219"/>
          </a:xfrm>
          <a:prstGeom prst="rect">
            <a:avLst/>
          </a:prstGeom>
          <a:noFill/>
        </p:spPr>
      </p:pic>
      <p:sp>
        <p:nvSpPr>
          <p:cNvPr id="8" name="TextBox 7">
            <a:extLst>
              <a:ext uri="{FF2B5EF4-FFF2-40B4-BE49-F238E27FC236}">
                <a16:creationId xmlns:a16="http://schemas.microsoft.com/office/drawing/2014/main" id="{3CA2FCFE-FFE2-4DE6-91BF-A7FFCC7D5B24}"/>
              </a:ext>
            </a:extLst>
          </p:cNvPr>
          <p:cNvSpPr txBox="1"/>
          <p:nvPr/>
        </p:nvSpPr>
        <p:spPr>
          <a:xfrm>
            <a:off x="133564" y="6253489"/>
            <a:ext cx="8876872" cy="523220"/>
          </a:xfrm>
          <a:prstGeom prst="rect">
            <a:avLst/>
          </a:prstGeom>
          <a:noFill/>
        </p:spPr>
        <p:txBody>
          <a:bodyPr wrap="square" rtlCol="0">
            <a:spAutoFit/>
          </a:bodyPr>
          <a:lstStyle/>
          <a:p>
            <a:r>
              <a:rPr lang="en-US" sz="1400" dirty="0">
                <a:solidFill>
                  <a:schemeClr val="bg2"/>
                </a:solidFill>
              </a:rPr>
              <a:t>Source: The United Nations Framework Convention on Climate Change (UNFCCC) </a:t>
            </a:r>
          </a:p>
          <a:p>
            <a:r>
              <a:rPr lang="en-US" sz="1400" dirty="0">
                <a:solidFill>
                  <a:schemeClr val="bg2"/>
                </a:solidFill>
              </a:rPr>
              <a:t>Updated: 24</a:t>
            </a:r>
            <a:r>
              <a:rPr lang="en-US" sz="1400" baseline="30000" dirty="0">
                <a:solidFill>
                  <a:schemeClr val="bg2"/>
                </a:solidFill>
              </a:rPr>
              <a:t>th</a:t>
            </a:r>
            <a:r>
              <a:rPr lang="en-US" sz="1400" dirty="0">
                <a:solidFill>
                  <a:schemeClr val="bg2"/>
                </a:solidFill>
              </a:rPr>
              <a:t> June 2021 </a:t>
            </a:r>
          </a:p>
        </p:txBody>
      </p:sp>
    </p:spTree>
    <p:extLst>
      <p:ext uri="{BB962C8B-B14F-4D97-AF65-F5344CB8AC3E}">
        <p14:creationId xmlns:p14="http://schemas.microsoft.com/office/powerpoint/2010/main" val="7557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7AFE3-0EC3-4F1A-B2C2-3D5A45773554}"/>
              </a:ext>
            </a:extLst>
          </p:cNvPr>
          <p:cNvSpPr>
            <a:spLocks noGrp="1"/>
          </p:cNvSpPr>
          <p:nvPr>
            <p:ph type="title"/>
          </p:nvPr>
        </p:nvSpPr>
        <p:spPr>
          <a:xfrm>
            <a:off x="579438" y="472209"/>
            <a:ext cx="8107362" cy="685800"/>
          </a:xfrm>
        </p:spPr>
        <p:txBody>
          <a:bodyPr vert="horz" lIns="0" tIns="0" rIns="0" bIns="0" rtlCol="0" anchor="t" anchorCtr="0">
            <a:normAutofit/>
          </a:bodyPr>
          <a:lstStyle/>
          <a:p>
            <a:r>
              <a:rPr lang="en-US" b="1" kern="1200" dirty="0"/>
              <a:t>Contents</a:t>
            </a:r>
          </a:p>
        </p:txBody>
      </p:sp>
      <p:graphicFrame>
        <p:nvGraphicFramePr>
          <p:cNvPr id="18" name="TextBox 10">
            <a:extLst>
              <a:ext uri="{FF2B5EF4-FFF2-40B4-BE49-F238E27FC236}">
                <a16:creationId xmlns:a16="http://schemas.microsoft.com/office/drawing/2014/main" id="{B4F57C62-EAA4-4E96-B897-2DAB3AB2FBFB}"/>
              </a:ext>
            </a:extLst>
          </p:cNvPr>
          <p:cNvGraphicFramePr/>
          <p:nvPr>
            <p:extLst>
              <p:ext uri="{D42A27DB-BD31-4B8C-83A1-F6EECF244321}">
                <p14:modId xmlns:p14="http://schemas.microsoft.com/office/powerpoint/2010/main" val="3301940554"/>
              </p:ext>
            </p:extLst>
          </p:nvPr>
        </p:nvGraphicFramePr>
        <p:xfrm>
          <a:off x="579438" y="1546261"/>
          <a:ext cx="8107362"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61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4EB7-AFD0-4FD9-9FFD-F767778DC8CF}"/>
              </a:ext>
            </a:extLst>
          </p:cNvPr>
          <p:cNvSpPr>
            <a:spLocks noGrp="1"/>
          </p:cNvSpPr>
          <p:nvPr>
            <p:ph type="title"/>
          </p:nvPr>
        </p:nvSpPr>
        <p:spPr>
          <a:xfrm>
            <a:off x="637309" y="233216"/>
            <a:ext cx="7869382" cy="685800"/>
          </a:xfrm>
        </p:spPr>
        <p:txBody>
          <a:bodyPr anchor="t">
            <a:normAutofit fontScale="90000"/>
          </a:bodyPr>
          <a:lstStyle/>
          <a:p>
            <a:pPr algn="ctr"/>
            <a:r>
              <a:rPr lang="en-US" sz="2800" dirty="0"/>
              <a:t>Stepping up NDC’s – </a:t>
            </a:r>
            <a:br>
              <a:rPr lang="en-US" sz="2800" dirty="0"/>
            </a:br>
            <a:r>
              <a:rPr lang="en-US" sz="2800" dirty="0"/>
              <a:t>Some countries are more ambitious than others…</a:t>
            </a:r>
          </a:p>
        </p:txBody>
      </p:sp>
      <p:pic>
        <p:nvPicPr>
          <p:cNvPr id="5" name="Content Placeholder 4" descr="Map&#10;&#10;Description automatically generated">
            <a:extLst>
              <a:ext uri="{FF2B5EF4-FFF2-40B4-BE49-F238E27FC236}">
                <a16:creationId xmlns:a16="http://schemas.microsoft.com/office/drawing/2014/main" id="{5C80614F-3AC3-4739-8F8E-8970E487C39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259" y="2643285"/>
            <a:ext cx="5922921" cy="3701825"/>
          </a:xfrm>
          <a:noFill/>
        </p:spPr>
      </p:pic>
      <p:pic>
        <p:nvPicPr>
          <p:cNvPr id="7" name="Picture 6">
            <a:extLst>
              <a:ext uri="{FF2B5EF4-FFF2-40B4-BE49-F238E27FC236}">
                <a16:creationId xmlns:a16="http://schemas.microsoft.com/office/drawing/2014/main" id="{B0DE62A9-CFCB-4B06-9B4D-AECE74B24623}"/>
              </a:ext>
            </a:extLst>
          </p:cNvPr>
          <p:cNvPicPr>
            <a:picLocks noChangeAspect="1"/>
          </p:cNvPicPr>
          <p:nvPr/>
        </p:nvPicPr>
        <p:blipFill>
          <a:blip r:embed="rId4"/>
          <a:stretch>
            <a:fillRect/>
          </a:stretch>
        </p:blipFill>
        <p:spPr>
          <a:xfrm>
            <a:off x="6152072" y="3068157"/>
            <a:ext cx="2903669" cy="2852080"/>
          </a:xfrm>
          <a:prstGeom prst="rect">
            <a:avLst/>
          </a:prstGeom>
        </p:spPr>
      </p:pic>
      <p:sp>
        <p:nvSpPr>
          <p:cNvPr id="8" name="TextBox 7">
            <a:extLst>
              <a:ext uri="{FF2B5EF4-FFF2-40B4-BE49-F238E27FC236}">
                <a16:creationId xmlns:a16="http://schemas.microsoft.com/office/drawing/2014/main" id="{BFA47056-423E-4A20-86AB-B6CAC71C4EAC}"/>
              </a:ext>
            </a:extLst>
          </p:cNvPr>
          <p:cNvSpPr txBox="1"/>
          <p:nvPr/>
        </p:nvSpPr>
        <p:spPr>
          <a:xfrm>
            <a:off x="88259" y="6470895"/>
            <a:ext cx="4354432" cy="307777"/>
          </a:xfrm>
          <a:prstGeom prst="rect">
            <a:avLst/>
          </a:prstGeom>
          <a:noFill/>
        </p:spPr>
        <p:txBody>
          <a:bodyPr wrap="square" rtlCol="0">
            <a:spAutoFit/>
          </a:bodyPr>
          <a:lstStyle/>
          <a:p>
            <a:r>
              <a:rPr lang="en-US" sz="1400" dirty="0">
                <a:solidFill>
                  <a:schemeClr val="bg2"/>
                </a:solidFill>
              </a:rPr>
              <a:t>Source: World Resources Institute (2020)</a:t>
            </a:r>
          </a:p>
        </p:txBody>
      </p:sp>
      <p:sp>
        <p:nvSpPr>
          <p:cNvPr id="11" name="Content Placeholder 10">
            <a:extLst>
              <a:ext uri="{FF2B5EF4-FFF2-40B4-BE49-F238E27FC236}">
                <a16:creationId xmlns:a16="http://schemas.microsoft.com/office/drawing/2014/main" id="{9B588B8D-2CF9-4971-BAF2-10941985C3D5}"/>
              </a:ext>
            </a:extLst>
          </p:cNvPr>
          <p:cNvSpPr>
            <a:spLocks noGrp="1"/>
          </p:cNvSpPr>
          <p:nvPr>
            <p:ph sz="half" idx="2"/>
          </p:nvPr>
        </p:nvSpPr>
        <p:spPr>
          <a:xfrm>
            <a:off x="260927" y="1221827"/>
            <a:ext cx="8363527" cy="1295673"/>
          </a:xfrm>
        </p:spPr>
        <p:txBody>
          <a:bodyPr>
            <a:normAutofit/>
          </a:bodyPr>
          <a:lstStyle/>
          <a:p>
            <a:pPr marL="0" indent="0">
              <a:spcBef>
                <a:spcPts val="800"/>
              </a:spcBef>
              <a:buNone/>
            </a:pPr>
            <a:r>
              <a:rPr lang="en-US" sz="1600" b="0" i="0" dirty="0">
                <a:solidFill>
                  <a:schemeClr val="tx2"/>
                </a:solidFill>
                <a:effectLst/>
                <a:latin typeface="+mj-lt"/>
              </a:rPr>
              <a:t>The initial commitments that countries put forward in Paris are not enough to avoid crossing over dangerous temperature thresholds.</a:t>
            </a:r>
          </a:p>
          <a:p>
            <a:pPr marL="0" indent="0">
              <a:spcBef>
                <a:spcPts val="800"/>
              </a:spcBef>
              <a:buNone/>
            </a:pPr>
            <a:r>
              <a:rPr lang="en-US" sz="1600" b="0" i="0" dirty="0">
                <a:solidFill>
                  <a:schemeClr val="tx2"/>
                </a:solidFill>
                <a:effectLst/>
                <a:latin typeface="+mj-lt"/>
              </a:rPr>
              <a:t>According to the ICPP, human-caused emissions must be slashed by almost half from recent levels by 2030 and then reach net zero by early in the second half of the century to avoid the most dangerous and costly consequences of climate change.</a:t>
            </a:r>
          </a:p>
        </p:txBody>
      </p:sp>
    </p:spTree>
    <p:extLst>
      <p:ext uri="{BB962C8B-B14F-4D97-AF65-F5344CB8AC3E}">
        <p14:creationId xmlns:p14="http://schemas.microsoft.com/office/powerpoint/2010/main" val="336002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5">
            <a:extLst>
              <a:ext uri="{FF2B5EF4-FFF2-40B4-BE49-F238E27FC236}">
                <a16:creationId xmlns:a16="http://schemas.microsoft.com/office/drawing/2014/main" id="{FA74BE41-AE48-4BEF-B01D-4AB0E56ACA6B}"/>
              </a:ext>
            </a:extLst>
          </p:cNvPr>
          <p:cNvGraphicFramePr>
            <a:graphicFrameLocks noGrp="1"/>
          </p:cNvGraphicFramePr>
          <p:nvPr>
            <p:ph idx="1"/>
            <p:extLst>
              <p:ext uri="{D42A27DB-BD31-4B8C-83A1-F6EECF244321}">
                <p14:modId xmlns:p14="http://schemas.microsoft.com/office/powerpoint/2010/main" val="4126340381"/>
              </p:ext>
            </p:extLst>
          </p:nvPr>
        </p:nvGraphicFramePr>
        <p:xfrm>
          <a:off x="230116" y="955498"/>
          <a:ext cx="8770045" cy="574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14">
            <a:extLst>
              <a:ext uri="{FF2B5EF4-FFF2-40B4-BE49-F238E27FC236}">
                <a16:creationId xmlns:a16="http://schemas.microsoft.com/office/drawing/2014/main" id="{7D299889-DA7E-4C52-861A-3C959DE90E20}"/>
              </a:ext>
            </a:extLst>
          </p:cNvPr>
          <p:cNvSpPr>
            <a:spLocks noGrp="1"/>
          </p:cNvSpPr>
          <p:nvPr>
            <p:ph type="title"/>
          </p:nvPr>
        </p:nvSpPr>
        <p:spPr>
          <a:xfrm>
            <a:off x="0" y="181082"/>
            <a:ext cx="9144000" cy="685800"/>
          </a:xfrm>
        </p:spPr>
        <p:txBody>
          <a:bodyPr anchor="t">
            <a:normAutofit/>
          </a:bodyPr>
          <a:lstStyle/>
          <a:p>
            <a:pPr algn="ctr"/>
            <a:r>
              <a:rPr lang="en-US" sz="3600" dirty="0"/>
              <a:t>COP26 Formal Negotiations</a:t>
            </a:r>
          </a:p>
        </p:txBody>
      </p:sp>
    </p:spTree>
    <p:extLst>
      <p:ext uri="{BB962C8B-B14F-4D97-AF65-F5344CB8AC3E}">
        <p14:creationId xmlns:p14="http://schemas.microsoft.com/office/powerpoint/2010/main" val="3966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B820-654D-4AC2-9D2B-50E9EC13E998}"/>
              </a:ext>
            </a:extLst>
          </p:cNvPr>
          <p:cNvSpPr>
            <a:spLocks noGrp="1"/>
          </p:cNvSpPr>
          <p:nvPr>
            <p:ph type="title"/>
          </p:nvPr>
        </p:nvSpPr>
        <p:spPr>
          <a:xfrm>
            <a:off x="754098" y="342900"/>
            <a:ext cx="7783726" cy="617734"/>
          </a:xfrm>
        </p:spPr>
        <p:txBody>
          <a:bodyPr anchor="t">
            <a:normAutofit/>
          </a:bodyPr>
          <a:lstStyle/>
          <a:p>
            <a:r>
              <a:rPr lang="en-US" sz="3100" dirty="0"/>
              <a:t>What will Constitute Success at COP26?</a:t>
            </a:r>
          </a:p>
        </p:txBody>
      </p:sp>
      <p:graphicFrame>
        <p:nvGraphicFramePr>
          <p:cNvPr id="4" name="Content Placeholder 3">
            <a:extLst>
              <a:ext uri="{FF2B5EF4-FFF2-40B4-BE49-F238E27FC236}">
                <a16:creationId xmlns:a16="http://schemas.microsoft.com/office/drawing/2014/main" id="{36A9A759-8D5E-46B9-970B-EB0CE9975D66}"/>
              </a:ext>
            </a:extLst>
          </p:cNvPr>
          <p:cNvGraphicFramePr>
            <a:graphicFrameLocks noGrp="1"/>
          </p:cNvGraphicFramePr>
          <p:nvPr>
            <p:ph type="chart" sz="quarter" idx="10"/>
            <p:extLst>
              <p:ext uri="{D42A27DB-BD31-4B8C-83A1-F6EECF244321}">
                <p14:modId xmlns:p14="http://schemas.microsoft.com/office/powerpoint/2010/main" val="2398084533"/>
              </p:ext>
            </p:extLst>
          </p:nvPr>
        </p:nvGraphicFramePr>
        <p:xfrm>
          <a:off x="420188" y="1325366"/>
          <a:ext cx="8117636" cy="475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06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C42209C-8512-4304-8682-11FC771B0C12}"/>
              </a:ext>
            </a:extLst>
          </p:cNvPr>
          <p:cNvSpPr>
            <a:spLocks noGrp="1"/>
          </p:cNvSpPr>
          <p:nvPr>
            <p:ph type="title"/>
          </p:nvPr>
        </p:nvSpPr>
        <p:spPr>
          <a:xfrm>
            <a:off x="289719" y="287677"/>
            <a:ext cx="4505229" cy="968660"/>
          </a:xfrm>
        </p:spPr>
        <p:txBody>
          <a:bodyPr anchor="t">
            <a:normAutofit fontScale="90000"/>
          </a:bodyPr>
          <a:lstStyle/>
          <a:p>
            <a:r>
              <a:rPr lang="en-US" sz="3100" dirty="0"/>
              <a:t>The UK is Halfway to Net-zero GHG Emissions</a:t>
            </a:r>
          </a:p>
        </p:txBody>
      </p:sp>
      <p:sp>
        <p:nvSpPr>
          <p:cNvPr id="22" name="Content Placeholder 3">
            <a:extLst>
              <a:ext uri="{FF2B5EF4-FFF2-40B4-BE49-F238E27FC236}">
                <a16:creationId xmlns:a16="http://schemas.microsoft.com/office/drawing/2014/main" id="{962DD604-CC4E-44E6-A193-3DB2C322E168}"/>
              </a:ext>
            </a:extLst>
          </p:cNvPr>
          <p:cNvSpPr>
            <a:spLocks noGrp="1"/>
          </p:cNvSpPr>
          <p:nvPr>
            <p:ph sz="half" idx="1"/>
          </p:nvPr>
        </p:nvSpPr>
        <p:spPr>
          <a:xfrm>
            <a:off x="289719" y="1557445"/>
            <a:ext cx="4352158" cy="1121152"/>
          </a:xfrm>
        </p:spPr>
        <p:txBody>
          <a:bodyPr>
            <a:normAutofit/>
          </a:bodyPr>
          <a:lstStyle/>
          <a:p>
            <a:pPr marL="0" indent="0">
              <a:buNone/>
            </a:pPr>
            <a:r>
              <a:rPr lang="en-US" sz="1800" b="0" i="0" dirty="0"/>
              <a:t>The fall in emissions between 1990- 2019 is due to major changes in </a:t>
            </a:r>
            <a:r>
              <a:rPr lang="en-US" sz="1800" b="1" i="0" dirty="0"/>
              <a:t>three areas</a:t>
            </a:r>
            <a:r>
              <a:rPr lang="en-US" sz="1800" b="0" i="0" dirty="0"/>
              <a:t>, which together account for roughly 90% of the decline:</a:t>
            </a:r>
            <a:endParaRPr lang="en-US" sz="1800" dirty="0"/>
          </a:p>
        </p:txBody>
      </p:sp>
      <p:pic>
        <p:nvPicPr>
          <p:cNvPr id="15" name="Picture 14">
            <a:extLst>
              <a:ext uri="{FF2B5EF4-FFF2-40B4-BE49-F238E27FC236}">
                <a16:creationId xmlns:a16="http://schemas.microsoft.com/office/drawing/2014/main" id="{93FDB59E-3A25-4FCA-9754-645F2A10AE6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2162" y="2979705"/>
            <a:ext cx="4900341" cy="3131691"/>
          </a:xfrm>
          <a:prstGeom prst="rect">
            <a:avLst/>
          </a:prstGeom>
        </p:spPr>
      </p:pic>
      <p:graphicFrame>
        <p:nvGraphicFramePr>
          <p:cNvPr id="14" name="Content Placeholder 8">
            <a:extLst>
              <a:ext uri="{FF2B5EF4-FFF2-40B4-BE49-F238E27FC236}">
                <a16:creationId xmlns:a16="http://schemas.microsoft.com/office/drawing/2014/main" id="{3CE2DE12-173F-4C2C-A56C-7A230D37914E}"/>
              </a:ext>
            </a:extLst>
          </p:cNvPr>
          <p:cNvGraphicFramePr>
            <a:graphicFrameLocks noGrp="1"/>
          </p:cNvGraphicFramePr>
          <p:nvPr>
            <p:ph sz="half" idx="2"/>
            <p:extLst>
              <p:ext uri="{D42A27DB-BD31-4B8C-83A1-F6EECF244321}">
                <p14:modId xmlns:p14="http://schemas.microsoft.com/office/powerpoint/2010/main" val="142394851"/>
              </p:ext>
            </p:extLst>
          </p:nvPr>
        </p:nvGraphicFramePr>
        <p:xfrm>
          <a:off x="5069040" y="-1"/>
          <a:ext cx="4074960" cy="6965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791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090" y="1068511"/>
            <a:ext cx="9072910" cy="5031769"/>
          </a:xfrm>
        </p:spPr>
        <p:txBody>
          <a:bodyPr/>
          <a:lstStyle/>
          <a:p>
            <a:pPr algn="ctr">
              <a:lnSpc>
                <a:spcPct val="150000"/>
              </a:lnSpc>
            </a:pPr>
            <a:r>
              <a:rPr lang="en-US" sz="1600" b="0" i="1" kern="1400" dirty="0">
                <a:solidFill>
                  <a:srgbClr val="333333"/>
                </a:solidFill>
                <a:effectLst/>
              </a:rPr>
              <a:t>Mother Nature is not waiting.  </a:t>
            </a:r>
            <a:br>
              <a:rPr lang="en-US" sz="1600" b="0" i="1" kern="1400" dirty="0">
                <a:solidFill>
                  <a:srgbClr val="333333"/>
                </a:solidFill>
                <a:effectLst/>
              </a:rPr>
            </a:br>
            <a:r>
              <a:rPr lang="en-US" sz="1600" b="0" i="1" kern="1400" dirty="0">
                <a:solidFill>
                  <a:srgbClr val="333333"/>
                </a:solidFill>
                <a:effectLst/>
              </a:rPr>
              <a:t>The past decade was the hottest on record. </a:t>
            </a:r>
            <a:br>
              <a:rPr lang="en-US" sz="1600" b="0" i="1" kern="1400" dirty="0">
                <a:solidFill>
                  <a:srgbClr val="333333"/>
                </a:solidFill>
                <a:effectLst/>
              </a:rPr>
            </a:br>
            <a:r>
              <a:rPr lang="en-US" sz="1600" b="0" i="1" kern="1400" dirty="0">
                <a:solidFill>
                  <a:srgbClr val="333333"/>
                </a:solidFill>
                <a:effectLst/>
              </a:rPr>
              <a:t>Dangerous greenhouse gases are at levels not seen in 3 million years. </a:t>
            </a:r>
            <a:br>
              <a:rPr lang="en-US" sz="1600" b="0" i="1" kern="1400" dirty="0">
                <a:solidFill>
                  <a:srgbClr val="333333"/>
                </a:solidFill>
                <a:effectLst/>
              </a:rPr>
            </a:br>
            <a:r>
              <a:rPr lang="en-US" sz="1600" b="0" i="1" kern="1400" dirty="0">
                <a:solidFill>
                  <a:srgbClr val="333333"/>
                </a:solidFill>
                <a:effectLst/>
              </a:rPr>
              <a:t>Global temperature has already risen 1.2</a:t>
            </a:r>
            <a:r>
              <a:rPr lang="en-US" sz="1600" b="0" i="1" dirty="0">
                <a:solidFill>
                  <a:srgbClr val="202124"/>
                </a:solidFill>
                <a:effectLst/>
              </a:rPr>
              <a:t>°C</a:t>
            </a:r>
            <a:r>
              <a:rPr lang="en-US" sz="1600" b="0" i="1" kern="1400" dirty="0">
                <a:solidFill>
                  <a:srgbClr val="333333"/>
                </a:solidFill>
                <a:effectLst/>
              </a:rPr>
              <a:t>– racing toward the threshold of catastrophe.  </a:t>
            </a:r>
            <a:br>
              <a:rPr lang="en-US" sz="1600" b="0" i="1" kern="1400" dirty="0">
                <a:solidFill>
                  <a:srgbClr val="333333"/>
                </a:solidFill>
                <a:effectLst/>
              </a:rPr>
            </a:br>
            <a:r>
              <a:rPr lang="en-US" sz="1600" b="0" i="1" kern="1400" dirty="0">
                <a:solidFill>
                  <a:srgbClr val="333333"/>
                </a:solidFill>
                <a:effectLst/>
              </a:rPr>
              <a:t>We see ever rising sea-levels… devastating tropical cyclones and epic wildfires. </a:t>
            </a:r>
            <a:br>
              <a:rPr lang="en-US" sz="1600" b="0" i="1" kern="1400" dirty="0">
                <a:solidFill>
                  <a:srgbClr val="333333"/>
                </a:solidFill>
                <a:effectLst/>
              </a:rPr>
            </a:br>
            <a:r>
              <a:rPr lang="en-US" sz="1600" b="0" i="1" kern="1400" dirty="0">
                <a:solidFill>
                  <a:srgbClr val="333333"/>
                </a:solidFill>
                <a:effectLst/>
              </a:rPr>
              <a:t>We need a green planet — but the world is on red alert.</a:t>
            </a:r>
            <a:br>
              <a:rPr lang="en-US" sz="1600" b="0" i="1" kern="1400" dirty="0">
                <a:solidFill>
                  <a:srgbClr val="333333"/>
                </a:solidFill>
                <a:effectLst/>
              </a:rPr>
            </a:br>
            <a:r>
              <a:rPr lang="en-US" sz="1600" i="1" kern="1400" dirty="0">
                <a:solidFill>
                  <a:srgbClr val="333333"/>
                </a:solidFill>
                <a:effectLst/>
              </a:rPr>
              <a:t>We are at the verge of the abyss.</a:t>
            </a:r>
            <a:br>
              <a:rPr lang="en-US" sz="1600" i="1" kern="1400" dirty="0">
                <a:solidFill>
                  <a:srgbClr val="333333"/>
                </a:solidFill>
                <a:effectLst/>
              </a:rPr>
            </a:br>
            <a:r>
              <a:rPr lang="en-US" sz="1600" i="1" kern="1400" dirty="0">
                <a:solidFill>
                  <a:srgbClr val="333333"/>
                </a:solidFill>
                <a:effectLst/>
              </a:rPr>
              <a:t>We must make sure the next step is in the right direction.  </a:t>
            </a:r>
            <a:br>
              <a:rPr lang="en-US" sz="1600" i="1" kern="1400" dirty="0">
                <a:solidFill>
                  <a:srgbClr val="333333"/>
                </a:solidFill>
                <a:effectLst/>
              </a:rPr>
            </a:br>
            <a:r>
              <a:rPr lang="en-US" sz="1600" i="1" kern="1400" dirty="0">
                <a:solidFill>
                  <a:srgbClr val="333333"/>
                </a:solidFill>
                <a:effectLst/>
              </a:rPr>
              <a:t>Leaders everywhere must take action.  </a:t>
            </a:r>
          </a:p>
        </p:txBody>
      </p:sp>
      <p:sp>
        <p:nvSpPr>
          <p:cNvPr id="7" name="Subtitle 6"/>
          <p:cNvSpPr>
            <a:spLocks noGrp="1"/>
          </p:cNvSpPr>
          <p:nvPr>
            <p:ph type="subTitle" idx="1"/>
          </p:nvPr>
        </p:nvSpPr>
        <p:spPr>
          <a:xfrm>
            <a:off x="4048020" y="5071750"/>
            <a:ext cx="4914900" cy="1400667"/>
          </a:xfrm>
        </p:spPr>
        <p:txBody>
          <a:bodyPr/>
          <a:lstStyle/>
          <a:p>
            <a:r>
              <a:rPr lang="en-US" b="1" dirty="0">
                <a:latin typeface="+mj-lt"/>
              </a:rPr>
              <a:t>- António Guterres</a:t>
            </a:r>
          </a:p>
          <a:p>
            <a:r>
              <a:rPr lang="en-US" b="1" dirty="0">
                <a:solidFill>
                  <a:srgbClr val="4D5156"/>
                </a:solidFill>
                <a:latin typeface="+mj-lt"/>
              </a:rPr>
              <a:t>S</a:t>
            </a:r>
            <a:r>
              <a:rPr lang="en-US" b="1" i="0" dirty="0">
                <a:solidFill>
                  <a:srgbClr val="4D5156"/>
                </a:solidFill>
                <a:effectLst/>
                <a:latin typeface="+mj-lt"/>
              </a:rPr>
              <a:t>ecretary-general of the United Nations</a:t>
            </a:r>
          </a:p>
          <a:p>
            <a:r>
              <a:rPr lang="en-US" sz="1050" b="1" i="0" dirty="0">
                <a:solidFill>
                  <a:schemeClr val="bg2"/>
                </a:solidFill>
                <a:effectLst/>
                <a:latin typeface="+mj-lt"/>
              </a:rPr>
              <a:t>Remarks at Leaders Summit on Climate - </a:t>
            </a:r>
            <a:r>
              <a:rPr lang="en-US" sz="1100" b="1" dirty="0">
                <a:solidFill>
                  <a:schemeClr val="bg2"/>
                </a:solidFill>
                <a:latin typeface="+mj-lt"/>
              </a:rPr>
              <a:t>April 22</a:t>
            </a:r>
            <a:r>
              <a:rPr lang="en-US" sz="1100" b="1" baseline="30000" dirty="0">
                <a:solidFill>
                  <a:schemeClr val="bg2"/>
                </a:solidFill>
                <a:latin typeface="+mj-lt"/>
              </a:rPr>
              <a:t>nd</a:t>
            </a:r>
            <a:r>
              <a:rPr lang="en-US" sz="1100" b="1" dirty="0">
                <a:solidFill>
                  <a:schemeClr val="bg2"/>
                </a:solidFill>
                <a:latin typeface="+mj-lt"/>
              </a:rPr>
              <a:t>,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0831-7CB0-4873-B046-530EE7E11E5B}"/>
              </a:ext>
            </a:extLst>
          </p:cNvPr>
          <p:cNvSpPr>
            <a:spLocks noGrp="1"/>
          </p:cNvSpPr>
          <p:nvPr>
            <p:ph type="title"/>
          </p:nvPr>
        </p:nvSpPr>
        <p:spPr>
          <a:xfrm>
            <a:off x="609315" y="453736"/>
            <a:ext cx="8107362" cy="685800"/>
          </a:xfrm>
        </p:spPr>
        <p:txBody>
          <a:bodyPr/>
          <a:lstStyle/>
          <a:p>
            <a:pPr algn="ctr"/>
            <a:r>
              <a:rPr lang="en-US" dirty="0"/>
              <a:t>Further Reading</a:t>
            </a:r>
          </a:p>
        </p:txBody>
      </p:sp>
      <p:sp>
        <p:nvSpPr>
          <p:cNvPr id="4" name="Content Placeholder 3">
            <a:extLst>
              <a:ext uri="{FF2B5EF4-FFF2-40B4-BE49-F238E27FC236}">
                <a16:creationId xmlns:a16="http://schemas.microsoft.com/office/drawing/2014/main" id="{1A8A1703-8F3F-465E-893E-D4130F6B0623}"/>
              </a:ext>
            </a:extLst>
          </p:cNvPr>
          <p:cNvSpPr>
            <a:spLocks noGrp="1"/>
          </p:cNvSpPr>
          <p:nvPr>
            <p:ph idx="1"/>
          </p:nvPr>
        </p:nvSpPr>
        <p:spPr>
          <a:xfrm>
            <a:off x="427323" y="1438382"/>
            <a:ext cx="8289354" cy="5076718"/>
          </a:xfrm>
        </p:spPr>
        <p:txBody>
          <a:bodyPr>
            <a:normAutofit/>
          </a:bodyPr>
          <a:lstStyle/>
          <a:p>
            <a:r>
              <a:rPr lang="en-US" sz="1400" dirty="0">
                <a:solidFill>
                  <a:schemeClr val="tx1"/>
                </a:solidFill>
                <a:latin typeface="+mj-lt"/>
              </a:rPr>
              <a:t>IPCC Fifth Assessment Report, </a:t>
            </a:r>
            <a:r>
              <a:rPr lang="en-US" sz="1400" dirty="0">
                <a:solidFill>
                  <a:schemeClr val="tx1"/>
                </a:solidFill>
                <a:latin typeface="+mj-lt"/>
                <a:hlinkClick r:id="rId2">
                  <a:extLst>
                    <a:ext uri="{A12FA001-AC4F-418D-AE19-62706E023703}">
                      <ahyp:hlinkClr xmlns:ahyp="http://schemas.microsoft.com/office/drawing/2018/hyperlinkcolor" val="tx"/>
                    </a:ext>
                  </a:extLst>
                </a:hlinkClick>
              </a:rPr>
              <a:t>Summary for Policymakers</a:t>
            </a:r>
            <a:endParaRPr lang="en-US" sz="1400" dirty="0">
              <a:solidFill>
                <a:schemeClr val="tx1"/>
              </a:solidFill>
              <a:latin typeface="+mj-lt"/>
            </a:endParaRPr>
          </a:p>
          <a:p>
            <a:r>
              <a:rPr lang="en-US" sz="1400" b="0" i="0" dirty="0">
                <a:solidFill>
                  <a:schemeClr val="tx1"/>
                </a:solidFill>
                <a:effectLst/>
                <a:latin typeface="+mj-lt"/>
              </a:rPr>
              <a:t>NOAA National Centers for Environmental Information, State of the Climate: Global Climate Report for April 2021, </a:t>
            </a:r>
            <a:r>
              <a:rPr lang="en-US" sz="1400" b="0" i="0" dirty="0">
                <a:solidFill>
                  <a:schemeClr val="tx1"/>
                </a:solidFill>
                <a:effectLst/>
                <a:latin typeface="+mj-lt"/>
                <a:hlinkClick r:id="rId3">
                  <a:extLst>
                    <a:ext uri="{A12FA001-AC4F-418D-AE19-62706E023703}">
                      <ahyp:hlinkClr xmlns:ahyp="http://schemas.microsoft.com/office/drawing/2018/hyperlinkcolor" val="tx"/>
                    </a:ext>
                  </a:extLst>
                </a:hlinkClick>
              </a:rPr>
              <a:t>https://www.ncdc.noaa.gov/sotc/global/202104</a:t>
            </a:r>
            <a:r>
              <a:rPr lang="en-US" sz="1400" b="0" i="0" dirty="0">
                <a:solidFill>
                  <a:schemeClr val="tx1"/>
                </a:solidFill>
                <a:effectLst/>
                <a:latin typeface="+mj-lt"/>
              </a:rPr>
              <a:t> </a:t>
            </a:r>
            <a:endParaRPr lang="en-US" sz="1400" dirty="0">
              <a:solidFill>
                <a:schemeClr val="tx1"/>
              </a:solidFill>
              <a:latin typeface="+mj-lt"/>
            </a:endParaRPr>
          </a:p>
          <a:p>
            <a:r>
              <a:rPr lang="en-US" sz="1400" u="none" strike="noStrike" dirty="0">
                <a:solidFill>
                  <a:schemeClr val="tx1"/>
                </a:solidFill>
                <a:effectLst/>
                <a:latin typeface="+mj-lt"/>
                <a:ea typeface="Calibri" panose="020F0502020204030204" pitchFamily="34" charset="0"/>
                <a:cs typeface="Calibri" panose="020F0502020204030204" pitchFamily="34" charset="0"/>
              </a:rPr>
              <a:t>National Aeronautics and Space Administration</a:t>
            </a:r>
            <a:r>
              <a:rPr lang="en-US" sz="1400" dirty="0">
                <a:solidFill>
                  <a:schemeClr val="tx1"/>
                </a:solidFill>
                <a:effectLst/>
                <a:latin typeface="+mj-lt"/>
                <a:ea typeface="Calibri" panose="020F0502020204030204" pitchFamily="34" charset="0"/>
                <a:cs typeface="Calibri" panose="020F0502020204030204" pitchFamily="34" charset="0"/>
              </a:rPr>
              <a:t> / </a:t>
            </a:r>
            <a:r>
              <a:rPr lang="en-US" sz="1400" u="none" strike="noStrike" dirty="0">
                <a:solidFill>
                  <a:schemeClr val="tx1"/>
                </a:solidFill>
                <a:effectLst/>
                <a:latin typeface="+mj-lt"/>
                <a:ea typeface="Calibri" panose="020F0502020204030204" pitchFamily="34" charset="0"/>
                <a:cs typeface="Calibri" panose="020F0502020204030204" pitchFamily="34" charset="0"/>
              </a:rPr>
              <a:t>Goddard Institute for Space Studies, (2021), News &amp; Feature Articles, </a:t>
            </a:r>
            <a:r>
              <a:rPr lang="en-US" sz="1400" dirty="0">
                <a:solidFill>
                  <a:schemeClr val="tx1"/>
                </a:solidFill>
                <a:latin typeface="+mj-lt"/>
                <a:hlinkClick r:id="rId4">
                  <a:extLst>
                    <a:ext uri="{A12FA001-AC4F-418D-AE19-62706E023703}">
                      <ahyp:hlinkClr xmlns:ahyp="http://schemas.microsoft.com/office/drawing/2018/hyperlinkcolor" val="tx"/>
                    </a:ext>
                  </a:extLst>
                </a:hlinkClick>
              </a:rPr>
              <a:t>https://www.giss.nasa.gov/research/</a:t>
            </a:r>
            <a:r>
              <a:rPr lang="en-US" sz="1400" dirty="0">
                <a:solidFill>
                  <a:schemeClr val="tx1"/>
                </a:solidFill>
                <a:latin typeface="+mj-lt"/>
              </a:rPr>
              <a:t> </a:t>
            </a:r>
          </a:p>
          <a:p>
            <a:r>
              <a:rPr lang="en-US" sz="1400" dirty="0">
                <a:solidFill>
                  <a:schemeClr val="tx1"/>
                </a:solidFill>
                <a:latin typeface="+mj-lt"/>
              </a:rPr>
              <a:t>Met Office (2021). </a:t>
            </a:r>
            <a:r>
              <a:rPr lang="en-US" sz="1400" dirty="0">
                <a:solidFill>
                  <a:schemeClr val="tx1"/>
                </a:solidFill>
                <a:effectLst/>
                <a:latin typeface="+mj-lt"/>
                <a:ea typeface="Calibri" panose="020F0502020204030204" pitchFamily="34" charset="0"/>
                <a:cs typeface="Calibri" panose="020F0502020204030204" pitchFamily="34" charset="0"/>
              </a:rPr>
              <a:t>New climate science </a:t>
            </a:r>
            <a:r>
              <a:rPr lang="en-US" sz="1400" dirty="0" err="1">
                <a:solidFill>
                  <a:schemeClr val="tx1"/>
                </a:solidFill>
                <a:effectLst/>
                <a:latin typeface="+mj-lt"/>
                <a:ea typeface="Calibri" panose="020F0502020204030204" pitchFamily="34" charset="0"/>
                <a:cs typeface="Calibri" panose="020F0502020204030204" pitchFamily="34" charset="0"/>
              </a:rPr>
              <a:t>programme</a:t>
            </a:r>
            <a:r>
              <a:rPr lang="en-US" sz="1400" dirty="0">
                <a:solidFill>
                  <a:schemeClr val="tx1"/>
                </a:solidFill>
                <a:effectLst/>
                <a:latin typeface="+mj-lt"/>
                <a:ea typeface="Calibri" panose="020F0502020204030204" pitchFamily="34" charset="0"/>
                <a:cs typeface="Calibri" panose="020F0502020204030204" pitchFamily="34" charset="0"/>
              </a:rPr>
              <a:t> to meet climate challenge, </a:t>
            </a:r>
            <a:r>
              <a:rPr lang="en-US" sz="1400" dirty="0">
                <a:solidFill>
                  <a:schemeClr val="tx1"/>
                </a:solidFill>
                <a:latin typeface="+mj-lt"/>
              </a:rPr>
              <a:t> </a:t>
            </a:r>
            <a:r>
              <a:rPr lang="en-US" sz="1400" dirty="0">
                <a:solidFill>
                  <a:schemeClr val="tx1"/>
                </a:solidFill>
                <a:latin typeface="+mj-lt"/>
                <a:hlinkClick r:id="rId5">
                  <a:extLst>
                    <a:ext uri="{A12FA001-AC4F-418D-AE19-62706E023703}">
                      <ahyp:hlinkClr xmlns:ahyp="http://schemas.microsoft.com/office/drawing/2018/hyperlinkcolor" val="tx"/>
                    </a:ext>
                  </a:extLst>
                </a:hlinkClick>
              </a:rPr>
              <a:t>https://www.metoffice.gov.uk/about-us/press-office/news/weather-and-climate/2021/hadley-centre-work-program-2021</a:t>
            </a:r>
            <a:r>
              <a:rPr lang="en-US" sz="1400" dirty="0">
                <a:solidFill>
                  <a:schemeClr val="tx1"/>
                </a:solidFill>
                <a:latin typeface="+mj-lt"/>
              </a:rPr>
              <a:t> </a:t>
            </a:r>
          </a:p>
          <a:p>
            <a:r>
              <a:rPr lang="en-US" sz="1400" dirty="0">
                <a:solidFill>
                  <a:schemeClr val="tx1"/>
                </a:solidFill>
                <a:latin typeface="+mj-lt"/>
              </a:rPr>
              <a:t>UNFCC (2021). Glasgow Climate Change Conference, </a:t>
            </a:r>
            <a:r>
              <a:rPr lang="en-US" sz="1400" dirty="0">
                <a:solidFill>
                  <a:schemeClr val="tx1"/>
                </a:solidFill>
                <a:latin typeface="+mj-lt"/>
                <a:hlinkClick r:id="rId6">
                  <a:extLst>
                    <a:ext uri="{A12FA001-AC4F-418D-AE19-62706E023703}">
                      <ahyp:hlinkClr xmlns:ahyp="http://schemas.microsoft.com/office/drawing/2018/hyperlinkcolor" val="tx"/>
                    </a:ext>
                  </a:extLst>
                </a:hlinkClick>
              </a:rPr>
              <a:t>https://unfccc.int/process-and-meetings/conferences/glasgow-climate-change-conference</a:t>
            </a:r>
            <a:r>
              <a:rPr lang="en-US" sz="1400" dirty="0">
                <a:solidFill>
                  <a:schemeClr val="tx1"/>
                </a:solidFill>
                <a:latin typeface="+mj-lt"/>
              </a:rPr>
              <a:t> </a:t>
            </a:r>
          </a:p>
          <a:p>
            <a:r>
              <a:rPr lang="en-US" sz="1400" dirty="0">
                <a:solidFill>
                  <a:schemeClr val="tx1"/>
                </a:solidFill>
                <a:latin typeface="+mj-lt"/>
              </a:rPr>
              <a:t>T. Westerhold et. al., (2020) "An astronomically dated record of Earth’s climate and its predictability over the last 66 million years," Science vol. 369, 1383-1387.</a:t>
            </a:r>
          </a:p>
          <a:p>
            <a:pPr algn="l"/>
            <a:r>
              <a:rPr lang="en-US" sz="1400" b="0" i="0" dirty="0">
                <a:solidFill>
                  <a:schemeClr val="tx1"/>
                </a:solidFill>
                <a:effectLst/>
                <a:latin typeface="+mj-lt"/>
              </a:rPr>
              <a:t>B.D. Santer et.al., (1996) “</a:t>
            </a:r>
            <a:r>
              <a:rPr lang="en-US" sz="1400" b="0" i="0" u="none" strike="noStrike" dirty="0">
                <a:solidFill>
                  <a:schemeClr val="tx1"/>
                </a:solidFill>
                <a:effectLst/>
                <a:latin typeface="+mj-lt"/>
                <a:hlinkClick r:id="rId7">
                  <a:extLst>
                    <a:ext uri="{A12FA001-AC4F-418D-AE19-62706E023703}">
                      <ahyp:hlinkClr xmlns:ahyp="http://schemas.microsoft.com/office/drawing/2018/hyperlinkcolor" val="tx"/>
                    </a:ext>
                  </a:extLst>
                </a:hlinkClick>
              </a:rPr>
              <a:t>A search for human influences on the thermal structure of the atmosphere</a:t>
            </a:r>
            <a:r>
              <a:rPr lang="en-US" sz="1400" b="0" i="0" dirty="0">
                <a:solidFill>
                  <a:schemeClr val="tx1"/>
                </a:solidFill>
                <a:effectLst/>
                <a:latin typeface="+mj-lt"/>
              </a:rPr>
              <a:t>,” Nature vol 382, 4, 39-46</a:t>
            </a:r>
          </a:p>
          <a:p>
            <a:r>
              <a:rPr lang="en-US" sz="1400" b="0" i="0" dirty="0">
                <a:solidFill>
                  <a:schemeClr val="tx1"/>
                </a:solidFill>
                <a:effectLst/>
                <a:latin typeface="+mj-lt"/>
              </a:rPr>
              <a:t>R. S. Nerem, B. D. Beckley, J. T. Fasullo, B. D. Hamlington, D. Masters and G. T. Mitchum. (2018) "</a:t>
            </a:r>
            <a:r>
              <a:rPr lang="en-US" sz="1400" b="0" i="0" u="none" strike="noStrike" dirty="0">
                <a:solidFill>
                  <a:schemeClr val="tx1"/>
                </a:solidFill>
                <a:effectLst/>
                <a:latin typeface="+mj-lt"/>
                <a:hlinkClick r:id="rId8">
                  <a:extLst>
                    <a:ext uri="{A12FA001-AC4F-418D-AE19-62706E023703}">
                      <ahyp:hlinkClr xmlns:ahyp="http://schemas.microsoft.com/office/drawing/2018/hyperlinkcolor" val="tx"/>
                    </a:ext>
                  </a:extLst>
                </a:hlinkClick>
              </a:rPr>
              <a:t>Climate-change–driven accelerated sea-level rise detected in the altimeter era.</a:t>
            </a:r>
            <a:r>
              <a:rPr lang="en-US" sz="1400" b="0" i="0" dirty="0">
                <a:solidFill>
                  <a:schemeClr val="tx1"/>
                </a:solidFill>
                <a:effectLst/>
                <a:latin typeface="+mj-lt"/>
              </a:rPr>
              <a:t>"</a:t>
            </a:r>
          </a:p>
        </p:txBody>
      </p:sp>
    </p:spTree>
    <p:extLst>
      <p:ext uri="{BB962C8B-B14F-4D97-AF65-F5344CB8AC3E}">
        <p14:creationId xmlns:p14="http://schemas.microsoft.com/office/powerpoint/2010/main" val="159521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Sample Image.png"/>
          <p:cNvPicPr>
            <a:picLocks noGrp="1" noChangeAspect="1"/>
          </p:cNvPicPr>
          <p:nvPr>
            <p:ph type="pic" sz="quarter" idx="10"/>
          </p:nvPr>
        </p:nvPicPr>
        <p:blipFill>
          <a:blip r:embed="rId2"/>
          <a:srcRect t="15000" b="15000"/>
          <a:stretch>
            <a:fillRect/>
          </a:stretch>
        </p:blipFill>
        <p:spPr/>
      </p:pic>
      <p:sp>
        <p:nvSpPr>
          <p:cNvPr id="3" name="Text Placeholder 2"/>
          <p:cNvSpPr>
            <a:spLocks noGrp="1"/>
          </p:cNvSpPr>
          <p:nvPr>
            <p:ph type="body" sz="quarter" idx="11"/>
          </p:nvPr>
        </p:nvSpPr>
        <p:spPr/>
        <p:txBody>
          <a:bodyPr/>
          <a:lstStyle/>
          <a:p>
            <a:r>
              <a:rPr lang="en-US" b="1" dirty="0"/>
              <a:t>Jill Duggan</a:t>
            </a:r>
            <a:br>
              <a:rPr lang="en-US" dirty="0"/>
            </a:br>
            <a:r>
              <a:rPr lang="en-US" dirty="0"/>
              <a:t>jduggan@edf.org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1D3B-FB4C-4AB5-A64A-51A905BF4824}"/>
              </a:ext>
            </a:extLst>
          </p:cNvPr>
          <p:cNvSpPr>
            <a:spLocks noGrp="1"/>
          </p:cNvSpPr>
          <p:nvPr>
            <p:ph type="ctrTitle"/>
          </p:nvPr>
        </p:nvSpPr>
        <p:spPr>
          <a:xfrm>
            <a:off x="840754" y="2693987"/>
            <a:ext cx="8903609" cy="1470025"/>
          </a:xfrm>
        </p:spPr>
        <p:txBody>
          <a:bodyPr/>
          <a:lstStyle/>
          <a:p>
            <a:r>
              <a:rPr lang="en-US" dirty="0"/>
              <a:t>1.  Evidence</a:t>
            </a:r>
          </a:p>
        </p:txBody>
      </p:sp>
      <p:sp>
        <p:nvSpPr>
          <p:cNvPr id="3" name="Subtitle 2">
            <a:extLst>
              <a:ext uri="{FF2B5EF4-FFF2-40B4-BE49-F238E27FC236}">
                <a16:creationId xmlns:a16="http://schemas.microsoft.com/office/drawing/2014/main" id="{8F58D7F0-A4C2-4136-8796-790A8CAAE498}"/>
              </a:ext>
            </a:extLst>
          </p:cNvPr>
          <p:cNvSpPr>
            <a:spLocks noGrp="1"/>
          </p:cNvSpPr>
          <p:nvPr>
            <p:ph type="subTitle" idx="1"/>
          </p:nvPr>
        </p:nvSpPr>
        <p:spPr>
          <a:xfrm>
            <a:off x="391756" y="370605"/>
            <a:ext cx="8151881" cy="1783869"/>
          </a:xfrm>
        </p:spPr>
        <p:txBody>
          <a:bodyPr/>
          <a:lstStyle/>
          <a:p>
            <a:r>
              <a:rPr lang="en-US" sz="2400" b="1" i="1" dirty="0">
                <a:solidFill>
                  <a:schemeClr val="bg2">
                    <a:lumMod val="40000"/>
                    <a:lumOff val="60000"/>
                  </a:schemeClr>
                </a:solidFill>
                <a:effectLst/>
                <a:latin typeface="+mj-lt"/>
              </a:rPr>
              <a:t>“Scientific evidence for warming of the climate system is unequivocal.”</a:t>
            </a:r>
          </a:p>
          <a:p>
            <a:pPr algn="r"/>
            <a:r>
              <a:rPr lang="en-US" sz="1600" i="1" dirty="0">
                <a:solidFill>
                  <a:schemeClr val="bg2">
                    <a:lumMod val="40000"/>
                    <a:lumOff val="60000"/>
                  </a:schemeClr>
                </a:solidFill>
                <a:latin typeface="+mj-lt"/>
              </a:rPr>
              <a:t>- </a:t>
            </a:r>
            <a:r>
              <a:rPr lang="en-US" sz="1600" i="0" dirty="0">
                <a:solidFill>
                  <a:schemeClr val="bg2">
                    <a:lumMod val="40000"/>
                    <a:lumOff val="60000"/>
                  </a:schemeClr>
                </a:solidFill>
                <a:effectLst/>
                <a:latin typeface="+mj-lt"/>
              </a:rPr>
              <a:t>Intergovernmental Panel on Climate Change</a:t>
            </a:r>
            <a:br>
              <a:rPr lang="en-US" sz="1600" dirty="0">
                <a:solidFill>
                  <a:schemeClr val="bg2">
                    <a:lumMod val="40000"/>
                    <a:lumOff val="60000"/>
                  </a:schemeClr>
                </a:solidFill>
                <a:latin typeface="+mj-lt"/>
              </a:rPr>
            </a:br>
            <a:endParaRPr lang="en-US" sz="1600" dirty="0">
              <a:solidFill>
                <a:schemeClr val="bg2">
                  <a:lumMod val="40000"/>
                  <a:lumOff val="60000"/>
                </a:schemeClr>
              </a:solidFill>
              <a:latin typeface="+mj-lt"/>
            </a:endParaRPr>
          </a:p>
          <a:p>
            <a:endParaRPr lang="en-US" sz="2400" dirty="0">
              <a:solidFill>
                <a:schemeClr val="bg2">
                  <a:lumMod val="60000"/>
                  <a:lumOff val="40000"/>
                </a:schemeClr>
              </a:solidFill>
              <a:latin typeface="+mj-lt"/>
            </a:endParaRPr>
          </a:p>
        </p:txBody>
      </p:sp>
    </p:spTree>
    <p:extLst>
      <p:ext uri="{BB962C8B-B14F-4D97-AF65-F5344CB8AC3E}">
        <p14:creationId xmlns:p14="http://schemas.microsoft.com/office/powerpoint/2010/main" val="373104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3D9D-42A6-4321-B9CB-7F1E074DA88E}"/>
              </a:ext>
            </a:extLst>
          </p:cNvPr>
          <p:cNvSpPr>
            <a:spLocks noGrp="1"/>
          </p:cNvSpPr>
          <p:nvPr>
            <p:ph type="title"/>
          </p:nvPr>
        </p:nvSpPr>
        <p:spPr/>
        <p:txBody>
          <a:bodyPr>
            <a:normAutofit/>
          </a:bodyPr>
          <a:lstStyle/>
          <a:p>
            <a:pPr algn="ctr"/>
            <a:r>
              <a:rPr lang="en-US" sz="3600" b="1" i="0" dirty="0">
                <a:effectLst/>
                <a:latin typeface="Helvetica" panose="020B0604020202020204" pitchFamily="34" charset="0"/>
              </a:rPr>
              <a:t>Climate Change: How Do We Know?</a:t>
            </a:r>
          </a:p>
        </p:txBody>
      </p:sp>
      <p:sp>
        <p:nvSpPr>
          <p:cNvPr id="10" name="Content Placeholder 9">
            <a:extLst>
              <a:ext uri="{FF2B5EF4-FFF2-40B4-BE49-F238E27FC236}">
                <a16:creationId xmlns:a16="http://schemas.microsoft.com/office/drawing/2014/main" id="{41EF06F4-9618-457E-BF00-FFC7971DBFC8}"/>
              </a:ext>
            </a:extLst>
          </p:cNvPr>
          <p:cNvSpPr>
            <a:spLocks noGrp="1"/>
          </p:cNvSpPr>
          <p:nvPr>
            <p:ph idx="1"/>
          </p:nvPr>
        </p:nvSpPr>
        <p:spPr>
          <a:xfrm>
            <a:off x="579438" y="1276415"/>
            <a:ext cx="8438055" cy="395367"/>
          </a:xfrm>
        </p:spPr>
        <p:txBody>
          <a:bodyPr>
            <a:normAutofit/>
          </a:bodyPr>
          <a:lstStyle/>
          <a:p>
            <a:pPr marL="0" indent="0">
              <a:buNone/>
            </a:pPr>
            <a:r>
              <a:rPr lang="en-US" sz="1800" dirty="0"/>
              <a:t>There has been a substantial increase of atmospheric </a:t>
            </a:r>
            <a:r>
              <a:rPr lang="en-US" sz="1800" i="0" dirty="0">
                <a:effectLst/>
              </a:rPr>
              <a:t>CO</a:t>
            </a:r>
            <a:r>
              <a:rPr lang="en-US" sz="1800" i="0" baseline="-25000" dirty="0">
                <a:effectLst/>
              </a:rPr>
              <a:t>2</a:t>
            </a:r>
            <a:r>
              <a:rPr lang="en-US" sz="1800" dirty="0"/>
              <a:t> between 1950- 2021</a:t>
            </a:r>
          </a:p>
        </p:txBody>
      </p:sp>
      <p:pic>
        <p:nvPicPr>
          <p:cNvPr id="15" name="Picture 14" descr="Diagram, timeline&#10;&#10;Description automatically generated">
            <a:extLst>
              <a:ext uri="{FF2B5EF4-FFF2-40B4-BE49-F238E27FC236}">
                <a16:creationId xmlns:a16="http://schemas.microsoft.com/office/drawing/2014/main" id="{C60FFA96-1A74-4284-A5C6-E70F60CC1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9818"/>
            <a:ext cx="9181436" cy="4225636"/>
          </a:xfrm>
          <a:prstGeom prst="rect">
            <a:avLst/>
          </a:prstGeom>
        </p:spPr>
      </p:pic>
      <p:sp>
        <p:nvSpPr>
          <p:cNvPr id="16" name="TextBox 15">
            <a:extLst>
              <a:ext uri="{FF2B5EF4-FFF2-40B4-BE49-F238E27FC236}">
                <a16:creationId xmlns:a16="http://schemas.microsoft.com/office/drawing/2014/main" id="{EB102E10-4482-46FB-909B-23517B27DEB1}"/>
              </a:ext>
            </a:extLst>
          </p:cNvPr>
          <p:cNvSpPr txBox="1"/>
          <p:nvPr/>
        </p:nvSpPr>
        <p:spPr>
          <a:xfrm>
            <a:off x="151413" y="6253490"/>
            <a:ext cx="5615127" cy="523220"/>
          </a:xfrm>
          <a:prstGeom prst="rect">
            <a:avLst/>
          </a:prstGeom>
          <a:noFill/>
        </p:spPr>
        <p:txBody>
          <a:bodyPr wrap="square" rtlCol="0">
            <a:spAutoFit/>
          </a:bodyPr>
          <a:lstStyle/>
          <a:p>
            <a:r>
              <a:rPr lang="en-US" sz="1400" dirty="0">
                <a:solidFill>
                  <a:schemeClr val="bg2"/>
                </a:solidFill>
              </a:rPr>
              <a:t>Source:  Nasa </a:t>
            </a:r>
          </a:p>
          <a:p>
            <a:r>
              <a:rPr lang="en-US" sz="1400" dirty="0">
                <a:solidFill>
                  <a:schemeClr val="bg2"/>
                </a:solidFill>
              </a:rPr>
              <a:t>https://climate.nasa.gov/evidence/</a:t>
            </a:r>
          </a:p>
        </p:txBody>
      </p:sp>
    </p:spTree>
    <p:extLst>
      <p:ext uri="{BB962C8B-B14F-4D97-AF65-F5344CB8AC3E}">
        <p14:creationId xmlns:p14="http://schemas.microsoft.com/office/powerpoint/2010/main" val="137369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E679-E2A4-48F2-B57B-C0FB885183A3}"/>
              </a:ext>
            </a:extLst>
          </p:cNvPr>
          <p:cNvSpPr>
            <a:spLocks noGrp="1"/>
          </p:cNvSpPr>
          <p:nvPr>
            <p:ph type="title"/>
          </p:nvPr>
        </p:nvSpPr>
        <p:spPr>
          <a:xfrm>
            <a:off x="877455" y="206892"/>
            <a:ext cx="7065818" cy="685800"/>
          </a:xfrm>
        </p:spPr>
        <p:txBody>
          <a:bodyPr anchor="t">
            <a:noAutofit/>
          </a:bodyPr>
          <a:lstStyle/>
          <a:p>
            <a:pPr algn="ctr"/>
            <a:r>
              <a:rPr lang="en-US" sz="2800" dirty="0"/>
              <a:t>Global Mean Temperature Change From Pre-industrial Levels</a:t>
            </a:r>
          </a:p>
        </p:txBody>
      </p:sp>
      <p:pic>
        <p:nvPicPr>
          <p:cNvPr id="5" name="Picture 4" descr="Chart, line chart&#10;&#10;Description automatically generated">
            <a:extLst>
              <a:ext uri="{FF2B5EF4-FFF2-40B4-BE49-F238E27FC236}">
                <a16:creationId xmlns:a16="http://schemas.microsoft.com/office/drawing/2014/main" id="{69A4A555-8622-4B9B-BFBE-6CC0249B703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18319" y="2709234"/>
            <a:ext cx="7656946" cy="3598763"/>
          </a:xfrm>
          <a:prstGeom prst="rect">
            <a:avLst/>
          </a:prstGeom>
          <a:noFill/>
        </p:spPr>
      </p:pic>
      <p:sp>
        <p:nvSpPr>
          <p:cNvPr id="7" name="Content Placeholder 6">
            <a:extLst>
              <a:ext uri="{FF2B5EF4-FFF2-40B4-BE49-F238E27FC236}">
                <a16:creationId xmlns:a16="http://schemas.microsoft.com/office/drawing/2014/main" id="{66E096EF-81C2-440A-AA54-E2D24314648A}"/>
              </a:ext>
            </a:extLst>
          </p:cNvPr>
          <p:cNvSpPr>
            <a:spLocks noGrp="1"/>
          </p:cNvSpPr>
          <p:nvPr>
            <p:ph idx="1"/>
          </p:nvPr>
        </p:nvSpPr>
        <p:spPr>
          <a:xfrm>
            <a:off x="518319" y="1292225"/>
            <a:ext cx="8107362" cy="4273550"/>
          </a:xfrm>
        </p:spPr>
        <p:txBody>
          <a:bodyPr>
            <a:normAutofit/>
          </a:bodyPr>
          <a:lstStyle/>
          <a:p>
            <a:pPr marL="0" indent="0" algn="ctr" fontAlgn="base">
              <a:buNone/>
            </a:pPr>
            <a:r>
              <a:rPr lang="en-US" sz="1600" b="0" i="0" dirty="0">
                <a:solidFill>
                  <a:schemeClr val="tx2"/>
                </a:solidFill>
                <a:effectLst/>
                <a:latin typeface="+mj-lt"/>
              </a:rPr>
              <a:t>Comparing projected temperatures with those of 1850-1900 shows a clear rise.</a:t>
            </a:r>
          </a:p>
          <a:p>
            <a:pPr marL="0" indent="0" algn="r" fontAlgn="base">
              <a:buNone/>
            </a:pPr>
            <a:r>
              <a:rPr lang="en-US" sz="1600" b="0" i="1" dirty="0">
                <a:solidFill>
                  <a:srgbClr val="3F3F42"/>
                </a:solidFill>
                <a:effectLst/>
                <a:latin typeface="+mj-lt"/>
              </a:rPr>
              <a:t>"What it means is that we're approaching </a:t>
            </a:r>
            <a:r>
              <a:rPr lang="en-US" sz="1600" b="0" i="1" dirty="0">
                <a:solidFill>
                  <a:schemeClr val="tx1"/>
                </a:solidFill>
                <a:effectLst/>
                <a:latin typeface="+mj-lt"/>
              </a:rPr>
              <a:t>1.5</a:t>
            </a:r>
            <a:r>
              <a:rPr lang="en-US" sz="1600" dirty="0">
                <a:solidFill>
                  <a:schemeClr val="tx1"/>
                </a:solidFill>
                <a:effectLst/>
                <a:latin typeface="+mj-lt"/>
                <a:ea typeface="Calibri" panose="020F0502020204030204" pitchFamily="34" charset="0"/>
                <a:cs typeface="Calibri" panose="020F0502020204030204" pitchFamily="34" charset="0"/>
              </a:rPr>
              <a:t> °C</a:t>
            </a:r>
            <a:r>
              <a:rPr lang="en-US" sz="1600" b="0" i="1" dirty="0">
                <a:solidFill>
                  <a:schemeClr val="tx1"/>
                </a:solidFill>
                <a:effectLst/>
                <a:latin typeface="+mj-lt"/>
              </a:rPr>
              <a:t> - we're </a:t>
            </a:r>
            <a:r>
              <a:rPr lang="en-US" sz="1600" b="0" i="1" dirty="0">
                <a:solidFill>
                  <a:srgbClr val="3F3F42"/>
                </a:solidFill>
                <a:effectLst/>
                <a:latin typeface="+mj-lt"/>
              </a:rPr>
              <a:t>not there yet but we're getting close… Time is running out for the strong action which we need now.“</a:t>
            </a:r>
          </a:p>
          <a:p>
            <a:pPr marL="0" indent="0" algn="r" fontAlgn="base">
              <a:buNone/>
            </a:pPr>
            <a:r>
              <a:rPr lang="en-US" sz="1600" dirty="0">
                <a:solidFill>
                  <a:schemeClr val="bg2"/>
                </a:solidFill>
                <a:latin typeface="+mj-lt"/>
              </a:rPr>
              <a:t>- </a:t>
            </a:r>
            <a:r>
              <a:rPr lang="en-US" sz="1600" b="0" i="0" dirty="0">
                <a:solidFill>
                  <a:schemeClr val="bg2"/>
                </a:solidFill>
                <a:effectLst/>
                <a:latin typeface="+mj-lt"/>
              </a:rPr>
              <a:t>Leon Hermanson (Senior Met Office scientist)</a:t>
            </a:r>
          </a:p>
          <a:p>
            <a:endParaRPr lang="en-US" sz="1600" dirty="0">
              <a:latin typeface="+mj-lt"/>
            </a:endParaRPr>
          </a:p>
        </p:txBody>
      </p:sp>
      <p:sp>
        <p:nvSpPr>
          <p:cNvPr id="6" name="TextBox 5">
            <a:extLst>
              <a:ext uri="{FF2B5EF4-FFF2-40B4-BE49-F238E27FC236}">
                <a16:creationId xmlns:a16="http://schemas.microsoft.com/office/drawing/2014/main" id="{B2E252FC-19B9-4B20-8BC2-8612C2DF32FC}"/>
              </a:ext>
            </a:extLst>
          </p:cNvPr>
          <p:cNvSpPr txBox="1"/>
          <p:nvPr/>
        </p:nvSpPr>
        <p:spPr>
          <a:xfrm>
            <a:off x="0" y="6307997"/>
            <a:ext cx="5292436" cy="523220"/>
          </a:xfrm>
          <a:prstGeom prst="rect">
            <a:avLst/>
          </a:prstGeom>
          <a:noFill/>
        </p:spPr>
        <p:txBody>
          <a:bodyPr wrap="square" rtlCol="0">
            <a:spAutoFit/>
          </a:bodyPr>
          <a:lstStyle/>
          <a:p>
            <a:r>
              <a:rPr lang="en-US" sz="1400" dirty="0">
                <a:solidFill>
                  <a:schemeClr val="bg2"/>
                </a:solidFill>
                <a:latin typeface="+mj-lt"/>
              </a:rPr>
              <a:t>Source: Met Office</a:t>
            </a:r>
          </a:p>
          <a:p>
            <a:r>
              <a:rPr lang="en-US" sz="1400" b="0" i="1" dirty="0">
                <a:solidFill>
                  <a:schemeClr val="bg2"/>
                </a:solidFill>
                <a:effectLst/>
                <a:latin typeface="+mj-lt"/>
              </a:rPr>
              <a:t>The World Meteorological Organization</a:t>
            </a:r>
            <a:endParaRPr lang="en-US" sz="1400" dirty="0">
              <a:solidFill>
                <a:schemeClr val="bg2"/>
              </a:solidFill>
              <a:latin typeface="+mj-lt"/>
            </a:endParaRPr>
          </a:p>
        </p:txBody>
      </p:sp>
    </p:spTree>
    <p:extLst>
      <p:ext uri="{BB962C8B-B14F-4D97-AF65-F5344CB8AC3E}">
        <p14:creationId xmlns:p14="http://schemas.microsoft.com/office/powerpoint/2010/main" val="93927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a:extLst>
              <a:ext uri="{FF2B5EF4-FFF2-40B4-BE49-F238E27FC236}">
                <a16:creationId xmlns:a16="http://schemas.microsoft.com/office/drawing/2014/main" id="{36178D16-5275-476E-8319-930C8C625899}"/>
              </a:ext>
            </a:extLst>
          </p:cNvPr>
          <p:cNvSpPr>
            <a:spLocks noGrp="1"/>
          </p:cNvSpPr>
          <p:nvPr>
            <p:ph type="title"/>
          </p:nvPr>
        </p:nvSpPr>
        <p:spPr>
          <a:xfrm>
            <a:off x="431656" y="259772"/>
            <a:ext cx="8564562" cy="685800"/>
          </a:xfrm>
        </p:spPr>
        <p:txBody>
          <a:bodyPr>
            <a:noAutofit/>
          </a:bodyPr>
          <a:lstStyle/>
          <a:p>
            <a:pPr algn="ctr"/>
            <a:r>
              <a:rPr lang="en-US" sz="2800" b="1" i="0" dirty="0">
                <a:effectLst/>
              </a:rPr>
              <a:t>Temperature changes from 1850–1900 versus cumulative CO</a:t>
            </a:r>
            <a:r>
              <a:rPr lang="en-US" sz="2800" b="1" i="0" baseline="-25000" dirty="0">
                <a:effectLst/>
              </a:rPr>
              <a:t>2 </a:t>
            </a:r>
            <a:r>
              <a:rPr lang="en-US" sz="2800" b="1" i="0" dirty="0">
                <a:effectLst/>
              </a:rPr>
              <a:t>emissions since 1876</a:t>
            </a:r>
            <a:endParaRPr lang="en-US" sz="2800" dirty="0"/>
          </a:p>
        </p:txBody>
      </p:sp>
      <p:pic>
        <p:nvPicPr>
          <p:cNvPr id="3" name="Picture 2">
            <a:extLst>
              <a:ext uri="{FF2B5EF4-FFF2-40B4-BE49-F238E27FC236}">
                <a16:creationId xmlns:a16="http://schemas.microsoft.com/office/drawing/2014/main" id="{CAAF9D6C-F0B2-4187-80A9-316DFE2BCBAA}"/>
              </a:ext>
            </a:extLst>
          </p:cNvPr>
          <p:cNvPicPr>
            <a:picLocks noChangeAspect="1"/>
          </p:cNvPicPr>
          <p:nvPr/>
        </p:nvPicPr>
        <p:blipFill rotWithShape="1">
          <a:blip r:embed="rId3"/>
          <a:srcRect l="994" t="1278"/>
          <a:stretch/>
        </p:blipFill>
        <p:spPr>
          <a:xfrm>
            <a:off x="988291" y="1440871"/>
            <a:ext cx="6797962" cy="5046185"/>
          </a:xfrm>
          <a:prstGeom prst="rect">
            <a:avLst/>
          </a:prstGeom>
        </p:spPr>
      </p:pic>
      <p:sp>
        <p:nvSpPr>
          <p:cNvPr id="6" name="TextBox 5">
            <a:extLst>
              <a:ext uri="{FF2B5EF4-FFF2-40B4-BE49-F238E27FC236}">
                <a16:creationId xmlns:a16="http://schemas.microsoft.com/office/drawing/2014/main" id="{72898341-CD29-4E7F-A521-D83305295584}"/>
              </a:ext>
            </a:extLst>
          </p:cNvPr>
          <p:cNvSpPr txBox="1"/>
          <p:nvPr/>
        </p:nvSpPr>
        <p:spPr>
          <a:xfrm>
            <a:off x="68286" y="6333167"/>
            <a:ext cx="5615127" cy="307777"/>
          </a:xfrm>
          <a:prstGeom prst="rect">
            <a:avLst/>
          </a:prstGeom>
          <a:noFill/>
        </p:spPr>
        <p:txBody>
          <a:bodyPr wrap="square" rtlCol="0">
            <a:spAutoFit/>
          </a:bodyPr>
          <a:lstStyle/>
          <a:p>
            <a:r>
              <a:rPr lang="en-US" sz="1400" dirty="0">
                <a:solidFill>
                  <a:schemeClr val="bg2"/>
                </a:solidFill>
              </a:rPr>
              <a:t>Source: IPCC</a:t>
            </a:r>
          </a:p>
        </p:txBody>
      </p:sp>
    </p:spTree>
    <p:extLst>
      <p:ext uri="{BB962C8B-B14F-4D97-AF65-F5344CB8AC3E}">
        <p14:creationId xmlns:p14="http://schemas.microsoft.com/office/powerpoint/2010/main" val="258417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634051-4FE6-4038-83DC-7A26B5ED21BA}"/>
              </a:ext>
            </a:extLst>
          </p:cNvPr>
          <p:cNvSpPr>
            <a:spLocks noGrp="1"/>
          </p:cNvSpPr>
          <p:nvPr>
            <p:ph type="title"/>
          </p:nvPr>
        </p:nvSpPr>
        <p:spPr>
          <a:xfrm>
            <a:off x="1374551" y="308610"/>
            <a:ext cx="6141402" cy="685800"/>
          </a:xfrm>
        </p:spPr>
        <p:txBody>
          <a:bodyPr anchor="t">
            <a:normAutofit fontScale="90000"/>
          </a:bodyPr>
          <a:lstStyle/>
          <a:p>
            <a:pPr algn="ctr"/>
            <a:r>
              <a:rPr lang="en-US" sz="3100" dirty="0"/>
              <a:t>Global Greenhouse Gas Emissions by Gas and Sector</a:t>
            </a:r>
          </a:p>
        </p:txBody>
      </p:sp>
      <p:pic>
        <p:nvPicPr>
          <p:cNvPr id="12" name="Picture 11">
            <a:extLst>
              <a:ext uri="{FF2B5EF4-FFF2-40B4-BE49-F238E27FC236}">
                <a16:creationId xmlns:a16="http://schemas.microsoft.com/office/drawing/2014/main" id="{45089DF0-2FF8-456F-8C16-A03A7856E246}"/>
              </a:ext>
            </a:extLst>
          </p:cNvPr>
          <p:cNvPicPr>
            <a:picLocks noChangeAspect="1"/>
          </p:cNvPicPr>
          <p:nvPr/>
        </p:nvPicPr>
        <p:blipFill rotWithShape="1">
          <a:blip r:embed="rId2"/>
          <a:srcRect l="7732" t="10286" r="6660" b="22401"/>
          <a:stretch/>
        </p:blipFill>
        <p:spPr>
          <a:xfrm>
            <a:off x="422911" y="1699483"/>
            <a:ext cx="3200400" cy="3459033"/>
          </a:xfrm>
          <a:prstGeom prst="rect">
            <a:avLst/>
          </a:prstGeom>
          <a:noFill/>
        </p:spPr>
      </p:pic>
      <p:sp>
        <p:nvSpPr>
          <p:cNvPr id="25" name="TextBox 24">
            <a:extLst>
              <a:ext uri="{FF2B5EF4-FFF2-40B4-BE49-F238E27FC236}">
                <a16:creationId xmlns:a16="http://schemas.microsoft.com/office/drawing/2014/main" id="{BDF5EC29-4D73-4732-B838-CE22C8F3E8E8}"/>
              </a:ext>
            </a:extLst>
          </p:cNvPr>
          <p:cNvSpPr txBox="1"/>
          <p:nvPr/>
        </p:nvSpPr>
        <p:spPr>
          <a:xfrm>
            <a:off x="0" y="5903058"/>
            <a:ext cx="4814063" cy="830997"/>
          </a:xfrm>
          <a:prstGeom prst="rect">
            <a:avLst/>
          </a:prstGeom>
          <a:noFill/>
        </p:spPr>
        <p:txBody>
          <a:bodyPr wrap="square" rtlCol="0">
            <a:spAutoFit/>
          </a:bodyPr>
          <a:lstStyle/>
          <a:p>
            <a:r>
              <a:rPr lang="en-US" sz="1200" dirty="0">
                <a:solidFill>
                  <a:schemeClr val="bg2"/>
                </a:solidFill>
                <a:latin typeface="+mj-lt"/>
              </a:rPr>
              <a:t>Source IPCC</a:t>
            </a:r>
          </a:p>
          <a:p>
            <a:r>
              <a:rPr lang="en-US" sz="1200" b="0" i="0" dirty="0">
                <a:solidFill>
                  <a:schemeClr val="bg2"/>
                </a:solidFill>
                <a:effectLst/>
                <a:latin typeface="+mj-lt"/>
              </a:rPr>
              <a:t>Details about the sources included in these estimates can be found in the </a:t>
            </a:r>
            <a:r>
              <a:rPr lang="en-US" sz="1200" b="0" i="1" dirty="0">
                <a:solidFill>
                  <a:schemeClr val="bg2"/>
                </a:solidFill>
                <a:effectLst/>
                <a:latin typeface="+mj-lt"/>
                <a:hlinkClick r:id="rId3">
                  <a:extLst>
                    <a:ext uri="{A12FA001-AC4F-418D-AE19-62706E023703}">
                      <ahyp:hlinkClr xmlns:ahyp="http://schemas.microsoft.com/office/drawing/2018/hyperlinkcolor" val="tx"/>
                    </a:ext>
                  </a:extLst>
                </a:hlinkClick>
              </a:rPr>
              <a:t>Contribution of Working Group III to the Fifth Assessment Report of the Intergovernmental Panel on Climate Change</a:t>
            </a:r>
            <a:endParaRPr lang="en-US" sz="1200" dirty="0">
              <a:solidFill>
                <a:schemeClr val="bg2"/>
              </a:solidFill>
              <a:latin typeface="+mj-lt"/>
            </a:endParaRPr>
          </a:p>
        </p:txBody>
      </p:sp>
      <p:pic>
        <p:nvPicPr>
          <p:cNvPr id="26" name="Picture 25" descr="Chart, diagram&#10;&#10;Description automatically generated">
            <a:extLst>
              <a:ext uri="{FF2B5EF4-FFF2-40B4-BE49-F238E27FC236}">
                <a16:creationId xmlns:a16="http://schemas.microsoft.com/office/drawing/2014/main" id="{9E6E15C4-9C07-4B1F-9656-0A8EA26D59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020" b="4985"/>
          <a:stretch/>
        </p:blipFill>
        <p:spPr>
          <a:xfrm>
            <a:off x="4003963" y="1484888"/>
            <a:ext cx="4717126" cy="3888221"/>
          </a:xfrm>
          <a:prstGeom prst="rect">
            <a:avLst/>
          </a:prstGeom>
          <a:noFill/>
        </p:spPr>
      </p:pic>
      <p:sp>
        <p:nvSpPr>
          <p:cNvPr id="27" name="TextBox 26">
            <a:extLst>
              <a:ext uri="{FF2B5EF4-FFF2-40B4-BE49-F238E27FC236}">
                <a16:creationId xmlns:a16="http://schemas.microsoft.com/office/drawing/2014/main" id="{EF6881A2-DA51-4FEA-AD3F-771D11907758}"/>
              </a:ext>
            </a:extLst>
          </p:cNvPr>
          <p:cNvSpPr txBox="1"/>
          <p:nvPr/>
        </p:nvSpPr>
        <p:spPr>
          <a:xfrm>
            <a:off x="5308623" y="5903058"/>
            <a:ext cx="3241018" cy="461665"/>
          </a:xfrm>
          <a:prstGeom prst="rect">
            <a:avLst/>
          </a:prstGeom>
          <a:noFill/>
        </p:spPr>
        <p:txBody>
          <a:bodyPr wrap="square" rtlCol="0">
            <a:spAutoFit/>
          </a:bodyPr>
          <a:lstStyle/>
          <a:p>
            <a:r>
              <a:rPr lang="en-US" sz="1200" dirty="0">
                <a:solidFill>
                  <a:schemeClr val="bg2"/>
                </a:solidFill>
              </a:rPr>
              <a:t>Source: Climate Watch, the World Resources Institute (2020)</a:t>
            </a:r>
          </a:p>
        </p:txBody>
      </p:sp>
    </p:spTree>
    <p:extLst>
      <p:ext uri="{BB962C8B-B14F-4D97-AF65-F5344CB8AC3E}">
        <p14:creationId xmlns:p14="http://schemas.microsoft.com/office/powerpoint/2010/main" val="404659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C359-848C-4685-9CCC-891A91578E16}"/>
              </a:ext>
            </a:extLst>
          </p:cNvPr>
          <p:cNvSpPr>
            <a:spLocks noGrp="1"/>
          </p:cNvSpPr>
          <p:nvPr>
            <p:ph type="title"/>
          </p:nvPr>
        </p:nvSpPr>
        <p:spPr>
          <a:xfrm>
            <a:off x="289719" y="294178"/>
            <a:ext cx="8564562" cy="560070"/>
          </a:xfrm>
        </p:spPr>
        <p:txBody>
          <a:bodyPr anchor="t">
            <a:normAutofit fontScale="90000"/>
          </a:bodyPr>
          <a:lstStyle/>
          <a:p>
            <a:pPr algn="ctr"/>
            <a:r>
              <a:rPr lang="en-US" dirty="0"/>
              <a:t>Methane: Global Warming Potential</a:t>
            </a:r>
          </a:p>
        </p:txBody>
      </p:sp>
      <p:sp>
        <p:nvSpPr>
          <p:cNvPr id="3" name="Content Placeholder 2">
            <a:extLst>
              <a:ext uri="{FF2B5EF4-FFF2-40B4-BE49-F238E27FC236}">
                <a16:creationId xmlns:a16="http://schemas.microsoft.com/office/drawing/2014/main" id="{2EE80F94-1437-4DA7-9CA0-C74837A9FEF7}"/>
              </a:ext>
            </a:extLst>
          </p:cNvPr>
          <p:cNvSpPr>
            <a:spLocks noGrp="1"/>
          </p:cNvSpPr>
          <p:nvPr>
            <p:ph sz="half" idx="2"/>
          </p:nvPr>
        </p:nvSpPr>
        <p:spPr>
          <a:xfrm>
            <a:off x="205740" y="1163781"/>
            <a:ext cx="8743950" cy="5254221"/>
          </a:xfrm>
        </p:spPr>
        <p:txBody>
          <a:bodyPr>
            <a:normAutofit/>
          </a:bodyPr>
          <a:lstStyle/>
          <a:p>
            <a:pPr marL="0" indent="0">
              <a:spcBef>
                <a:spcPts val="1000"/>
              </a:spcBef>
              <a:spcAft>
                <a:spcPts val="600"/>
              </a:spcAft>
              <a:buNone/>
            </a:pPr>
            <a:r>
              <a:rPr lang="en-US" sz="1400" b="1" dirty="0"/>
              <a:t>Methane has more than 80 times the warming power of carbon dioxide over the first 20 years</a:t>
            </a:r>
            <a:r>
              <a:rPr lang="en-US" sz="1400" dirty="0"/>
              <a:t> after it reaches the atmosphere.</a:t>
            </a:r>
          </a:p>
          <a:p>
            <a:pPr marL="0" indent="0">
              <a:spcBef>
                <a:spcPts val="1000"/>
              </a:spcBef>
              <a:spcAft>
                <a:spcPts val="600"/>
              </a:spcAft>
              <a:buNone/>
            </a:pPr>
            <a:r>
              <a:rPr lang="en-US" sz="1400" dirty="0"/>
              <a:t>Although CO</a:t>
            </a:r>
            <a:r>
              <a:rPr lang="en-US" sz="1400" baseline="-25000" dirty="0"/>
              <a:t>2</a:t>
            </a:r>
            <a:r>
              <a:rPr lang="en-US" sz="1400" dirty="0"/>
              <a:t> has a longer-lasting effect, methane sets the pace for warming in the near term. At least 25% of today's warming is driven by methane from human actions.</a:t>
            </a:r>
            <a:endParaRPr lang="en-US" sz="1400" dirty="0">
              <a:solidFill>
                <a:srgbClr val="00338D"/>
              </a:solidFill>
              <a:hlinkClick r:id="rId3">
                <a:extLst>
                  <a:ext uri="{A12FA001-AC4F-418D-AE19-62706E023703}">
                    <ahyp:hlinkClr xmlns:ahyp="http://schemas.microsoft.com/office/drawing/2018/hyperlinkcolor" val="tx"/>
                  </a:ext>
                </a:extLst>
              </a:hlinkClick>
            </a:endParaRPr>
          </a:p>
          <a:p>
            <a:pPr marL="0" lvl="0" indent="0" algn="ctr">
              <a:buNone/>
            </a:pPr>
            <a:r>
              <a:rPr lang="en-US" sz="1200" dirty="0">
                <a:solidFill>
                  <a:schemeClr val="bg2">
                    <a:lumMod val="50000"/>
                  </a:schemeClr>
                </a:solidFill>
                <a:hlinkClick r:id="rId3">
                  <a:extLst>
                    <a:ext uri="{A12FA001-AC4F-418D-AE19-62706E023703}">
                      <ahyp:hlinkClr xmlns:ahyp="http://schemas.microsoft.com/office/drawing/2018/hyperlinkcolor" val="tx"/>
                    </a:ext>
                  </a:extLst>
                </a:hlinkClick>
              </a:rPr>
              <a:t>Video from Nasa: https://climate.nasa.gov/climate_resources/225/video-methane-sources/</a:t>
            </a:r>
            <a:r>
              <a:rPr lang="en-US" sz="1200" dirty="0">
                <a:solidFill>
                  <a:schemeClr val="bg2">
                    <a:lumMod val="50000"/>
                  </a:schemeClr>
                </a:solidFill>
              </a:rPr>
              <a:t> </a:t>
            </a:r>
          </a:p>
        </p:txBody>
      </p:sp>
      <p:pic>
        <p:nvPicPr>
          <p:cNvPr id="5" name="Picture 4" descr="Chart, pie chart&#10;&#10;Description automatically generated">
            <a:extLst>
              <a:ext uri="{FF2B5EF4-FFF2-40B4-BE49-F238E27FC236}">
                <a16:creationId xmlns:a16="http://schemas.microsoft.com/office/drawing/2014/main" id="{1B209D65-DD26-4FE7-BE52-8D9F5F65B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017" y="2894899"/>
            <a:ext cx="6608619" cy="3668923"/>
          </a:xfrm>
          <a:prstGeom prst="rect">
            <a:avLst/>
          </a:prstGeom>
        </p:spPr>
      </p:pic>
    </p:spTree>
    <p:extLst>
      <p:ext uri="{BB962C8B-B14F-4D97-AF65-F5344CB8AC3E}">
        <p14:creationId xmlns:p14="http://schemas.microsoft.com/office/powerpoint/2010/main" val="169605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208D-CB07-4BE0-AD40-CB6368C0FEA8}"/>
              </a:ext>
            </a:extLst>
          </p:cNvPr>
          <p:cNvSpPr>
            <a:spLocks noGrp="1"/>
          </p:cNvSpPr>
          <p:nvPr>
            <p:ph type="title"/>
          </p:nvPr>
        </p:nvSpPr>
        <p:spPr>
          <a:xfrm>
            <a:off x="0" y="169872"/>
            <a:ext cx="9144000" cy="685800"/>
          </a:xfrm>
        </p:spPr>
        <p:txBody>
          <a:bodyPr vert="horz" lIns="0" tIns="0" rIns="0" bIns="0" rtlCol="0" anchor="t" anchorCtr="0">
            <a:normAutofit fontScale="90000"/>
          </a:bodyPr>
          <a:lstStyle/>
          <a:p>
            <a:pPr algn="ctr"/>
            <a:r>
              <a:rPr lang="en-US" sz="2800" b="1" kern="1200" dirty="0"/>
              <a:t>Global Warming: Potential Impacts and Associated Risks</a:t>
            </a:r>
          </a:p>
        </p:txBody>
      </p:sp>
      <p:graphicFrame>
        <p:nvGraphicFramePr>
          <p:cNvPr id="8" name="Content Placeholder 5">
            <a:extLst>
              <a:ext uri="{FF2B5EF4-FFF2-40B4-BE49-F238E27FC236}">
                <a16:creationId xmlns:a16="http://schemas.microsoft.com/office/drawing/2014/main" id="{46692483-5395-40FA-849A-5C2633A53F29}"/>
              </a:ext>
            </a:extLst>
          </p:cNvPr>
          <p:cNvGraphicFramePr>
            <a:graphicFrameLocks noGrp="1"/>
          </p:cNvGraphicFramePr>
          <p:nvPr>
            <p:ph type="chart" sz="quarter" idx="10"/>
            <p:extLst>
              <p:ext uri="{D42A27DB-BD31-4B8C-83A1-F6EECF244321}">
                <p14:modId xmlns:p14="http://schemas.microsoft.com/office/powerpoint/2010/main" val="1091245496"/>
              </p:ext>
            </p:extLst>
          </p:nvPr>
        </p:nvGraphicFramePr>
        <p:xfrm>
          <a:off x="293111" y="1435468"/>
          <a:ext cx="8684634" cy="525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A256925-4A9F-44A3-98A4-8BFF35E0B73B}"/>
              </a:ext>
            </a:extLst>
          </p:cNvPr>
          <p:cNvSpPr txBox="1"/>
          <p:nvPr/>
        </p:nvSpPr>
        <p:spPr>
          <a:xfrm>
            <a:off x="364836" y="712723"/>
            <a:ext cx="8612909" cy="584775"/>
          </a:xfrm>
          <a:prstGeom prst="rect">
            <a:avLst/>
          </a:prstGeom>
          <a:noFill/>
        </p:spPr>
        <p:txBody>
          <a:bodyPr wrap="square">
            <a:spAutoFit/>
          </a:bodyPr>
          <a:lstStyle/>
          <a:p>
            <a:pPr algn="ctr">
              <a:spcAft>
                <a:spcPts val="600"/>
              </a:spcAft>
              <a:buFont typeface="Arial" pitchFamily="34" charset="0"/>
            </a:pPr>
            <a:r>
              <a:rPr lang="en-US" sz="1600" b="0" dirty="0"/>
              <a:t>There are significant differences in regional climate characteristics between global warming of </a:t>
            </a:r>
            <a:r>
              <a:rPr lang="en-US" sz="1600" b="1" dirty="0"/>
              <a:t>1.5°C compared to 2°C.</a:t>
            </a:r>
          </a:p>
        </p:txBody>
      </p:sp>
    </p:spTree>
    <p:extLst>
      <p:ext uri="{BB962C8B-B14F-4D97-AF65-F5344CB8AC3E}">
        <p14:creationId xmlns:p14="http://schemas.microsoft.com/office/powerpoint/2010/main" val="1263284636"/>
      </p:ext>
    </p:extLst>
  </p:cSld>
  <p:clrMapOvr>
    <a:masterClrMapping/>
  </p:clrMapOvr>
</p:sld>
</file>

<file path=ppt/theme/theme1.xml><?xml version="1.0" encoding="utf-8"?>
<a:theme xmlns:a="http://schemas.openxmlformats.org/drawingml/2006/main" name="EDF_powerpoint_templat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hoto slid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ark slide (use for pauses in presentation)">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end slide 1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end slide 1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 1">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slide 2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nd slide 2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5A02CEE3BF5C4481D6E7BCFB1C3502" ma:contentTypeVersion="9" ma:contentTypeDescription="Create a new document." ma:contentTypeScope="" ma:versionID="7c6004a08259bbe2317564069b6910b9">
  <xsd:schema xmlns:xsd="http://www.w3.org/2001/XMLSchema" xmlns:xs="http://www.w3.org/2001/XMLSchema" xmlns:p="http://schemas.microsoft.com/office/2006/metadata/properties" xmlns:ns3="30ac1f4e-50c9-44e2-8eef-2d5cc090fca3" xmlns:ns4="d9b28c98-d741-4340-b029-c285226794ed" targetNamespace="http://schemas.microsoft.com/office/2006/metadata/properties" ma:root="true" ma:fieldsID="a4017bf42e687f16e9d913bea0cf7c22" ns3:_="" ns4:_="">
    <xsd:import namespace="30ac1f4e-50c9-44e2-8eef-2d5cc090fca3"/>
    <xsd:import namespace="d9b28c98-d741-4340-b029-c285226794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c1f4e-50c9-44e2-8eef-2d5cc090f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28c98-d741-4340-b029-c285226794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D736BF-B3D0-4355-A9AD-A338D72367E1}">
  <ds:schemaRefs>
    <ds:schemaRef ds:uri="http://schemas.microsoft.com/sharepoint/v3/contenttype/forms"/>
  </ds:schemaRefs>
</ds:datastoreItem>
</file>

<file path=customXml/itemProps2.xml><?xml version="1.0" encoding="utf-8"?>
<ds:datastoreItem xmlns:ds="http://schemas.openxmlformats.org/officeDocument/2006/customXml" ds:itemID="{874AFAFE-E8F9-45AC-ABA5-3F9C6793FC68}">
  <ds:schemaRefs>
    <ds:schemaRef ds:uri="http://schemas.microsoft.com/office/2006/documentManagement/types"/>
    <ds:schemaRef ds:uri="http://purl.org/dc/elements/1.1/"/>
    <ds:schemaRef ds:uri="30ac1f4e-50c9-44e2-8eef-2d5cc090fca3"/>
    <ds:schemaRef ds:uri="http://schemas.microsoft.com/office/infopath/2007/PartnerControls"/>
    <ds:schemaRef ds:uri="http://purl.org/dc/dcmitype/"/>
    <ds:schemaRef ds:uri="d9b28c98-d741-4340-b029-c285226794ed"/>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60F54AB-6839-48C9-88C0-D21AE7A12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c1f4e-50c9-44e2-8eef-2d5cc090fca3"/>
    <ds:schemaRef ds:uri="d9b28c98-d741-4340-b029-c28522679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1203</TotalTime>
  <Words>2699</Words>
  <Application>Microsoft Office PowerPoint</Application>
  <PresentationFormat>On-screen Show (4:3)</PresentationFormat>
  <Paragraphs>191</Paragraphs>
  <Slides>26</Slides>
  <Notes>15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26</vt:i4>
      </vt:variant>
    </vt:vector>
  </HeadingPairs>
  <TitlesOfParts>
    <vt:vector size="42" baseType="lpstr">
      <vt:lpstr>Arial</vt:lpstr>
      <vt:lpstr>Arial</vt:lpstr>
      <vt:lpstr>Calibri</vt:lpstr>
      <vt:lpstr>Helvetica</vt:lpstr>
      <vt:lpstr>Source Sans Pro Web</vt:lpstr>
      <vt:lpstr>EDF_powerpoint_template</vt:lpstr>
      <vt:lpstr>Title/end slide 1 EDAF</vt:lpstr>
      <vt:lpstr>Title/end slide 1 EDAF PAC</vt:lpstr>
      <vt:lpstr>Section divider 1</vt:lpstr>
      <vt:lpstr>Section divider 2</vt:lpstr>
      <vt:lpstr>Content slides</vt:lpstr>
      <vt:lpstr>End slide 2</vt:lpstr>
      <vt:lpstr>End slide 2 EDAF</vt:lpstr>
      <vt:lpstr>End slide 2 EDAF PAC</vt:lpstr>
      <vt:lpstr>Photo slide</vt:lpstr>
      <vt:lpstr>Dark slide (use for pauses in presentation)</vt:lpstr>
      <vt:lpstr>COP26 – What it is and why</vt:lpstr>
      <vt:lpstr>Contents</vt:lpstr>
      <vt:lpstr>1.  Evidence</vt:lpstr>
      <vt:lpstr>Climate Change: How Do We Know?</vt:lpstr>
      <vt:lpstr>Global Mean Temperature Change From Pre-industrial Levels</vt:lpstr>
      <vt:lpstr>Temperature changes from 1850–1900 versus cumulative CO2 emissions since 1876</vt:lpstr>
      <vt:lpstr>Global Greenhouse Gas Emissions by Gas and Sector</vt:lpstr>
      <vt:lpstr>Methane: Global Warming Potential</vt:lpstr>
      <vt:lpstr>Global Warming: Potential Impacts and Associated Risks</vt:lpstr>
      <vt:lpstr>Intergovernmental Panel on Climate Change (IPCC)</vt:lpstr>
      <vt:lpstr>Structure of the IPCC</vt:lpstr>
      <vt:lpstr>2.  The History of COP        (Conference of Parties)</vt:lpstr>
      <vt:lpstr>History of COP</vt:lpstr>
      <vt:lpstr>The Importance of the Paris Agreement</vt:lpstr>
      <vt:lpstr>3.   What can we expect  from COP26?</vt:lpstr>
      <vt:lpstr>Why is COP26 Important?</vt:lpstr>
      <vt:lpstr>COP26 Goals (1)</vt:lpstr>
      <vt:lpstr>COP26 Goals (2)</vt:lpstr>
      <vt:lpstr>Count of NDC’s</vt:lpstr>
      <vt:lpstr>Stepping up NDC’s –  Some countries are more ambitious than others…</vt:lpstr>
      <vt:lpstr>COP26 Formal Negotiations</vt:lpstr>
      <vt:lpstr>What will Constitute Success at COP26?</vt:lpstr>
      <vt:lpstr>The UK is Halfway to Net-zero GHG Emissions</vt:lpstr>
      <vt:lpstr>Mother Nature is not waiting.   The past decade was the hottest on record.  Dangerous greenhouse gases are at levels not seen in 3 million years.  Global temperature has already risen 1.2°C– racing toward the threshold of catastrophe.   We see ever rising sea-levels… devastating tropical cyclones and epic wildfires.  We need a green planet — but the world is on red alert. We are at the verge of the abyss. We must make sure the next step is in the right direction.   Leaders everywhere must take action.  </vt:lpstr>
      <vt:lpstr>Further Reading</vt:lpstr>
      <vt:lpstr>PowerPoint Presentation</vt:lpstr>
    </vt:vector>
  </TitlesOfParts>
  <Company>Environmental Defense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EDF PowerPoint Template</dc:title>
  <dc:creator>Jill Duggan</dc:creator>
  <cp:lastModifiedBy>Jill Duggan</cp:lastModifiedBy>
  <cp:revision>6</cp:revision>
  <dcterms:created xsi:type="dcterms:W3CDTF">2021-07-26T08:14:50Z</dcterms:created>
  <dcterms:modified xsi:type="dcterms:W3CDTF">2021-07-28T16:59:52Z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0x010100F95A02CEE3BF5C4481D6E7BCFB1C3502</vt:lpwstr>
  </property>
</Properties>
</file>